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2"/>
  </p:notesMasterIdLst>
  <p:sldIdLst>
    <p:sldId id="256" r:id="rId2"/>
    <p:sldId id="1315" r:id="rId3"/>
    <p:sldId id="1275" r:id="rId4"/>
    <p:sldId id="293" r:id="rId5"/>
    <p:sldId id="1316" r:id="rId6"/>
    <p:sldId id="1308" r:id="rId7"/>
    <p:sldId id="1309" r:id="rId8"/>
    <p:sldId id="1310" r:id="rId9"/>
    <p:sldId id="1311" r:id="rId10"/>
    <p:sldId id="1313" r:id="rId11"/>
    <p:sldId id="258" r:id="rId12"/>
    <p:sldId id="291" r:id="rId13"/>
    <p:sldId id="292" r:id="rId14"/>
    <p:sldId id="272" r:id="rId15"/>
    <p:sldId id="286" r:id="rId16"/>
    <p:sldId id="280" r:id="rId17"/>
    <p:sldId id="2894" r:id="rId18"/>
    <p:sldId id="290" r:id="rId19"/>
    <p:sldId id="2892" r:id="rId20"/>
    <p:sldId id="283" r:id="rId21"/>
    <p:sldId id="1318" r:id="rId22"/>
    <p:sldId id="2889" r:id="rId23"/>
    <p:sldId id="2890" r:id="rId24"/>
    <p:sldId id="2891" r:id="rId25"/>
    <p:sldId id="2893" r:id="rId26"/>
    <p:sldId id="269" r:id="rId27"/>
    <p:sldId id="277" r:id="rId28"/>
    <p:sldId id="281" r:id="rId29"/>
    <p:sldId id="707" r:id="rId30"/>
    <p:sldId id="270" r:id="rId31"/>
    <p:sldId id="868" r:id="rId32"/>
    <p:sldId id="1210" r:id="rId33"/>
    <p:sldId id="289" r:id="rId34"/>
    <p:sldId id="268" r:id="rId35"/>
    <p:sldId id="282" r:id="rId36"/>
    <p:sldId id="1244" r:id="rId37"/>
    <p:sldId id="1245" r:id="rId38"/>
    <p:sldId id="1246" r:id="rId39"/>
    <p:sldId id="1241" r:id="rId40"/>
    <p:sldId id="278" r:id="rId41"/>
  </p:sldIdLst>
  <p:sldSz cx="12192000" cy="6858000"/>
  <p:notesSz cx="6858000" cy="9144000"/>
  <p:custDataLst>
    <p:tags r:id="rId4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 userDrawn="1">
          <p15:clr>
            <a:srgbClr val="A4A3A4"/>
          </p15:clr>
        </p15:guide>
        <p15:guide id="2" pos="3795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63" autoAdjust="0"/>
    <p:restoredTop sz="94660"/>
  </p:normalViewPr>
  <p:slideViewPr>
    <p:cSldViewPr showGuides="1">
      <p:cViewPr varScale="1">
        <p:scale>
          <a:sx n="81" d="100"/>
          <a:sy n="81" d="100"/>
        </p:scale>
        <p:origin x="120" y="570"/>
      </p:cViewPr>
      <p:guideLst>
        <p:guide orient="horz" pos="2161"/>
        <p:guide pos="379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gs" Target="tags/tag1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3BC3CA-E60A-4C75-9654-D7EBB4E264A1}" type="datetimeFigureOut">
              <a:rPr lang="zh-CN" altLang="en-US" smtClean="0"/>
              <a:t>2024/8/14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4E9737-53AB-4DAF-8501-C27846B59D1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66BE2-9066-4A78-AABF-027914AAD69D}" type="datetimeFigureOut">
              <a:rPr lang="zh-CN" altLang="en-US" smtClean="0"/>
              <a:t>2024/8/14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B7F2-DD3D-4E59-8F25-4AF1DACE27D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66BE2-9066-4A78-AABF-027914AAD69D}" type="datetimeFigureOut">
              <a:rPr lang="zh-CN" altLang="en-US" smtClean="0"/>
              <a:t>2024/8/14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B7F2-DD3D-4E59-8F25-4AF1DACE27D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66BE2-9066-4A78-AABF-027914AAD69D}" type="datetimeFigureOut">
              <a:rPr lang="zh-CN" altLang="en-US" smtClean="0"/>
              <a:t>2024/8/14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B7F2-DD3D-4E59-8F25-4AF1DACE27D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66BE2-9066-4A78-AABF-027914AAD69D}" type="datetimeFigureOut">
              <a:rPr lang="zh-CN" altLang="en-US" smtClean="0"/>
              <a:t>2024/8/14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B7F2-DD3D-4E59-8F25-4AF1DACE27D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66BE2-9066-4A78-AABF-027914AAD69D}" type="datetimeFigureOut">
              <a:rPr lang="zh-CN" altLang="en-US" smtClean="0"/>
              <a:t>2024/8/14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B7F2-DD3D-4E59-8F25-4AF1DACE27D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66BE2-9066-4A78-AABF-027914AAD69D}" type="datetimeFigureOut">
              <a:rPr lang="zh-CN" altLang="en-US" smtClean="0"/>
              <a:t>2024/8/14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B7F2-DD3D-4E59-8F25-4AF1DACE27D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66BE2-9066-4A78-AABF-027914AAD69D}" type="datetimeFigureOut">
              <a:rPr lang="zh-CN" altLang="en-US" smtClean="0"/>
              <a:t>2024/8/14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B7F2-DD3D-4E59-8F25-4AF1DACE27D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66BE2-9066-4A78-AABF-027914AAD69D}" type="datetimeFigureOut">
              <a:rPr lang="zh-CN" altLang="en-US" smtClean="0"/>
              <a:t>2024/8/14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B7F2-DD3D-4E59-8F25-4AF1DACE27D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66BE2-9066-4A78-AABF-027914AAD69D}" type="datetimeFigureOut">
              <a:rPr lang="zh-CN" altLang="en-US" smtClean="0"/>
              <a:t>2024/8/14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B7F2-DD3D-4E59-8F25-4AF1DACE27D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66BE2-9066-4A78-AABF-027914AAD69D}" type="datetimeFigureOut">
              <a:rPr lang="zh-CN" altLang="en-US" smtClean="0"/>
              <a:t>2024/8/14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B7F2-DD3D-4E59-8F25-4AF1DACE27D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66BE2-9066-4A78-AABF-027914AAD69D}" type="datetimeFigureOut">
              <a:rPr lang="zh-CN" altLang="en-US" smtClean="0"/>
              <a:t>2024/8/14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B7F2-DD3D-4E59-8F25-4AF1DACE27D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D50BEE-35AB-4028-B446-AD18117F019E}" type="slidenum">
              <a:rPr lang="en-US" altLang="zh-CN"/>
              <a:t>‹#›</a:t>
            </a:fld>
            <a:endParaRPr lang="en-US" altLang="zh-CN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266BE2-9066-4A78-AABF-027914AAD69D}" type="datetimeFigureOut">
              <a:rPr lang="zh-CN" altLang="en-US" smtClean="0"/>
              <a:t>2024/8/14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8CB7F2-DD3D-4E59-8F25-4AF1DACE27D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9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111674" y="1747664"/>
            <a:ext cx="8534400" cy="2448271"/>
          </a:xfrm>
        </p:spPr>
        <p:txBody>
          <a:bodyPr>
            <a:noAutofit/>
          </a:bodyPr>
          <a:lstStyle/>
          <a:p>
            <a:r>
              <a:rPr lang="zh-CN" altLang="en-US" sz="4000" b="1" dirty="0">
                <a:solidFill>
                  <a:srgbClr val="0070C0"/>
                </a:solidFill>
              </a:rPr>
              <a:t>凝血机制及其应用</a:t>
            </a:r>
            <a:br>
              <a:rPr lang="en-US" altLang="zh-CN" sz="4000" b="1" dirty="0">
                <a:solidFill>
                  <a:srgbClr val="0070C0"/>
                </a:solidFill>
              </a:rPr>
            </a:br>
            <a:endParaRPr lang="zh-CN" altLang="en-US" sz="4000" b="1" dirty="0">
              <a:solidFill>
                <a:srgbClr val="0070C0"/>
              </a:solidFill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zh-CN" altLang="en-US" sz="2800" dirty="0">
                <a:solidFill>
                  <a:srgbClr val="0070C0"/>
                </a:solidFill>
              </a:rPr>
              <a:t>唐宁</a:t>
            </a:r>
            <a:endParaRPr lang="en-US" altLang="zh-CN" sz="2800" dirty="0">
              <a:solidFill>
                <a:srgbClr val="0070C0"/>
              </a:solidFill>
            </a:endParaRPr>
          </a:p>
          <a:p>
            <a:r>
              <a:rPr lang="zh-CN" altLang="en-US" sz="2800" dirty="0">
                <a:solidFill>
                  <a:srgbClr val="0070C0"/>
                </a:solidFill>
              </a:rPr>
              <a:t>华中科技大学同济医学院附属同济医院检验科</a:t>
            </a: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rcRect l="-1157" t="18291" r="1157" b="12369"/>
          <a:stretch>
            <a:fillRect/>
          </a:stretch>
        </p:blipFill>
        <p:spPr>
          <a:xfrm>
            <a:off x="9260205" y="74295"/>
            <a:ext cx="2931795" cy="4775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1384" y="509162"/>
            <a:ext cx="10972800" cy="1143000"/>
          </a:xfrm>
        </p:spPr>
        <p:txBody>
          <a:bodyPr/>
          <a:lstStyle/>
          <a:p>
            <a:r>
              <a:rPr lang="zh-CN" altLang="en-US" b="1" dirty="0">
                <a:solidFill>
                  <a:srgbClr val="0070C0"/>
                </a:solidFill>
              </a:rPr>
              <a:t>主要内容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51384" y="2204720"/>
            <a:ext cx="11377264" cy="3024505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0070C0"/>
                </a:solidFill>
              </a:rPr>
              <a:t>初期止血机制及其应用</a:t>
            </a:r>
            <a:endParaRPr lang="en-US" altLang="zh-CN" sz="3200" b="1" dirty="0">
              <a:solidFill>
                <a:srgbClr val="0070C0"/>
              </a:solidFill>
            </a:endParaRPr>
          </a:p>
          <a:p>
            <a:endParaRPr lang="en-US" altLang="zh-CN" b="1" dirty="0"/>
          </a:p>
          <a:p>
            <a:r>
              <a:rPr lang="zh-CN" altLang="en-US" b="1" dirty="0">
                <a:solidFill>
                  <a:srgbClr val="0070C0"/>
                </a:solidFill>
              </a:rPr>
              <a:t>二期止血机制（瀑布学说、细胞学说、融合学说）及其应用</a:t>
            </a:r>
            <a:endParaRPr lang="en-US" altLang="zh-CN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23570" y="404495"/>
            <a:ext cx="6096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342900" marR="0" lvl="0" indent="-342900" algn="l" defTabSz="914400" rtl="0" eaLnBrk="1" fontAlgn="b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zh-CN" sz="2400" b="1" dirty="0">
                <a:ln>
                  <a:noFill/>
                </a:ln>
                <a:solidFill>
                  <a:srgbClr val="0070C0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Case</a:t>
            </a:r>
            <a:r>
              <a:rPr lang="zh-CN" altLang="en-US" sz="240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：</a:t>
            </a:r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838200" y="1130588"/>
            <a:ext cx="10515600" cy="3255882"/>
          </a:xfrm>
        </p:spPr>
        <p:txBody>
          <a:bodyPr>
            <a:normAutofit fontScale="92500" lnSpcReduction="10000"/>
          </a:bodyPr>
          <a:lstStyle/>
          <a:p>
            <a:r>
              <a:rPr lang="zh-CN" altLang="en-US" sz="2600" b="0" i="0" dirty="0">
                <a:solidFill>
                  <a:srgbClr val="333333"/>
                </a:solidFill>
                <a:effectLst/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​患者男，</a:t>
            </a:r>
            <a:r>
              <a:rPr lang="en-US" altLang="zh-CN" sz="2600" b="0" i="0" dirty="0">
                <a:solidFill>
                  <a:srgbClr val="333333"/>
                </a:solidFill>
                <a:effectLst/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45</a:t>
            </a:r>
            <a:r>
              <a:rPr lang="zh-CN" altLang="en-US" sz="2600" b="0" i="0" dirty="0">
                <a:solidFill>
                  <a:srgbClr val="333333"/>
                </a:solidFill>
                <a:effectLst/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岁，在外院因脑出血接受脑外科手术，但术后再发脑出血加重昏迷，后转入我院。</a:t>
            </a:r>
            <a:endParaRPr lang="en-US" altLang="zh-CN" sz="2600" b="0" i="0" dirty="0">
              <a:solidFill>
                <a:srgbClr val="333333"/>
              </a:solidFill>
              <a:effectLst/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endParaRPr lang="en-US" altLang="zh-CN" sz="2600" dirty="0">
              <a:solidFill>
                <a:srgbClr val="333333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 algn="just"/>
            <a:r>
              <a:rPr lang="zh-CN" altLang="en-US" sz="2600" b="0" i="0" dirty="0">
                <a:solidFill>
                  <a:srgbClr val="333333"/>
                </a:solidFill>
                <a:effectLst/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患者血小板计数正常，多次送检的凝血常规中</a:t>
            </a:r>
            <a:r>
              <a:rPr lang="en-US" altLang="zh-CN" sz="2600" b="0" i="0" dirty="0">
                <a:solidFill>
                  <a:srgbClr val="333333"/>
                </a:solidFill>
                <a:effectLst/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APTT</a:t>
            </a:r>
            <a:r>
              <a:rPr lang="zh-CN" altLang="en-US" sz="2600" b="0" i="0" dirty="0">
                <a:solidFill>
                  <a:srgbClr val="333333"/>
                </a:solidFill>
                <a:effectLst/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轻度延长：</a:t>
            </a:r>
            <a:r>
              <a:rPr lang="en-US" altLang="zh-CN" sz="2600" b="0" i="0" dirty="0">
                <a:solidFill>
                  <a:srgbClr val="333333"/>
                </a:solidFill>
                <a:effectLst/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45</a:t>
            </a:r>
            <a:r>
              <a:rPr lang="zh-CN" altLang="en-US" sz="2600" b="0" i="0" dirty="0">
                <a:solidFill>
                  <a:srgbClr val="333333"/>
                </a:solidFill>
                <a:effectLst/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秒左右（</a:t>
            </a:r>
            <a:r>
              <a:rPr lang="en-US" altLang="zh-CN" sz="2600" b="0" i="0" dirty="0">
                <a:solidFill>
                  <a:srgbClr val="333333"/>
                </a:solidFill>
                <a:effectLst/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Ref 29-42</a:t>
            </a:r>
            <a:r>
              <a:rPr lang="zh-CN" altLang="en-US" sz="2600" b="0" i="0" dirty="0">
                <a:solidFill>
                  <a:srgbClr val="333333"/>
                </a:solidFill>
                <a:effectLst/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秒），我们建议进一步的内源凝血因子和</a:t>
            </a:r>
            <a:r>
              <a:rPr lang="en-US" altLang="zh-CN" sz="2600" b="0" i="0" dirty="0">
                <a:solidFill>
                  <a:srgbClr val="333333"/>
                </a:solidFill>
                <a:effectLst/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VWF</a:t>
            </a:r>
            <a:r>
              <a:rPr lang="zh-CN" altLang="en-US" sz="2600" b="0" i="0" dirty="0">
                <a:solidFill>
                  <a:srgbClr val="333333"/>
                </a:solidFill>
                <a:effectLst/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检测，结果：</a:t>
            </a:r>
          </a:p>
          <a:p>
            <a:pPr marL="0" indent="0" algn="just">
              <a:buNone/>
            </a:pPr>
            <a:r>
              <a:rPr lang="en-US" altLang="zh-CN" sz="2600" b="0" i="0" dirty="0">
                <a:solidFill>
                  <a:srgbClr val="333333"/>
                </a:solidFill>
                <a:effectLst/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       FVIII</a:t>
            </a:r>
            <a:r>
              <a:rPr lang="zh-CN" altLang="en-US" sz="2600" dirty="0">
                <a:solidFill>
                  <a:srgbClr val="333333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活性</a:t>
            </a:r>
            <a:r>
              <a:rPr lang="zh-CN" altLang="en-US" sz="2600" b="0" i="0" dirty="0">
                <a:solidFill>
                  <a:srgbClr val="333333"/>
                </a:solidFill>
                <a:effectLst/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：</a:t>
            </a:r>
            <a:r>
              <a:rPr lang="en-US" altLang="zh-CN" sz="2600" b="0" i="0" dirty="0">
                <a:solidFill>
                  <a:srgbClr val="FF0000"/>
                </a:solidFill>
                <a:effectLst/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50%</a:t>
            </a:r>
            <a:r>
              <a:rPr lang="zh-CN" altLang="en-US" sz="2600" b="0" i="0" dirty="0">
                <a:solidFill>
                  <a:srgbClr val="333333"/>
                </a:solidFill>
                <a:effectLst/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（</a:t>
            </a:r>
            <a:r>
              <a:rPr lang="en-US" altLang="zh-CN" sz="2600" b="0" i="0" dirty="0">
                <a:solidFill>
                  <a:srgbClr val="333333"/>
                </a:solidFill>
                <a:effectLst/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Ref 60%-150%</a:t>
            </a:r>
            <a:r>
              <a:rPr lang="zh-CN" altLang="en-US" sz="2600" b="0" i="0" dirty="0">
                <a:solidFill>
                  <a:srgbClr val="333333"/>
                </a:solidFill>
                <a:effectLst/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），其他内源凝血因子水平正常。</a:t>
            </a:r>
          </a:p>
          <a:p>
            <a:pPr marL="0" indent="0" algn="just">
              <a:buNone/>
            </a:pPr>
            <a:r>
              <a:rPr lang="en-US" altLang="zh-CN" sz="2600" b="0" i="0" dirty="0">
                <a:solidFill>
                  <a:srgbClr val="333333"/>
                </a:solidFill>
                <a:effectLst/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       VWF</a:t>
            </a:r>
            <a:r>
              <a:rPr lang="zh-CN" altLang="en-US" sz="2600" b="0" i="0" dirty="0">
                <a:solidFill>
                  <a:srgbClr val="333333"/>
                </a:solidFill>
                <a:effectLst/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活性：</a:t>
            </a:r>
            <a:r>
              <a:rPr lang="en-US" altLang="zh-CN" sz="2600" b="0" i="0" dirty="0">
                <a:solidFill>
                  <a:srgbClr val="FF0000"/>
                </a:solidFill>
                <a:effectLst/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39.8%</a:t>
            </a:r>
            <a:r>
              <a:rPr lang="zh-CN" altLang="en-US" sz="2600" b="0" i="0" dirty="0">
                <a:solidFill>
                  <a:srgbClr val="333333"/>
                </a:solidFill>
                <a:effectLst/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（</a:t>
            </a:r>
            <a:r>
              <a:rPr lang="en-US" altLang="zh-CN" sz="2600" b="0" i="0" dirty="0">
                <a:solidFill>
                  <a:srgbClr val="333333"/>
                </a:solidFill>
                <a:effectLst/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Ref 50%-200%</a:t>
            </a:r>
            <a:r>
              <a:rPr lang="zh-CN" altLang="en-US" sz="2600" b="0" i="0" dirty="0">
                <a:solidFill>
                  <a:srgbClr val="333333"/>
                </a:solidFill>
                <a:effectLst/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）</a:t>
            </a:r>
          </a:p>
          <a:p>
            <a:pPr marL="0" indent="0" algn="just">
              <a:buNone/>
            </a:pPr>
            <a:r>
              <a:rPr lang="en-US" altLang="zh-CN" sz="2600" b="0" i="0" dirty="0">
                <a:solidFill>
                  <a:srgbClr val="333333"/>
                </a:solidFill>
                <a:effectLst/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      </a:t>
            </a:r>
            <a:endParaRPr lang="en-US" altLang="zh-CN" b="0" i="0" dirty="0">
              <a:solidFill>
                <a:srgbClr val="333333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en-US" altLang="zh-CN" dirty="0">
              <a:solidFill>
                <a:srgbClr val="333333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1415415" y="4797425"/>
            <a:ext cx="956310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</a:rPr>
              <a:t>为什么建议送检</a:t>
            </a:r>
            <a:r>
              <a:rPr lang="en-US" altLang="zh-CN" sz="2800" b="1" dirty="0">
                <a:solidFill>
                  <a:srgbClr val="FF0000"/>
                </a:solidFill>
              </a:rPr>
              <a:t>VWF</a:t>
            </a:r>
            <a:r>
              <a:rPr lang="zh-CN" altLang="en-US" sz="2800" b="1" dirty="0">
                <a:solidFill>
                  <a:srgbClr val="FF0000"/>
                </a:solidFill>
              </a:rPr>
              <a:t>？</a:t>
            </a:r>
          </a:p>
          <a:p>
            <a:r>
              <a:rPr lang="zh-CN" altLang="en-US" sz="2800" b="1" dirty="0">
                <a:solidFill>
                  <a:srgbClr val="FF0000"/>
                </a:solidFill>
              </a:rPr>
              <a:t>为什么轻度减低的</a:t>
            </a:r>
            <a:r>
              <a:rPr lang="en-US" altLang="zh-CN" sz="2800" b="1" dirty="0">
                <a:solidFill>
                  <a:srgbClr val="FF0000"/>
                </a:solidFill>
              </a:rPr>
              <a:t>FVIII</a:t>
            </a:r>
            <a:r>
              <a:rPr lang="zh-CN" altLang="en-US" sz="2800" b="1" dirty="0">
                <a:solidFill>
                  <a:srgbClr val="FF0000"/>
                </a:solidFill>
              </a:rPr>
              <a:t>、</a:t>
            </a:r>
            <a:r>
              <a:rPr lang="en-US" altLang="zh-CN" sz="2800" b="1" dirty="0">
                <a:solidFill>
                  <a:srgbClr val="FF0000"/>
                </a:solidFill>
              </a:rPr>
              <a:t>VWF</a:t>
            </a:r>
            <a:r>
              <a:rPr lang="zh-CN" altLang="en-US" sz="2800" b="1" dirty="0">
                <a:solidFill>
                  <a:srgbClr val="FF0000"/>
                </a:solidFill>
              </a:rPr>
              <a:t>可致本例明显出血倾向？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405" name="Group 69"/>
          <p:cNvGraphicFramePr>
            <a:graphicFrameLocks noGrp="1"/>
          </p:cNvGraphicFramePr>
          <p:nvPr>
            <p:ph sz="half" idx="2"/>
          </p:nvPr>
        </p:nvGraphicFramePr>
        <p:xfrm>
          <a:off x="1845439" y="257301"/>
          <a:ext cx="8429684" cy="1554480"/>
        </p:xfrm>
        <a:graphic>
          <a:graphicData uri="http://schemas.openxmlformats.org/drawingml/2006/table">
            <a:tbl>
              <a:tblPr/>
              <a:tblGrid>
                <a:gridCol w="8429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512887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Case</a:t>
                      </a:r>
                      <a:r>
                        <a:rPr kumimoji="0" lang="zh-CN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：</a:t>
                      </a:r>
                      <a:endParaRPr kumimoji="0" lang="en-US" altLang="zh-CN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60000"/>
                        <a:buFont typeface="Wingdings" panose="05000000000000000000" pitchFamily="2" charset="2"/>
                        <a:buChar char="l"/>
                      </a:pPr>
                      <a:r>
                        <a:rPr kumimoji="0" lang="zh-CN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男性，</a:t>
                      </a:r>
                      <a:r>
                        <a:rPr kumimoji="0" lang="en-US" altLang="zh-CN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46</a:t>
                      </a:r>
                      <a:r>
                        <a:rPr kumimoji="0" lang="zh-CN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岁，声带息肉手术前检查发现凝血四项中</a:t>
                      </a:r>
                      <a:r>
                        <a:rPr kumimoji="0" lang="en-US" altLang="zh-CN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APTT</a:t>
                      </a:r>
                      <a:r>
                        <a:rPr kumimoji="0" lang="zh-CN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延长达</a:t>
                      </a:r>
                      <a:r>
                        <a:rPr kumimoji="0" lang="en-US" altLang="zh-CN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124</a:t>
                      </a:r>
                      <a:r>
                        <a:rPr kumimoji="0" lang="zh-CN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秒，</a:t>
                      </a:r>
                      <a:r>
                        <a:rPr kumimoji="0" lang="en-US" altLang="zh-CN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PT</a:t>
                      </a:r>
                      <a:r>
                        <a:rPr kumimoji="0" lang="zh-CN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、</a:t>
                      </a:r>
                      <a:r>
                        <a:rPr kumimoji="0" lang="en-US" altLang="zh-CN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TT</a:t>
                      </a:r>
                      <a:r>
                        <a:rPr kumimoji="0" lang="zh-CN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、</a:t>
                      </a:r>
                      <a:r>
                        <a:rPr kumimoji="0" lang="en-US" altLang="zh-CN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FIB</a:t>
                      </a:r>
                      <a:r>
                        <a:rPr kumimoji="0" lang="zh-CN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均正常，无出血表现及出血病史。</a:t>
                      </a:r>
                    </a:p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1845439" y="1905896"/>
            <a:ext cx="850112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fontAlgn="b">
              <a:buClr>
                <a:srgbClr val="0000FF"/>
              </a:buClr>
              <a:buSzPct val="60000"/>
              <a:buFont typeface="Wingdings" panose="05000000000000000000" pitchFamily="2" charset="2"/>
              <a:buChar char="l"/>
              <a:defRPr/>
            </a:pPr>
            <a:r>
              <a:rPr lang="zh-CN" altLang="en-US" sz="2400" dirty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进一步检查：</a:t>
            </a:r>
            <a:endParaRPr lang="zh-CN" altLang="en-US" sz="2400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marL="342900" indent="-342900" fontAlgn="b">
              <a:defRPr/>
            </a:pPr>
            <a:r>
              <a:rPr lang="en-US" altLang="zh-CN" sz="2400" dirty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    </a:t>
            </a:r>
            <a:r>
              <a:rPr lang="zh-CN" altLang="en-US" sz="2400" dirty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狼疮抗凝物阴性； </a:t>
            </a:r>
            <a:endParaRPr lang="en-US" altLang="zh-CN" sz="2400" dirty="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marL="342900" indent="-342900" fontAlgn="b">
              <a:defRPr/>
            </a:pPr>
            <a:r>
              <a:rPr lang="en-US" altLang="zh-CN" sz="2400" dirty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    </a:t>
            </a:r>
            <a:r>
              <a:rPr lang="zh-CN" altLang="en-US" sz="2400" dirty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凝血因子</a:t>
            </a:r>
            <a:r>
              <a:rPr lang="en-US" altLang="zh-CN" sz="2400" dirty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XII</a:t>
            </a:r>
            <a:r>
              <a:rPr lang="zh-CN" altLang="en-US" sz="2400" dirty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活性：</a:t>
            </a:r>
            <a:r>
              <a:rPr lang="en-US" altLang="zh-CN" sz="2400" dirty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2% ( </a:t>
            </a:r>
            <a:r>
              <a:rPr lang="zh-CN" altLang="en-US" sz="2400" dirty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参考范围</a:t>
            </a:r>
            <a:r>
              <a:rPr lang="en-US" altLang="zh-CN" sz="2400" dirty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50-150%)</a:t>
            </a:r>
          </a:p>
          <a:p>
            <a:pPr marL="342900" indent="-342900" fontAlgn="b">
              <a:defRPr/>
            </a:pPr>
            <a:r>
              <a:rPr lang="en-US" altLang="zh-CN" sz="2400" dirty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    </a:t>
            </a:r>
            <a:r>
              <a:rPr lang="zh-CN" altLang="en-US" sz="2400" dirty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凝血因子</a:t>
            </a:r>
            <a:r>
              <a:rPr lang="en-US" altLang="zh-CN" sz="2400" dirty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VIII</a:t>
            </a:r>
            <a:r>
              <a:rPr lang="zh-CN" altLang="en-US" sz="2400" dirty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、</a:t>
            </a:r>
            <a:r>
              <a:rPr lang="en-US" altLang="zh-CN" sz="2400" dirty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IX</a:t>
            </a:r>
            <a:r>
              <a:rPr lang="zh-CN" altLang="en-US" sz="2400" dirty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、</a:t>
            </a:r>
            <a:r>
              <a:rPr lang="en-US" altLang="zh-CN" sz="2400" dirty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XI</a:t>
            </a:r>
            <a:r>
              <a:rPr lang="zh-CN" altLang="en-US" sz="2400" dirty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均正常。</a:t>
            </a:r>
          </a:p>
          <a:p>
            <a:pPr marL="342900" indent="-342900" fontAlgn="b">
              <a:defRPr/>
            </a:pPr>
            <a:r>
              <a:rPr lang="zh-CN" altLang="en-US" sz="2400" dirty="0">
                <a:latin typeface="Arial" panose="020B0604020202020204" pitchFamily="34" charset="0"/>
                <a:ea typeface="宋体" panose="02010600030101010101" pitchFamily="2" charset="-122"/>
              </a:rPr>
              <a:t>    考虑为</a:t>
            </a:r>
            <a:r>
              <a:rPr lang="en-US" altLang="zh-CN" sz="2400" dirty="0">
                <a:latin typeface="Arial" panose="020B0604020202020204" pitchFamily="34" charset="0"/>
                <a:ea typeface="宋体" panose="02010600030101010101" pitchFamily="2" charset="-122"/>
              </a:rPr>
              <a:t>XII</a:t>
            </a:r>
            <a:r>
              <a:rPr lang="zh-CN" altLang="en-US" sz="2400" dirty="0">
                <a:latin typeface="Arial" panose="020B0604020202020204" pitchFamily="34" charset="0"/>
                <a:ea typeface="宋体" panose="02010600030101010101" pitchFamily="2" charset="-122"/>
              </a:rPr>
              <a:t>因子缺乏症。</a:t>
            </a:r>
          </a:p>
          <a:p>
            <a:pPr>
              <a:defRPr/>
            </a:pPr>
            <a:endParaRPr lang="zh-CN" altLang="en-US" sz="24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2537" name="Text Box 9"/>
          <p:cNvSpPr txBox="1">
            <a:spLocks noChangeArrowheads="1"/>
          </p:cNvSpPr>
          <p:nvPr/>
        </p:nvSpPr>
        <p:spPr bwMode="auto">
          <a:xfrm>
            <a:off x="2208214" y="6237288"/>
            <a:ext cx="5184775" cy="366712"/>
          </a:xfrm>
          <a:prstGeom prst="rect">
            <a:avLst/>
          </a:prstGeom>
          <a:noFill/>
          <a:ln w="9525">
            <a:noFill/>
            <a:miter lim="800000"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22538" name="Text Box 10"/>
          <p:cNvSpPr txBox="1">
            <a:spLocks noChangeArrowheads="1"/>
          </p:cNvSpPr>
          <p:nvPr/>
        </p:nvSpPr>
        <p:spPr bwMode="auto">
          <a:xfrm>
            <a:off x="3719513" y="6237288"/>
            <a:ext cx="5111750" cy="366712"/>
          </a:xfrm>
          <a:prstGeom prst="rect">
            <a:avLst/>
          </a:prstGeom>
          <a:noFill/>
          <a:ln w="9525">
            <a:noFill/>
            <a:miter lim="800000"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095472" y="4214220"/>
            <a:ext cx="79296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70C0"/>
                </a:solidFill>
                <a:ea typeface="宋体" panose="02010600030101010101" pitchFamily="2" charset="-122"/>
              </a:rPr>
              <a:t>报告备注：考虑</a:t>
            </a:r>
            <a:r>
              <a:rPr lang="en-US" altLang="zh-CN" sz="2400" b="1" dirty="0">
                <a:solidFill>
                  <a:srgbClr val="0070C0"/>
                </a:solidFill>
                <a:ea typeface="宋体" panose="02010600030101010101" pitchFamily="2" charset="-122"/>
              </a:rPr>
              <a:t>XII</a:t>
            </a:r>
            <a:r>
              <a:rPr lang="zh-CN" altLang="en-US" sz="2400" b="1" dirty="0">
                <a:solidFill>
                  <a:srgbClr val="0070C0"/>
                </a:solidFill>
                <a:ea typeface="宋体" panose="02010600030101010101" pitchFamily="2" charset="-122"/>
              </a:rPr>
              <a:t>因子缺乏，不提示出血风险</a:t>
            </a:r>
            <a:endParaRPr lang="en-US" altLang="zh-CN" sz="2400" b="1" dirty="0">
              <a:solidFill>
                <a:srgbClr val="0070C0"/>
              </a:solidFill>
              <a:ea typeface="宋体" panose="02010600030101010101" pitchFamily="2" charset="-122"/>
            </a:endParaRPr>
          </a:p>
          <a:p>
            <a:endParaRPr lang="en-US" altLang="zh-CN" sz="2400" b="1" dirty="0">
              <a:solidFill>
                <a:srgbClr val="0070C0"/>
              </a:solidFill>
              <a:ea typeface="宋体" panose="02010600030101010101" pitchFamily="2" charset="-122"/>
            </a:endParaRPr>
          </a:p>
          <a:p>
            <a:r>
              <a:rPr lang="zh-CN" altLang="en-US" sz="2400" b="1" dirty="0">
                <a:ea typeface="宋体" panose="02010600030101010101" pitchFamily="2" charset="-122"/>
              </a:rPr>
              <a:t>患者正常完成手术，无过量出血。</a:t>
            </a:r>
            <a:endParaRPr lang="zh-CN" altLang="en-US" sz="2400" b="1" dirty="0"/>
          </a:p>
        </p:txBody>
      </p:sp>
      <p:sp>
        <p:nvSpPr>
          <p:cNvPr id="2" name="文本框 1"/>
          <p:cNvSpPr txBox="1"/>
          <p:nvPr/>
        </p:nvSpPr>
        <p:spPr>
          <a:xfrm>
            <a:off x="1415480" y="5897424"/>
            <a:ext cx="10153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</a:rPr>
              <a:t>为什么凝血时间显著延长、凝血因子缺乏并不都与出血相关？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1384" y="509162"/>
            <a:ext cx="10972800" cy="1143000"/>
          </a:xfrm>
        </p:spPr>
        <p:txBody>
          <a:bodyPr/>
          <a:lstStyle/>
          <a:p>
            <a:r>
              <a:rPr lang="zh-CN" altLang="en-US" b="1" dirty="0">
                <a:solidFill>
                  <a:srgbClr val="0070C0"/>
                </a:solidFill>
              </a:rPr>
              <a:t>主要内容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51384" y="2204720"/>
            <a:ext cx="11377264" cy="3024505"/>
          </a:xfrm>
        </p:spPr>
        <p:txBody>
          <a:bodyPr/>
          <a:lstStyle/>
          <a:p>
            <a:r>
              <a:rPr lang="zh-CN" altLang="en-US" sz="3200" b="1" dirty="0">
                <a:solidFill>
                  <a:srgbClr val="0070C0"/>
                </a:solidFill>
              </a:rPr>
              <a:t>初期止血机制及其应用</a:t>
            </a:r>
            <a:endParaRPr lang="en-US" altLang="zh-CN" sz="3200" b="1" dirty="0">
              <a:solidFill>
                <a:srgbClr val="0070C0"/>
              </a:solidFill>
            </a:endParaRPr>
          </a:p>
          <a:p>
            <a:endParaRPr lang="en-US" altLang="zh-CN" b="1" dirty="0"/>
          </a:p>
          <a:p>
            <a:r>
              <a:rPr lang="zh-CN" altLang="en-US" b="1" dirty="0"/>
              <a:t>二期止血机制（瀑布学说、细胞学说、融合学说）及其应用</a:t>
            </a:r>
            <a:endParaRPr lang="en-US" altLang="zh-CN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>
            <a:spLocks noGrp="1"/>
          </p:cNvSpPr>
          <p:nvPr/>
        </p:nvSpPr>
        <p:spPr>
          <a:xfrm>
            <a:off x="609600" y="159703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文本占位符 2"/>
          <p:cNvSpPr>
            <a:spLocks noGrp="1"/>
          </p:cNvSpPr>
          <p:nvPr/>
        </p:nvSpPr>
        <p:spPr>
          <a:xfrm>
            <a:off x="609600" y="1485266"/>
            <a:ext cx="538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" name="内容占位符 3"/>
          <p:cNvSpPr>
            <a:spLocks noGrp="1"/>
          </p:cNvSpPr>
          <p:nvPr/>
        </p:nvSpPr>
        <p:spPr>
          <a:xfrm>
            <a:off x="6197600" y="1485266"/>
            <a:ext cx="538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标题 7"/>
          <p:cNvSpPr>
            <a:spLocks noGrp="1"/>
          </p:cNvSpPr>
          <p:nvPr>
            <p:ph type="title"/>
          </p:nvPr>
        </p:nvSpPr>
        <p:spPr>
          <a:xfrm>
            <a:off x="371471" y="687375"/>
            <a:ext cx="10972800" cy="1143000"/>
          </a:xfrm>
        </p:spPr>
        <p:txBody>
          <a:bodyPr>
            <a:normAutofit/>
          </a:bodyPr>
          <a:lstStyle/>
          <a:p>
            <a:r>
              <a:rPr lang="zh-CN" altLang="en-US" sz="3600" dirty="0">
                <a:solidFill>
                  <a:schemeClr val="tx1"/>
                </a:solidFill>
              </a:rPr>
              <a:t>维持凝血平衡的各类成分</a:t>
            </a:r>
          </a:p>
        </p:txBody>
      </p:sp>
      <p:sp>
        <p:nvSpPr>
          <p:cNvPr id="9" name="椭圆 8"/>
          <p:cNvSpPr/>
          <p:nvPr/>
        </p:nvSpPr>
        <p:spPr>
          <a:xfrm>
            <a:off x="3286103" y="3473449"/>
            <a:ext cx="2571768" cy="121444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>
                <a:solidFill>
                  <a:schemeClr val="tx1"/>
                </a:solidFill>
              </a:rPr>
              <a:t>凝血平衡</a:t>
            </a:r>
          </a:p>
        </p:txBody>
      </p:sp>
      <p:sp>
        <p:nvSpPr>
          <p:cNvPr id="10" name="下箭头 9"/>
          <p:cNvSpPr/>
          <p:nvPr/>
        </p:nvSpPr>
        <p:spPr>
          <a:xfrm>
            <a:off x="4429111" y="2901945"/>
            <a:ext cx="285752" cy="428628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下箭头 10"/>
          <p:cNvSpPr/>
          <p:nvPr/>
        </p:nvSpPr>
        <p:spPr>
          <a:xfrm rot="5400000">
            <a:off x="6072185" y="3544887"/>
            <a:ext cx="285752" cy="428628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下箭头 11"/>
          <p:cNvSpPr/>
          <p:nvPr/>
        </p:nvSpPr>
        <p:spPr>
          <a:xfrm rot="16200000" flipH="1">
            <a:off x="2643161" y="3544887"/>
            <a:ext cx="285752" cy="428628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3" name="下箭头 12"/>
          <p:cNvSpPr/>
          <p:nvPr/>
        </p:nvSpPr>
        <p:spPr>
          <a:xfrm rot="13500000" flipH="1">
            <a:off x="2967170" y="4511838"/>
            <a:ext cx="285752" cy="428628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4" name="下箭头 13"/>
          <p:cNvSpPr/>
          <p:nvPr/>
        </p:nvSpPr>
        <p:spPr>
          <a:xfrm rot="8100000">
            <a:off x="5896129" y="4511838"/>
            <a:ext cx="285752" cy="428628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5" name="TextBox 8"/>
          <p:cNvSpPr txBox="1"/>
          <p:nvPr/>
        </p:nvSpPr>
        <p:spPr>
          <a:xfrm>
            <a:off x="4000483" y="2259003"/>
            <a:ext cx="1285884" cy="46166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chemeClr val="tx1"/>
                </a:solidFill>
              </a:rPr>
              <a:t>血管壁</a:t>
            </a:r>
          </a:p>
        </p:txBody>
      </p:sp>
      <p:sp>
        <p:nvSpPr>
          <p:cNvPr id="16" name="TextBox 9"/>
          <p:cNvSpPr txBox="1"/>
          <p:nvPr/>
        </p:nvSpPr>
        <p:spPr>
          <a:xfrm>
            <a:off x="1214401" y="3473449"/>
            <a:ext cx="1285884" cy="46166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chemeClr val="tx1"/>
                </a:solidFill>
              </a:rPr>
              <a:t>血小板</a:t>
            </a:r>
          </a:p>
        </p:txBody>
      </p:sp>
      <p:sp>
        <p:nvSpPr>
          <p:cNvPr id="17" name="TextBox 10"/>
          <p:cNvSpPr txBox="1"/>
          <p:nvPr/>
        </p:nvSpPr>
        <p:spPr>
          <a:xfrm>
            <a:off x="6500813" y="3544887"/>
            <a:ext cx="1571636" cy="46166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chemeClr val="tx1"/>
                </a:solidFill>
              </a:rPr>
              <a:t>纤溶物质</a:t>
            </a:r>
          </a:p>
        </p:txBody>
      </p:sp>
      <p:sp>
        <p:nvSpPr>
          <p:cNvPr id="18" name="TextBox 11"/>
          <p:cNvSpPr txBox="1"/>
          <p:nvPr/>
        </p:nvSpPr>
        <p:spPr>
          <a:xfrm>
            <a:off x="2143095" y="4973647"/>
            <a:ext cx="1571636" cy="46166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chemeClr val="tx1"/>
                </a:solidFill>
              </a:rPr>
              <a:t>凝血因子</a:t>
            </a:r>
          </a:p>
        </p:txBody>
      </p:sp>
      <p:sp>
        <p:nvSpPr>
          <p:cNvPr id="19" name="TextBox 12"/>
          <p:cNvSpPr txBox="1"/>
          <p:nvPr/>
        </p:nvSpPr>
        <p:spPr>
          <a:xfrm>
            <a:off x="6143623" y="4973647"/>
            <a:ext cx="1571636" cy="46166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chemeClr val="tx1"/>
                </a:solidFill>
              </a:rPr>
              <a:t>抗凝物质</a:t>
            </a:r>
          </a:p>
        </p:txBody>
      </p:sp>
      <p:sp>
        <p:nvSpPr>
          <p:cNvPr id="20" name="椭圆 19"/>
          <p:cNvSpPr/>
          <p:nvPr/>
        </p:nvSpPr>
        <p:spPr>
          <a:xfrm rot="20693593">
            <a:off x="598450" y="2241753"/>
            <a:ext cx="5715040" cy="159828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1" name="TextBox 14"/>
          <p:cNvSpPr txBox="1"/>
          <p:nvPr/>
        </p:nvSpPr>
        <p:spPr>
          <a:xfrm>
            <a:off x="6215061" y="2044689"/>
            <a:ext cx="3143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</a:rPr>
              <a:t>初期止血相关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ldLvl="0" animBg="1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/>
          <p:nvPr/>
        </p:nvGrpSpPr>
        <p:grpSpPr bwMode="auto">
          <a:xfrm>
            <a:off x="263352" y="3429000"/>
            <a:ext cx="8278813" cy="2755900"/>
            <a:chOff x="365" y="1026"/>
            <a:chExt cx="5215" cy="2776"/>
          </a:xfrm>
        </p:grpSpPr>
        <p:sp>
          <p:nvSpPr>
            <p:cNvPr id="6" name="Oval 3"/>
            <p:cNvSpPr>
              <a:spLocks noChangeArrowheads="1"/>
            </p:cNvSpPr>
            <p:nvPr/>
          </p:nvSpPr>
          <p:spPr bwMode="auto">
            <a:xfrm>
              <a:off x="1128" y="2499"/>
              <a:ext cx="314" cy="843"/>
            </a:xfrm>
            <a:prstGeom prst="ellipse">
              <a:avLst/>
            </a:prstGeom>
            <a:solidFill>
              <a:srgbClr val="FF75AC"/>
            </a:solidFill>
            <a:ln>
              <a:noFill/>
            </a:ln>
            <a:effectLst>
              <a:outerShdw dist="53882" dir="2700000" algn="ctr" rotWithShape="0">
                <a:srgbClr val="FF0066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 b="1">
                <a:latin typeface="Times New Roman" panose="02020603050405020304" pitchFamily="18" charset="0"/>
              </a:endParaRPr>
            </a:p>
          </p:txBody>
        </p:sp>
        <p:sp>
          <p:nvSpPr>
            <p:cNvPr id="7" name="Oval 4"/>
            <p:cNvSpPr>
              <a:spLocks noChangeArrowheads="1"/>
            </p:cNvSpPr>
            <p:nvPr/>
          </p:nvSpPr>
          <p:spPr bwMode="auto">
            <a:xfrm>
              <a:off x="965" y="1856"/>
              <a:ext cx="628" cy="628"/>
            </a:xfrm>
            <a:prstGeom prst="ellipse">
              <a:avLst/>
            </a:prstGeom>
            <a:solidFill>
              <a:srgbClr val="9EFFCE"/>
            </a:solidFill>
            <a:ln>
              <a:noFill/>
            </a:ln>
            <a:effectLst>
              <a:outerShdw dist="53882" dir="2700000" algn="ctr" rotWithShape="0">
                <a:srgbClr val="00AF57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 b="1">
                <a:latin typeface="Times New Roman" panose="02020603050405020304" pitchFamily="18" charset="0"/>
              </a:endParaRPr>
            </a:p>
          </p:txBody>
        </p:sp>
        <p:sp>
          <p:nvSpPr>
            <p:cNvPr id="8" name="Oval 5"/>
            <p:cNvSpPr>
              <a:spLocks noChangeArrowheads="1"/>
            </p:cNvSpPr>
            <p:nvPr/>
          </p:nvSpPr>
          <p:spPr bwMode="auto">
            <a:xfrm>
              <a:off x="1602" y="1856"/>
              <a:ext cx="628" cy="628"/>
            </a:xfrm>
            <a:prstGeom prst="ellipse">
              <a:avLst/>
            </a:prstGeom>
            <a:solidFill>
              <a:srgbClr val="9EFFCE"/>
            </a:solidFill>
            <a:ln>
              <a:noFill/>
            </a:ln>
            <a:effectLst>
              <a:outerShdw dist="53882" dir="2700000" algn="ctr" rotWithShape="0">
                <a:srgbClr val="00AF57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 b="1">
                <a:latin typeface="Times New Roman" panose="02020603050405020304" pitchFamily="18" charset="0"/>
              </a:endParaRPr>
            </a:p>
          </p:txBody>
        </p:sp>
        <p:sp>
          <p:nvSpPr>
            <p:cNvPr id="9" name="Oval 6"/>
            <p:cNvSpPr>
              <a:spLocks noChangeArrowheads="1"/>
            </p:cNvSpPr>
            <p:nvPr/>
          </p:nvSpPr>
          <p:spPr bwMode="auto">
            <a:xfrm>
              <a:off x="2244" y="1856"/>
              <a:ext cx="628" cy="628"/>
            </a:xfrm>
            <a:prstGeom prst="ellipse">
              <a:avLst/>
            </a:prstGeom>
            <a:solidFill>
              <a:srgbClr val="9EFFCE"/>
            </a:solidFill>
            <a:ln>
              <a:noFill/>
            </a:ln>
            <a:effectLst>
              <a:outerShdw dist="53882" dir="2700000" algn="ctr" rotWithShape="0">
                <a:srgbClr val="00AF57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 b="1">
                <a:latin typeface="Times New Roman" panose="02020603050405020304" pitchFamily="18" charset="0"/>
              </a:endParaRPr>
            </a:p>
          </p:txBody>
        </p:sp>
        <p:sp>
          <p:nvSpPr>
            <p:cNvPr id="10" name="Oval 7"/>
            <p:cNvSpPr>
              <a:spLocks noChangeArrowheads="1"/>
            </p:cNvSpPr>
            <p:nvPr/>
          </p:nvSpPr>
          <p:spPr bwMode="auto">
            <a:xfrm>
              <a:off x="2880" y="1856"/>
              <a:ext cx="628" cy="628"/>
            </a:xfrm>
            <a:prstGeom prst="ellipse">
              <a:avLst/>
            </a:prstGeom>
            <a:solidFill>
              <a:srgbClr val="9EFFCE"/>
            </a:solidFill>
            <a:ln>
              <a:noFill/>
            </a:ln>
            <a:effectLst>
              <a:outerShdw dist="53882" dir="2700000" algn="ctr" rotWithShape="0">
                <a:srgbClr val="00AF57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 b="1">
                <a:latin typeface="Times New Roman" panose="02020603050405020304" pitchFamily="18" charset="0"/>
              </a:endParaRPr>
            </a:p>
          </p:txBody>
        </p:sp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2891" y="1026"/>
              <a:ext cx="628" cy="628"/>
            </a:xfrm>
            <a:prstGeom prst="ellipse">
              <a:avLst/>
            </a:prstGeom>
            <a:solidFill>
              <a:srgbClr val="9EFFCE"/>
            </a:solidFill>
            <a:ln>
              <a:noFill/>
            </a:ln>
            <a:effectLst>
              <a:outerShdw dist="53882" dir="2700000" algn="ctr" rotWithShape="0">
                <a:srgbClr val="00AF57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 b="1">
                <a:latin typeface="Times New Roman" panose="02020603050405020304" pitchFamily="18" charset="0"/>
              </a:endParaRPr>
            </a:p>
          </p:txBody>
        </p:sp>
        <p:sp>
          <p:nvSpPr>
            <p:cNvPr id="12" name="Oval 9"/>
            <p:cNvSpPr>
              <a:spLocks noChangeArrowheads="1"/>
            </p:cNvSpPr>
            <p:nvPr/>
          </p:nvSpPr>
          <p:spPr bwMode="auto">
            <a:xfrm>
              <a:off x="3898" y="1514"/>
              <a:ext cx="628" cy="627"/>
            </a:xfrm>
            <a:prstGeom prst="ellipse">
              <a:avLst/>
            </a:prstGeom>
            <a:solidFill>
              <a:srgbClr val="9EFFCE"/>
            </a:solidFill>
            <a:ln>
              <a:noFill/>
            </a:ln>
            <a:effectLst>
              <a:outerShdw dist="53882" dir="2700000" algn="ctr" rotWithShape="0">
                <a:srgbClr val="00AF57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 b="1">
                <a:solidFill>
                  <a:schemeClr val="tx2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3" name="Oval 10"/>
            <p:cNvSpPr>
              <a:spLocks noChangeArrowheads="1"/>
            </p:cNvSpPr>
            <p:nvPr/>
          </p:nvSpPr>
          <p:spPr bwMode="auto">
            <a:xfrm>
              <a:off x="1736" y="2499"/>
              <a:ext cx="314" cy="843"/>
            </a:xfrm>
            <a:prstGeom prst="ellipse">
              <a:avLst/>
            </a:prstGeom>
            <a:solidFill>
              <a:srgbClr val="FF75AC"/>
            </a:solidFill>
            <a:ln>
              <a:noFill/>
            </a:ln>
            <a:effectLst>
              <a:outerShdw dist="53882" dir="2700000" algn="ctr" rotWithShape="0">
                <a:srgbClr val="FF0066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 b="1">
                <a:latin typeface="Times New Roman" panose="02020603050405020304" pitchFamily="18" charset="0"/>
              </a:endParaRPr>
            </a:p>
          </p:txBody>
        </p:sp>
        <p:sp>
          <p:nvSpPr>
            <p:cNvPr id="14" name="Oval 11"/>
            <p:cNvSpPr>
              <a:spLocks noChangeArrowheads="1"/>
            </p:cNvSpPr>
            <p:nvPr/>
          </p:nvSpPr>
          <p:spPr bwMode="auto">
            <a:xfrm>
              <a:off x="2314" y="2499"/>
              <a:ext cx="314" cy="843"/>
            </a:xfrm>
            <a:prstGeom prst="ellipse">
              <a:avLst/>
            </a:prstGeom>
            <a:solidFill>
              <a:srgbClr val="FF75AC"/>
            </a:solidFill>
            <a:ln>
              <a:noFill/>
            </a:ln>
            <a:effectLst>
              <a:outerShdw dist="53882" dir="2700000" algn="ctr" rotWithShape="0">
                <a:srgbClr val="FF0066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 b="1">
                <a:latin typeface="Times New Roman" panose="02020603050405020304" pitchFamily="18" charset="0"/>
              </a:endParaRPr>
            </a:p>
          </p:txBody>
        </p:sp>
        <p:sp>
          <p:nvSpPr>
            <p:cNvPr id="15" name="Oval 12"/>
            <p:cNvSpPr>
              <a:spLocks noChangeArrowheads="1"/>
            </p:cNvSpPr>
            <p:nvPr/>
          </p:nvSpPr>
          <p:spPr bwMode="auto">
            <a:xfrm>
              <a:off x="2910" y="2499"/>
              <a:ext cx="314" cy="843"/>
            </a:xfrm>
            <a:prstGeom prst="ellipse">
              <a:avLst/>
            </a:prstGeom>
            <a:solidFill>
              <a:srgbClr val="FF75AC"/>
            </a:solidFill>
            <a:ln>
              <a:noFill/>
            </a:ln>
            <a:effectLst>
              <a:outerShdw dist="53882" dir="2700000" algn="ctr" rotWithShape="0">
                <a:srgbClr val="FF0066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 b="1">
                <a:latin typeface="Times New Roman" panose="02020603050405020304" pitchFamily="18" charset="0"/>
              </a:endParaRPr>
            </a:p>
          </p:txBody>
        </p:sp>
        <p:sp>
          <p:nvSpPr>
            <p:cNvPr id="16" name="Oval 13"/>
            <p:cNvSpPr>
              <a:spLocks noChangeArrowheads="1"/>
            </p:cNvSpPr>
            <p:nvPr/>
          </p:nvSpPr>
          <p:spPr bwMode="auto">
            <a:xfrm rot="2040000">
              <a:off x="2675" y="1450"/>
              <a:ext cx="243" cy="456"/>
            </a:xfrm>
            <a:prstGeom prst="ellipse">
              <a:avLst/>
            </a:prstGeom>
            <a:solidFill>
              <a:srgbClr val="8F8FFF"/>
            </a:solidFill>
            <a:ln>
              <a:noFill/>
            </a:ln>
            <a:effectLst>
              <a:outerShdw dist="53882" dir="2700000" algn="ctr" rotWithShape="0">
                <a:schemeClr val="tx1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 b="1">
                <a:latin typeface="Times New Roman" panose="02020603050405020304" pitchFamily="18" charset="0"/>
              </a:endParaRPr>
            </a:p>
          </p:txBody>
        </p:sp>
        <p:sp>
          <p:nvSpPr>
            <p:cNvPr id="17" name="Oval 14"/>
            <p:cNvSpPr>
              <a:spLocks noChangeArrowheads="1"/>
            </p:cNvSpPr>
            <p:nvPr/>
          </p:nvSpPr>
          <p:spPr bwMode="auto">
            <a:xfrm rot="6900000">
              <a:off x="3574" y="1373"/>
              <a:ext cx="243" cy="457"/>
            </a:xfrm>
            <a:prstGeom prst="ellipse">
              <a:avLst/>
            </a:prstGeom>
            <a:solidFill>
              <a:srgbClr val="8F8FFF"/>
            </a:solidFill>
            <a:ln>
              <a:noFill/>
            </a:ln>
            <a:effectLst>
              <a:outerShdw dist="53882" dir="2700000" algn="ctr" rotWithShape="0">
                <a:schemeClr val="tx1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 b="1">
                <a:latin typeface="Times New Roman" panose="02020603050405020304" pitchFamily="18" charset="0"/>
              </a:endParaRPr>
            </a:p>
          </p:txBody>
        </p:sp>
        <p:sp>
          <p:nvSpPr>
            <p:cNvPr id="18" name="Oval 15"/>
            <p:cNvSpPr>
              <a:spLocks noChangeArrowheads="1"/>
            </p:cNvSpPr>
            <p:nvPr/>
          </p:nvSpPr>
          <p:spPr bwMode="auto">
            <a:xfrm rot="-6540000">
              <a:off x="3619" y="1853"/>
              <a:ext cx="243" cy="457"/>
            </a:xfrm>
            <a:prstGeom prst="ellipse">
              <a:avLst/>
            </a:prstGeom>
            <a:solidFill>
              <a:srgbClr val="8F8FFF"/>
            </a:solidFill>
            <a:ln>
              <a:noFill/>
            </a:ln>
            <a:effectLst>
              <a:outerShdw dist="53882" dir="2700000" algn="ctr" rotWithShape="0">
                <a:schemeClr val="tx1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 b="1">
                <a:latin typeface="Times New Roman" panose="02020603050405020304" pitchFamily="18" charset="0"/>
              </a:endParaRPr>
            </a:p>
          </p:txBody>
        </p:sp>
        <p:sp>
          <p:nvSpPr>
            <p:cNvPr id="19" name="Freeform 16"/>
            <p:cNvSpPr/>
            <p:nvPr/>
          </p:nvSpPr>
          <p:spPr bwMode="auto">
            <a:xfrm>
              <a:off x="365" y="2836"/>
              <a:ext cx="5185" cy="544"/>
            </a:xfrm>
            <a:custGeom>
              <a:avLst/>
              <a:gdLst>
                <a:gd name="T0" fmla="*/ 0 w 5185"/>
                <a:gd name="T1" fmla="*/ 85 h 544"/>
                <a:gd name="T2" fmla="*/ 457 w 5185"/>
                <a:gd name="T3" fmla="*/ 100 h 544"/>
                <a:gd name="T4" fmla="*/ 600 w 5185"/>
                <a:gd name="T5" fmla="*/ 185 h 544"/>
                <a:gd name="T6" fmla="*/ 743 w 5185"/>
                <a:gd name="T7" fmla="*/ 414 h 544"/>
                <a:gd name="T8" fmla="*/ 800 w 5185"/>
                <a:gd name="T9" fmla="*/ 528 h 544"/>
                <a:gd name="T10" fmla="*/ 3414 w 5185"/>
                <a:gd name="T11" fmla="*/ 543 h 544"/>
                <a:gd name="T12" fmla="*/ 3656 w 5185"/>
                <a:gd name="T13" fmla="*/ 385 h 544"/>
                <a:gd name="T14" fmla="*/ 3785 w 5185"/>
                <a:gd name="T15" fmla="*/ 214 h 544"/>
                <a:gd name="T16" fmla="*/ 4185 w 5185"/>
                <a:gd name="T17" fmla="*/ 57 h 544"/>
                <a:gd name="T18" fmla="*/ 4642 w 5185"/>
                <a:gd name="T19" fmla="*/ 0 h 544"/>
                <a:gd name="T20" fmla="*/ 4685 w 5185"/>
                <a:gd name="T21" fmla="*/ 0 h 544"/>
                <a:gd name="T22" fmla="*/ 5184 w 5185"/>
                <a:gd name="T23" fmla="*/ 0 h 544"/>
                <a:gd name="T24" fmla="*/ 5184 w 5185"/>
                <a:gd name="T25" fmla="*/ 528 h 544"/>
                <a:gd name="T26" fmla="*/ 0 w 5185"/>
                <a:gd name="T27" fmla="*/ 543 h 544"/>
                <a:gd name="T28" fmla="*/ 0 w 5185"/>
                <a:gd name="T29" fmla="*/ 85 h 54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5185" h="544">
                  <a:moveTo>
                    <a:pt x="0" y="85"/>
                  </a:moveTo>
                  <a:lnTo>
                    <a:pt x="457" y="100"/>
                  </a:lnTo>
                  <a:lnTo>
                    <a:pt x="600" y="185"/>
                  </a:lnTo>
                  <a:lnTo>
                    <a:pt x="743" y="414"/>
                  </a:lnTo>
                  <a:lnTo>
                    <a:pt x="800" y="528"/>
                  </a:lnTo>
                  <a:lnTo>
                    <a:pt x="3414" y="543"/>
                  </a:lnTo>
                  <a:lnTo>
                    <a:pt x="3656" y="385"/>
                  </a:lnTo>
                  <a:lnTo>
                    <a:pt x="3785" y="214"/>
                  </a:lnTo>
                  <a:lnTo>
                    <a:pt x="4185" y="57"/>
                  </a:lnTo>
                  <a:lnTo>
                    <a:pt x="4642" y="0"/>
                  </a:lnTo>
                  <a:lnTo>
                    <a:pt x="4685" y="0"/>
                  </a:lnTo>
                  <a:lnTo>
                    <a:pt x="5184" y="0"/>
                  </a:lnTo>
                  <a:lnTo>
                    <a:pt x="5184" y="528"/>
                  </a:lnTo>
                  <a:lnTo>
                    <a:pt x="0" y="543"/>
                  </a:lnTo>
                  <a:lnTo>
                    <a:pt x="0" y="85"/>
                  </a:lnTo>
                </a:path>
              </a:pathLst>
            </a:custGeom>
            <a:solidFill>
              <a:srgbClr val="CCFF99"/>
            </a:solidFill>
            <a:ln w="12700" cap="rnd" cmpd="sng">
              <a:solidFill>
                <a:srgbClr val="CCFF99"/>
              </a:solidFill>
              <a:prstDash val="solid"/>
              <a:round/>
            </a:ln>
            <a:effectLst>
              <a:outerShdw dist="53882" dir="2700000" algn="ctr" rotWithShape="0">
                <a:srgbClr val="CCCC00"/>
              </a:outerShdw>
            </a:effectLst>
          </p:spPr>
          <p:txBody>
            <a:bodyPr/>
            <a:lstStyle/>
            <a:p>
              <a:endParaRPr lang="zh-CN" altLang="en-US" b="1"/>
            </a:p>
          </p:txBody>
        </p:sp>
        <p:sp>
          <p:nvSpPr>
            <p:cNvPr id="20" name="Oval 17"/>
            <p:cNvSpPr>
              <a:spLocks noChangeArrowheads="1"/>
            </p:cNvSpPr>
            <p:nvPr/>
          </p:nvSpPr>
          <p:spPr bwMode="auto">
            <a:xfrm>
              <a:off x="4693" y="3051"/>
              <a:ext cx="314" cy="15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 b="1">
                <a:solidFill>
                  <a:schemeClr val="bg2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21" name="Oval 18"/>
            <p:cNvSpPr>
              <a:spLocks noChangeArrowheads="1"/>
            </p:cNvSpPr>
            <p:nvPr/>
          </p:nvSpPr>
          <p:spPr bwMode="auto">
            <a:xfrm>
              <a:off x="580" y="3136"/>
              <a:ext cx="228" cy="15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 b="1">
                <a:solidFill>
                  <a:schemeClr val="bg2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22" name="Rectangle 19"/>
            <p:cNvSpPr>
              <a:spLocks noChangeArrowheads="1"/>
            </p:cNvSpPr>
            <p:nvPr/>
          </p:nvSpPr>
          <p:spPr bwMode="auto">
            <a:xfrm>
              <a:off x="1088" y="2077"/>
              <a:ext cx="413" cy="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75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ja-JP" sz="1800" b="1" dirty="0">
                  <a:solidFill>
                    <a:schemeClr val="tx2"/>
                  </a:solidFill>
                  <a:latin typeface="Times New Roman" panose="02020603050405020304" pitchFamily="18" charset="0"/>
                  <a:ea typeface="MS PGothic" panose="020B0600070205080204" pitchFamily="34" charset="-128"/>
                  <a:cs typeface="Arial" panose="020B0604020202020204" pitchFamily="34" charset="0"/>
                </a:rPr>
                <a:t>PLT</a:t>
              </a:r>
            </a:p>
          </p:txBody>
        </p:sp>
        <p:sp>
          <p:nvSpPr>
            <p:cNvPr id="23" name="Rectangle 20"/>
            <p:cNvSpPr>
              <a:spLocks noChangeArrowheads="1"/>
            </p:cNvSpPr>
            <p:nvPr/>
          </p:nvSpPr>
          <p:spPr bwMode="auto">
            <a:xfrm>
              <a:off x="1715" y="2077"/>
              <a:ext cx="387" cy="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75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ja-JP" sz="1800" b="1">
                  <a:solidFill>
                    <a:schemeClr val="tx2"/>
                  </a:solidFill>
                  <a:latin typeface="Times New Roman" panose="02020603050405020304" pitchFamily="18" charset="0"/>
                  <a:ea typeface="MS PGothic" panose="020B0600070205080204" pitchFamily="34" charset="-128"/>
                  <a:cs typeface="Arial" panose="020B0604020202020204" pitchFamily="34" charset="0"/>
                </a:rPr>
                <a:t>PLT</a:t>
              </a:r>
            </a:p>
          </p:txBody>
        </p:sp>
        <p:sp>
          <p:nvSpPr>
            <p:cNvPr id="24" name="Rectangle 21"/>
            <p:cNvSpPr>
              <a:spLocks noChangeArrowheads="1"/>
            </p:cNvSpPr>
            <p:nvPr/>
          </p:nvSpPr>
          <p:spPr bwMode="auto">
            <a:xfrm>
              <a:off x="2369" y="2077"/>
              <a:ext cx="387" cy="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75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ja-JP" sz="1800" b="1">
                  <a:solidFill>
                    <a:schemeClr val="tx2"/>
                  </a:solidFill>
                  <a:latin typeface="Times New Roman" panose="02020603050405020304" pitchFamily="18" charset="0"/>
                  <a:ea typeface="MS PGothic" panose="020B0600070205080204" pitchFamily="34" charset="-128"/>
                  <a:cs typeface="Arial" panose="020B0604020202020204" pitchFamily="34" charset="0"/>
                </a:rPr>
                <a:t>PLT</a:t>
              </a:r>
            </a:p>
          </p:txBody>
        </p:sp>
        <p:sp>
          <p:nvSpPr>
            <p:cNvPr id="25" name="Rectangle 22"/>
            <p:cNvSpPr>
              <a:spLocks noChangeArrowheads="1"/>
            </p:cNvSpPr>
            <p:nvPr/>
          </p:nvSpPr>
          <p:spPr bwMode="auto">
            <a:xfrm>
              <a:off x="2997" y="2077"/>
              <a:ext cx="387" cy="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75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ja-JP" sz="1800" b="1">
                  <a:solidFill>
                    <a:schemeClr val="tx2"/>
                  </a:solidFill>
                  <a:latin typeface="Times New Roman" panose="02020603050405020304" pitchFamily="18" charset="0"/>
                  <a:ea typeface="MS PGothic" panose="020B0600070205080204" pitchFamily="34" charset="-128"/>
                  <a:cs typeface="Arial" panose="020B0604020202020204" pitchFamily="34" charset="0"/>
                </a:rPr>
                <a:t>PLT</a:t>
              </a:r>
            </a:p>
          </p:txBody>
        </p:sp>
        <p:sp>
          <p:nvSpPr>
            <p:cNvPr id="26" name="Rectangle 23"/>
            <p:cNvSpPr>
              <a:spLocks noChangeArrowheads="1"/>
            </p:cNvSpPr>
            <p:nvPr/>
          </p:nvSpPr>
          <p:spPr bwMode="auto">
            <a:xfrm>
              <a:off x="3023" y="1264"/>
              <a:ext cx="387" cy="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75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ja-JP" sz="1800" b="1">
                  <a:solidFill>
                    <a:schemeClr val="tx2"/>
                  </a:solidFill>
                  <a:latin typeface="Times New Roman" panose="02020603050405020304" pitchFamily="18" charset="0"/>
                  <a:ea typeface="MS PGothic" panose="020B0600070205080204" pitchFamily="34" charset="-128"/>
                  <a:cs typeface="Arial" panose="020B0604020202020204" pitchFamily="34" charset="0"/>
                </a:rPr>
                <a:t>PLT</a:t>
              </a:r>
            </a:p>
          </p:txBody>
        </p:sp>
        <p:sp>
          <p:nvSpPr>
            <p:cNvPr id="27" name="Rectangle 24"/>
            <p:cNvSpPr>
              <a:spLocks noChangeArrowheads="1"/>
            </p:cNvSpPr>
            <p:nvPr/>
          </p:nvSpPr>
          <p:spPr bwMode="auto">
            <a:xfrm>
              <a:off x="4029" y="1725"/>
              <a:ext cx="387" cy="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75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ja-JP" sz="1800" b="1" dirty="0">
                  <a:solidFill>
                    <a:schemeClr val="tx2"/>
                  </a:solidFill>
                  <a:latin typeface="Times New Roman" panose="02020603050405020304" pitchFamily="18" charset="0"/>
                  <a:ea typeface="MS PGothic" panose="020B0600070205080204" pitchFamily="34" charset="-128"/>
                  <a:cs typeface="Arial" panose="020B0604020202020204" pitchFamily="34" charset="0"/>
                </a:rPr>
                <a:t>PLT</a:t>
              </a:r>
            </a:p>
          </p:txBody>
        </p:sp>
        <p:sp>
          <p:nvSpPr>
            <p:cNvPr id="28" name="Rectangle 25"/>
            <p:cNvSpPr>
              <a:spLocks noChangeArrowheads="1"/>
            </p:cNvSpPr>
            <p:nvPr/>
          </p:nvSpPr>
          <p:spPr bwMode="auto">
            <a:xfrm>
              <a:off x="3642" y="1039"/>
              <a:ext cx="804" cy="37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ja-JP" sz="1800" b="1" dirty="0">
                  <a:solidFill>
                    <a:schemeClr val="bg1"/>
                  </a:solidFill>
                  <a:latin typeface="Times New Roman" panose="02020603050405020304" pitchFamily="18" charset="0"/>
                  <a:ea typeface="MS PGothic" panose="020B0600070205080204" pitchFamily="34" charset="-128"/>
                  <a:cs typeface="Arial" panose="020B0604020202020204" pitchFamily="34" charset="0"/>
                </a:rPr>
                <a:t>Fibrinogen</a:t>
              </a:r>
            </a:p>
          </p:txBody>
        </p:sp>
        <p:sp>
          <p:nvSpPr>
            <p:cNvPr id="29" name="Line 26"/>
            <p:cNvSpPr>
              <a:spLocks noChangeShapeType="1"/>
            </p:cNvSpPr>
            <p:nvPr/>
          </p:nvSpPr>
          <p:spPr bwMode="auto">
            <a:xfrm flipV="1">
              <a:off x="3724" y="1295"/>
              <a:ext cx="102" cy="240"/>
            </a:xfrm>
            <a:prstGeom prst="line">
              <a:avLst/>
            </a:prstGeom>
            <a:ln>
              <a:headEnd type="none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zh-CN" altLang="en-US" b="1">
                <a:highlight>
                  <a:srgbClr val="0000FF"/>
                </a:highlight>
              </a:endParaRPr>
            </a:p>
          </p:txBody>
        </p:sp>
        <p:sp>
          <p:nvSpPr>
            <p:cNvPr id="30" name="Rectangle 27"/>
            <p:cNvSpPr>
              <a:spLocks noChangeArrowheads="1"/>
            </p:cNvSpPr>
            <p:nvPr/>
          </p:nvSpPr>
          <p:spPr bwMode="auto">
            <a:xfrm>
              <a:off x="3726" y="2393"/>
              <a:ext cx="804" cy="37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ja-JP" sz="1800" b="1">
                  <a:solidFill>
                    <a:schemeClr val="bg1"/>
                  </a:solidFill>
                  <a:latin typeface="Times New Roman" panose="02020603050405020304" pitchFamily="18" charset="0"/>
                  <a:ea typeface="MS PGothic" panose="020B0600070205080204" pitchFamily="34" charset="-128"/>
                  <a:cs typeface="Arial" panose="020B0604020202020204" pitchFamily="34" charset="0"/>
                </a:rPr>
                <a:t>Fibrinogen</a:t>
              </a:r>
            </a:p>
          </p:txBody>
        </p:sp>
        <p:sp>
          <p:nvSpPr>
            <p:cNvPr id="31" name="Rectangle 28"/>
            <p:cNvSpPr>
              <a:spLocks noChangeArrowheads="1"/>
            </p:cNvSpPr>
            <p:nvPr/>
          </p:nvSpPr>
          <p:spPr bwMode="auto">
            <a:xfrm>
              <a:off x="1678" y="1211"/>
              <a:ext cx="804" cy="37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ja-JP" sz="1800" b="1" dirty="0">
                  <a:solidFill>
                    <a:schemeClr val="bg1"/>
                  </a:solidFill>
                  <a:latin typeface="Times New Roman" panose="02020603050405020304" pitchFamily="18" charset="0"/>
                  <a:ea typeface="MS PGothic" panose="020B0600070205080204" pitchFamily="34" charset="-128"/>
                  <a:cs typeface="Arial" panose="020B0604020202020204" pitchFamily="34" charset="0"/>
                </a:rPr>
                <a:t>Fibrinogen</a:t>
              </a:r>
            </a:p>
          </p:txBody>
        </p:sp>
        <p:sp>
          <p:nvSpPr>
            <p:cNvPr id="32" name="Line 29"/>
            <p:cNvSpPr>
              <a:spLocks noChangeShapeType="1"/>
            </p:cNvSpPr>
            <p:nvPr/>
          </p:nvSpPr>
          <p:spPr bwMode="auto">
            <a:xfrm flipH="1" flipV="1">
              <a:off x="2471" y="1373"/>
              <a:ext cx="306" cy="294"/>
            </a:xfrm>
            <a:prstGeom prst="line">
              <a:avLst/>
            </a:prstGeom>
            <a:ln>
              <a:headEnd type="none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zh-CN" altLang="en-US" b="1">
                <a:highlight>
                  <a:srgbClr val="0000FF"/>
                </a:highlight>
              </a:endParaRPr>
            </a:p>
          </p:txBody>
        </p:sp>
        <p:sp>
          <p:nvSpPr>
            <p:cNvPr id="33" name="Line 30"/>
            <p:cNvSpPr>
              <a:spLocks noChangeShapeType="1"/>
            </p:cNvSpPr>
            <p:nvPr/>
          </p:nvSpPr>
          <p:spPr bwMode="auto">
            <a:xfrm>
              <a:off x="3652" y="2169"/>
              <a:ext cx="192" cy="235"/>
            </a:xfrm>
            <a:prstGeom prst="line">
              <a:avLst/>
            </a:prstGeom>
            <a:ln>
              <a:headEnd type="none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zh-CN" altLang="en-US" b="1">
                <a:highlight>
                  <a:srgbClr val="0000FF"/>
                </a:highlight>
              </a:endParaRPr>
            </a:p>
          </p:txBody>
        </p:sp>
        <p:sp>
          <p:nvSpPr>
            <p:cNvPr id="34" name="Rectangle 31"/>
            <p:cNvSpPr>
              <a:spLocks noChangeArrowheads="1"/>
            </p:cNvSpPr>
            <p:nvPr/>
          </p:nvSpPr>
          <p:spPr bwMode="auto">
            <a:xfrm>
              <a:off x="1085" y="2753"/>
              <a:ext cx="424" cy="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75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ja-JP" sz="1800" b="1">
                  <a:solidFill>
                    <a:schemeClr val="bg1"/>
                  </a:solidFill>
                  <a:latin typeface="Times New Roman" panose="02020603050405020304" pitchFamily="18" charset="0"/>
                  <a:ea typeface="MS PGothic" panose="020B0600070205080204" pitchFamily="34" charset="-128"/>
                  <a:cs typeface="Arial" panose="020B0604020202020204" pitchFamily="34" charset="0"/>
                </a:rPr>
                <a:t>vWF</a:t>
              </a:r>
            </a:p>
          </p:txBody>
        </p:sp>
        <p:sp>
          <p:nvSpPr>
            <p:cNvPr id="35" name="Rectangle 32"/>
            <p:cNvSpPr>
              <a:spLocks noChangeArrowheads="1"/>
            </p:cNvSpPr>
            <p:nvPr/>
          </p:nvSpPr>
          <p:spPr bwMode="auto">
            <a:xfrm>
              <a:off x="1690" y="2753"/>
              <a:ext cx="424" cy="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75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ja-JP" sz="1800" b="1">
                  <a:solidFill>
                    <a:schemeClr val="bg1"/>
                  </a:solidFill>
                  <a:latin typeface="Times New Roman" panose="02020603050405020304" pitchFamily="18" charset="0"/>
                  <a:ea typeface="MS PGothic" panose="020B0600070205080204" pitchFamily="34" charset="-128"/>
                  <a:cs typeface="Arial" panose="020B0604020202020204" pitchFamily="34" charset="0"/>
                </a:rPr>
                <a:t>vWF</a:t>
              </a:r>
            </a:p>
          </p:txBody>
        </p:sp>
        <p:sp>
          <p:nvSpPr>
            <p:cNvPr id="36" name="Rectangle 33"/>
            <p:cNvSpPr>
              <a:spLocks noChangeArrowheads="1"/>
            </p:cNvSpPr>
            <p:nvPr/>
          </p:nvSpPr>
          <p:spPr bwMode="auto">
            <a:xfrm>
              <a:off x="2274" y="2753"/>
              <a:ext cx="424" cy="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75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ja-JP" sz="1800" b="1">
                  <a:solidFill>
                    <a:schemeClr val="bg1"/>
                  </a:solidFill>
                  <a:latin typeface="Times New Roman" panose="02020603050405020304" pitchFamily="18" charset="0"/>
                  <a:ea typeface="MS PGothic" panose="020B0600070205080204" pitchFamily="34" charset="-128"/>
                  <a:cs typeface="Arial" panose="020B0604020202020204" pitchFamily="34" charset="0"/>
                </a:rPr>
                <a:t>vWF</a:t>
              </a:r>
            </a:p>
          </p:txBody>
        </p:sp>
        <p:sp>
          <p:nvSpPr>
            <p:cNvPr id="37" name="Rectangle 34"/>
            <p:cNvSpPr>
              <a:spLocks noChangeArrowheads="1"/>
            </p:cNvSpPr>
            <p:nvPr/>
          </p:nvSpPr>
          <p:spPr bwMode="auto">
            <a:xfrm>
              <a:off x="2872" y="2753"/>
              <a:ext cx="424" cy="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75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ja-JP" sz="1800" b="1">
                  <a:solidFill>
                    <a:schemeClr val="bg1"/>
                  </a:solidFill>
                  <a:latin typeface="Times New Roman" panose="02020603050405020304" pitchFamily="18" charset="0"/>
                  <a:ea typeface="MS PGothic" panose="020B0600070205080204" pitchFamily="34" charset="-128"/>
                  <a:cs typeface="Arial" panose="020B0604020202020204" pitchFamily="34" charset="0"/>
                </a:rPr>
                <a:t>vWF</a:t>
              </a:r>
            </a:p>
          </p:txBody>
        </p:sp>
        <p:sp>
          <p:nvSpPr>
            <p:cNvPr id="38" name="Rectangle 35"/>
            <p:cNvSpPr>
              <a:spLocks noChangeArrowheads="1"/>
            </p:cNvSpPr>
            <p:nvPr/>
          </p:nvSpPr>
          <p:spPr bwMode="auto">
            <a:xfrm>
              <a:off x="1300" y="3402"/>
              <a:ext cx="1613" cy="400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zh-CN" altLang="en-US" sz="2000" b="1" dirty="0">
                  <a:solidFill>
                    <a:srgbClr val="FF0000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皮下胶原（</a:t>
              </a:r>
              <a:r>
                <a:rPr kumimoji="1" lang="en-US" altLang="ja-JP" sz="2000" b="1" dirty="0">
                  <a:solidFill>
                    <a:srgbClr val="FF0000"/>
                  </a:solidFill>
                  <a:latin typeface="Arial Narrow" panose="020B060602020203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collagen</a:t>
              </a:r>
              <a:r>
                <a:rPr kumimoji="1" lang="zh-CN" altLang="en-US" sz="2000" b="1" dirty="0">
                  <a:solidFill>
                    <a:srgbClr val="FF0000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）</a:t>
              </a:r>
              <a:endParaRPr kumimoji="1" lang="ja-JP" altLang="en-US" sz="2000" b="1" dirty="0">
                <a:solidFill>
                  <a:srgbClr val="FF0000"/>
                </a:solidFill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Rectangle 36"/>
            <p:cNvSpPr>
              <a:spLocks noChangeArrowheads="1"/>
            </p:cNvSpPr>
            <p:nvPr/>
          </p:nvSpPr>
          <p:spPr bwMode="auto">
            <a:xfrm>
              <a:off x="4884" y="2830"/>
              <a:ext cx="696" cy="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zh-CN" altLang="en-US" sz="1800" b="1" dirty="0">
                  <a:solidFill>
                    <a:srgbClr val="FF3300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血管内皮</a:t>
              </a:r>
            </a:p>
          </p:txBody>
        </p:sp>
        <p:sp>
          <p:nvSpPr>
            <p:cNvPr id="40" name="Rectangle 37"/>
            <p:cNvSpPr>
              <a:spLocks noChangeArrowheads="1"/>
            </p:cNvSpPr>
            <p:nvPr/>
          </p:nvSpPr>
          <p:spPr bwMode="auto">
            <a:xfrm>
              <a:off x="1134" y="2345"/>
              <a:ext cx="317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75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ja-JP" sz="1200" b="1">
                  <a:solidFill>
                    <a:schemeClr val="tx2"/>
                  </a:solidFill>
                  <a:latin typeface="Arial Narrow" panose="020B060602020203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GPIb</a:t>
              </a:r>
            </a:p>
          </p:txBody>
        </p:sp>
        <p:sp>
          <p:nvSpPr>
            <p:cNvPr id="41" name="Rectangle 38"/>
            <p:cNvSpPr>
              <a:spLocks noChangeArrowheads="1"/>
            </p:cNvSpPr>
            <p:nvPr/>
          </p:nvSpPr>
          <p:spPr bwMode="auto">
            <a:xfrm>
              <a:off x="1078" y="3105"/>
              <a:ext cx="425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75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ja-JP" sz="1000" b="1">
                  <a:solidFill>
                    <a:schemeClr val="bg2"/>
                  </a:solidFill>
                  <a:latin typeface="Times New Roman" panose="02020603050405020304" pitchFamily="18" charset="0"/>
                  <a:ea typeface="MS PGothic" panose="020B0600070205080204" pitchFamily="34" charset="-128"/>
                  <a:cs typeface="Arial" panose="020B0604020202020204" pitchFamily="34" charset="0"/>
                </a:rPr>
                <a:t>Binding </a:t>
              </a:r>
            </a:p>
            <a:p>
              <a:pPr algn="ctr">
                <a:lnSpc>
                  <a:spcPct val="75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ja-JP" sz="1000" b="1">
                  <a:solidFill>
                    <a:schemeClr val="bg2"/>
                  </a:solidFill>
                  <a:latin typeface="Times New Roman" panose="02020603050405020304" pitchFamily="18" charset="0"/>
                  <a:ea typeface="MS PGothic" panose="020B0600070205080204" pitchFamily="34" charset="-128"/>
                  <a:cs typeface="Arial" panose="020B0604020202020204" pitchFamily="34" charset="0"/>
                </a:rPr>
                <a:t>Site</a:t>
              </a:r>
            </a:p>
          </p:txBody>
        </p:sp>
        <p:sp>
          <p:nvSpPr>
            <p:cNvPr id="42" name="Rectangle 39"/>
            <p:cNvSpPr>
              <a:spLocks noChangeArrowheads="1"/>
            </p:cNvSpPr>
            <p:nvPr/>
          </p:nvSpPr>
          <p:spPr bwMode="auto">
            <a:xfrm>
              <a:off x="3076" y="2345"/>
              <a:ext cx="317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75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ja-JP" sz="1200" b="1">
                  <a:solidFill>
                    <a:schemeClr val="tx2"/>
                  </a:solidFill>
                  <a:latin typeface="Arial Narrow" panose="020B060602020203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GPIb</a:t>
              </a:r>
            </a:p>
          </p:txBody>
        </p:sp>
        <p:sp>
          <p:nvSpPr>
            <p:cNvPr id="43" name="Rectangle 40"/>
            <p:cNvSpPr>
              <a:spLocks noChangeArrowheads="1"/>
            </p:cNvSpPr>
            <p:nvPr/>
          </p:nvSpPr>
          <p:spPr bwMode="auto">
            <a:xfrm>
              <a:off x="2410" y="2345"/>
              <a:ext cx="317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75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ja-JP" sz="1200" b="1">
                  <a:solidFill>
                    <a:schemeClr val="tx2"/>
                  </a:solidFill>
                  <a:latin typeface="Arial Narrow" panose="020B060602020203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GPIb</a:t>
              </a:r>
            </a:p>
          </p:txBody>
        </p:sp>
        <p:sp>
          <p:nvSpPr>
            <p:cNvPr id="44" name="Rectangle 41"/>
            <p:cNvSpPr>
              <a:spLocks noChangeArrowheads="1"/>
            </p:cNvSpPr>
            <p:nvPr/>
          </p:nvSpPr>
          <p:spPr bwMode="auto">
            <a:xfrm>
              <a:off x="1766" y="2345"/>
              <a:ext cx="317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75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ja-JP" sz="1200" b="1">
                  <a:solidFill>
                    <a:schemeClr val="tx2"/>
                  </a:solidFill>
                  <a:latin typeface="Arial Narrow" panose="020B0606020202030204" pitchFamily="34" charset="0"/>
                  <a:ea typeface="MS PGothic" panose="020B0600070205080204" pitchFamily="34" charset="-128"/>
                  <a:cs typeface="Arial" panose="020B0604020202020204" pitchFamily="34" charset="0"/>
                </a:rPr>
                <a:t>GPIb</a:t>
              </a:r>
            </a:p>
          </p:txBody>
        </p:sp>
        <p:sp>
          <p:nvSpPr>
            <p:cNvPr id="45" name="Rectangle 42"/>
            <p:cNvSpPr>
              <a:spLocks noChangeArrowheads="1"/>
            </p:cNvSpPr>
            <p:nvPr/>
          </p:nvSpPr>
          <p:spPr bwMode="auto">
            <a:xfrm>
              <a:off x="2858" y="3105"/>
              <a:ext cx="425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75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ja-JP" sz="1000" b="1">
                  <a:solidFill>
                    <a:schemeClr val="bg2"/>
                  </a:solidFill>
                  <a:latin typeface="Times New Roman" panose="02020603050405020304" pitchFamily="18" charset="0"/>
                  <a:ea typeface="MS PGothic" panose="020B0600070205080204" pitchFamily="34" charset="-128"/>
                  <a:cs typeface="Arial" panose="020B0604020202020204" pitchFamily="34" charset="0"/>
                </a:rPr>
                <a:t>Binding </a:t>
              </a:r>
            </a:p>
            <a:p>
              <a:pPr algn="ctr">
                <a:lnSpc>
                  <a:spcPct val="75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ja-JP" sz="1000" b="1">
                  <a:solidFill>
                    <a:schemeClr val="bg2"/>
                  </a:solidFill>
                  <a:latin typeface="Times New Roman" panose="02020603050405020304" pitchFamily="18" charset="0"/>
                  <a:ea typeface="MS PGothic" panose="020B0600070205080204" pitchFamily="34" charset="-128"/>
                  <a:cs typeface="Arial" panose="020B0604020202020204" pitchFamily="34" charset="0"/>
                </a:rPr>
                <a:t>Site</a:t>
              </a:r>
            </a:p>
          </p:txBody>
        </p:sp>
        <p:sp>
          <p:nvSpPr>
            <p:cNvPr id="46" name="Rectangle 43"/>
            <p:cNvSpPr>
              <a:spLocks noChangeArrowheads="1"/>
            </p:cNvSpPr>
            <p:nvPr/>
          </p:nvSpPr>
          <p:spPr bwMode="auto">
            <a:xfrm>
              <a:off x="2258" y="3105"/>
              <a:ext cx="425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75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ja-JP" sz="1000" b="1">
                  <a:solidFill>
                    <a:schemeClr val="bg2"/>
                  </a:solidFill>
                  <a:latin typeface="Times New Roman" panose="02020603050405020304" pitchFamily="18" charset="0"/>
                  <a:ea typeface="MS PGothic" panose="020B0600070205080204" pitchFamily="34" charset="-128"/>
                  <a:cs typeface="Arial" panose="020B0604020202020204" pitchFamily="34" charset="0"/>
                </a:rPr>
                <a:t>Binding </a:t>
              </a:r>
            </a:p>
            <a:p>
              <a:pPr algn="ctr">
                <a:lnSpc>
                  <a:spcPct val="75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ja-JP" sz="1000" b="1">
                  <a:solidFill>
                    <a:schemeClr val="bg2"/>
                  </a:solidFill>
                  <a:latin typeface="Times New Roman" panose="02020603050405020304" pitchFamily="18" charset="0"/>
                  <a:ea typeface="MS PGothic" panose="020B0600070205080204" pitchFamily="34" charset="-128"/>
                  <a:cs typeface="Arial" panose="020B0604020202020204" pitchFamily="34" charset="0"/>
                </a:rPr>
                <a:t>Site</a:t>
              </a:r>
            </a:p>
          </p:txBody>
        </p:sp>
        <p:sp>
          <p:nvSpPr>
            <p:cNvPr id="47" name="Rectangle 44"/>
            <p:cNvSpPr>
              <a:spLocks noChangeArrowheads="1"/>
            </p:cNvSpPr>
            <p:nvPr/>
          </p:nvSpPr>
          <p:spPr bwMode="auto">
            <a:xfrm>
              <a:off x="1686" y="3105"/>
              <a:ext cx="425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75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ja-JP" sz="1000" b="1">
                  <a:solidFill>
                    <a:schemeClr val="bg2"/>
                  </a:solidFill>
                  <a:latin typeface="Times New Roman" panose="02020603050405020304" pitchFamily="18" charset="0"/>
                  <a:ea typeface="MS PGothic" panose="020B0600070205080204" pitchFamily="34" charset="-128"/>
                  <a:cs typeface="Arial" panose="020B0604020202020204" pitchFamily="34" charset="0"/>
                </a:rPr>
                <a:t>Binding </a:t>
              </a:r>
            </a:p>
            <a:p>
              <a:pPr algn="ctr">
                <a:lnSpc>
                  <a:spcPct val="75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ja-JP" sz="1000" b="1">
                  <a:solidFill>
                    <a:schemeClr val="bg2"/>
                  </a:solidFill>
                  <a:latin typeface="Times New Roman" panose="02020603050405020304" pitchFamily="18" charset="0"/>
                  <a:ea typeface="MS PGothic" panose="020B0600070205080204" pitchFamily="34" charset="-128"/>
                  <a:cs typeface="Arial" panose="020B0604020202020204" pitchFamily="34" charset="0"/>
                </a:rPr>
                <a:t>Site</a:t>
              </a:r>
            </a:p>
          </p:txBody>
        </p:sp>
        <p:sp>
          <p:nvSpPr>
            <p:cNvPr id="48" name="Oval 45"/>
            <p:cNvSpPr>
              <a:spLocks noChangeArrowheads="1"/>
            </p:cNvSpPr>
            <p:nvPr/>
          </p:nvSpPr>
          <p:spPr bwMode="auto">
            <a:xfrm rot="5400000">
              <a:off x="1385" y="2828"/>
              <a:ext cx="355" cy="192"/>
            </a:xfrm>
            <a:prstGeom prst="ellipse">
              <a:avLst/>
            </a:prstGeom>
            <a:solidFill>
              <a:srgbClr val="00FF00"/>
            </a:solidFill>
            <a:ln>
              <a:noFill/>
            </a:ln>
            <a:effectLst>
              <a:outerShdw dist="40161" dir="1106097" algn="ctr" rotWithShape="0">
                <a:srgbClr val="008000"/>
              </a:outerShdw>
            </a:effectLst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 b="1">
                <a:latin typeface="Times New Roman" panose="02020603050405020304" pitchFamily="18" charset="0"/>
              </a:endParaRPr>
            </a:p>
          </p:txBody>
        </p:sp>
        <p:sp>
          <p:nvSpPr>
            <p:cNvPr id="49" name="Oval 46"/>
            <p:cNvSpPr>
              <a:spLocks noChangeArrowheads="1"/>
            </p:cNvSpPr>
            <p:nvPr/>
          </p:nvSpPr>
          <p:spPr bwMode="auto">
            <a:xfrm rot="5400000">
              <a:off x="1993" y="2828"/>
              <a:ext cx="355" cy="192"/>
            </a:xfrm>
            <a:prstGeom prst="ellipse">
              <a:avLst/>
            </a:prstGeom>
            <a:solidFill>
              <a:srgbClr val="00FF00"/>
            </a:solidFill>
            <a:ln>
              <a:noFill/>
            </a:ln>
            <a:effectLst>
              <a:outerShdw dist="40161" dir="1106097" algn="ctr" rotWithShape="0">
                <a:srgbClr val="008000"/>
              </a:outerShdw>
            </a:effectLst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 b="1">
                <a:latin typeface="Times New Roman" panose="02020603050405020304" pitchFamily="18" charset="0"/>
              </a:endParaRPr>
            </a:p>
          </p:txBody>
        </p:sp>
        <p:sp>
          <p:nvSpPr>
            <p:cNvPr id="50" name="Oval 47"/>
            <p:cNvSpPr>
              <a:spLocks noChangeArrowheads="1"/>
            </p:cNvSpPr>
            <p:nvPr/>
          </p:nvSpPr>
          <p:spPr bwMode="auto">
            <a:xfrm rot="5400000">
              <a:off x="2577" y="2828"/>
              <a:ext cx="355" cy="192"/>
            </a:xfrm>
            <a:prstGeom prst="ellipse">
              <a:avLst/>
            </a:prstGeom>
            <a:solidFill>
              <a:srgbClr val="00FF00"/>
            </a:solidFill>
            <a:ln>
              <a:noFill/>
            </a:ln>
            <a:effectLst>
              <a:outerShdw dist="40161" dir="1106097" algn="ctr" rotWithShape="0">
                <a:srgbClr val="008000"/>
              </a:outerShdw>
            </a:effectLst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 b="1">
                <a:latin typeface="Times New Roman" panose="02020603050405020304" pitchFamily="18" charset="0"/>
              </a:endParaRPr>
            </a:p>
          </p:txBody>
        </p:sp>
        <p:sp>
          <p:nvSpPr>
            <p:cNvPr id="51" name="Oval 48"/>
            <p:cNvSpPr>
              <a:spLocks noChangeArrowheads="1"/>
            </p:cNvSpPr>
            <p:nvPr/>
          </p:nvSpPr>
          <p:spPr bwMode="auto">
            <a:xfrm rot="5400000">
              <a:off x="3177" y="2820"/>
              <a:ext cx="355" cy="192"/>
            </a:xfrm>
            <a:prstGeom prst="ellipse">
              <a:avLst/>
            </a:prstGeom>
            <a:solidFill>
              <a:srgbClr val="00FF00"/>
            </a:solidFill>
            <a:ln>
              <a:noFill/>
            </a:ln>
            <a:effectLst>
              <a:outerShdw dist="40161" dir="1106097" algn="ctr" rotWithShape="0">
                <a:srgbClr val="008000"/>
              </a:outerShdw>
            </a:effectLst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 b="1">
                <a:latin typeface="Times New Roman" panose="02020603050405020304" pitchFamily="18" charset="0"/>
              </a:endParaRPr>
            </a:p>
          </p:txBody>
        </p:sp>
        <p:sp>
          <p:nvSpPr>
            <p:cNvPr id="52" name="Text Box 49"/>
            <p:cNvSpPr txBox="1">
              <a:spLocks noChangeArrowheads="1"/>
            </p:cNvSpPr>
            <p:nvPr/>
          </p:nvSpPr>
          <p:spPr bwMode="auto">
            <a:xfrm>
              <a:off x="1414" y="2820"/>
              <a:ext cx="278" cy="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ja-JP" sz="1000" b="1">
                  <a:solidFill>
                    <a:srgbClr val="0033CC"/>
                  </a:solidFill>
                  <a:latin typeface="Times New Roman" panose="02020603050405020304" pitchFamily="18" charset="0"/>
                  <a:ea typeface="MS PGothic" panose="020B0600070205080204" pitchFamily="34" charset="-128"/>
                  <a:cs typeface="Arial" panose="020B0604020202020204" pitchFamily="34" charset="0"/>
                </a:rPr>
                <a:t>VIII</a:t>
              </a:r>
            </a:p>
          </p:txBody>
        </p:sp>
        <p:sp>
          <p:nvSpPr>
            <p:cNvPr id="53" name="Text Box 50"/>
            <p:cNvSpPr txBox="1">
              <a:spLocks noChangeArrowheads="1"/>
            </p:cNvSpPr>
            <p:nvPr/>
          </p:nvSpPr>
          <p:spPr bwMode="auto">
            <a:xfrm>
              <a:off x="2603" y="2820"/>
              <a:ext cx="324" cy="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ja-JP" sz="1000" b="1">
                  <a:solidFill>
                    <a:srgbClr val="0033CC"/>
                  </a:solidFill>
                  <a:latin typeface="Times New Roman" panose="02020603050405020304" pitchFamily="18" charset="0"/>
                  <a:ea typeface="MS PGothic" panose="020B0600070205080204" pitchFamily="34" charset="-128"/>
                  <a:cs typeface="Arial" panose="020B0604020202020204" pitchFamily="34" charset="0"/>
                </a:rPr>
                <a:t>VIII</a:t>
              </a:r>
            </a:p>
          </p:txBody>
        </p:sp>
        <p:sp>
          <p:nvSpPr>
            <p:cNvPr id="54" name="Text Box 51"/>
            <p:cNvSpPr txBox="1">
              <a:spLocks noChangeArrowheads="1"/>
            </p:cNvSpPr>
            <p:nvPr/>
          </p:nvSpPr>
          <p:spPr bwMode="auto">
            <a:xfrm>
              <a:off x="2022" y="2820"/>
              <a:ext cx="300" cy="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ja-JP" sz="1000" b="1">
                  <a:solidFill>
                    <a:srgbClr val="0033CC"/>
                  </a:solidFill>
                  <a:latin typeface="Times New Roman" panose="02020603050405020304" pitchFamily="18" charset="0"/>
                  <a:ea typeface="MS PGothic" panose="020B0600070205080204" pitchFamily="34" charset="-128"/>
                  <a:cs typeface="Arial" panose="020B0604020202020204" pitchFamily="34" charset="0"/>
                </a:rPr>
                <a:t>VIII</a:t>
              </a:r>
            </a:p>
          </p:txBody>
        </p:sp>
        <p:sp>
          <p:nvSpPr>
            <p:cNvPr id="55" name="Text Box 52"/>
            <p:cNvSpPr txBox="1">
              <a:spLocks noChangeArrowheads="1"/>
            </p:cNvSpPr>
            <p:nvPr/>
          </p:nvSpPr>
          <p:spPr bwMode="auto">
            <a:xfrm>
              <a:off x="3206" y="2820"/>
              <a:ext cx="287" cy="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ja-JP" sz="1000" b="1">
                  <a:solidFill>
                    <a:srgbClr val="0033CC"/>
                  </a:solidFill>
                  <a:latin typeface="Times New Roman" panose="02020603050405020304" pitchFamily="18" charset="0"/>
                  <a:ea typeface="MS PGothic" panose="020B0600070205080204" pitchFamily="34" charset="-128"/>
                  <a:cs typeface="Arial" panose="020B0604020202020204" pitchFamily="34" charset="0"/>
                </a:rPr>
                <a:t>VIII</a:t>
              </a:r>
            </a:p>
          </p:txBody>
        </p:sp>
        <p:sp>
          <p:nvSpPr>
            <p:cNvPr id="56" name="Rectangle 53"/>
            <p:cNvSpPr>
              <a:spLocks noChangeArrowheads="1"/>
            </p:cNvSpPr>
            <p:nvPr/>
          </p:nvSpPr>
          <p:spPr bwMode="auto">
            <a:xfrm>
              <a:off x="375" y="2499"/>
              <a:ext cx="717" cy="382"/>
            </a:xfrm>
            <a:prstGeom prst="rect">
              <a:avLst/>
            </a:prstGeom>
            <a:noFill/>
            <a:ln w="12700" algn="ctr">
              <a:solidFill>
                <a:srgbClr val="FF000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9pPr>
            </a:lstStyle>
            <a:p>
              <a:pPr algn="ctr" font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zh-CN" altLang="en-US" sz="1800" b="1">
                  <a:solidFill>
                    <a:srgbClr val="FF3300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黏附</a:t>
              </a:r>
            </a:p>
          </p:txBody>
        </p:sp>
        <p:sp>
          <p:nvSpPr>
            <p:cNvPr id="57" name="Rectangle 54"/>
            <p:cNvSpPr>
              <a:spLocks noChangeArrowheads="1"/>
            </p:cNvSpPr>
            <p:nvPr/>
          </p:nvSpPr>
          <p:spPr bwMode="auto">
            <a:xfrm>
              <a:off x="4602" y="1225"/>
              <a:ext cx="414" cy="382"/>
            </a:xfrm>
            <a:prstGeom prst="rect">
              <a:avLst/>
            </a:prstGeom>
            <a:noFill/>
            <a:ln w="12700" algn="ctr">
              <a:solidFill>
                <a:srgbClr val="FF000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Garamond" panose="02020404030301010803" pitchFamily="18" charset="0"/>
                  <a:ea typeface="宋体" panose="02010600030101010101" pitchFamily="2" charset="-122"/>
                </a:defRPr>
              </a:lvl9pPr>
            </a:lstStyle>
            <a:p>
              <a:pPr algn="ctr" font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zh-CN" altLang="en-US" sz="1800" b="1">
                  <a:solidFill>
                    <a:srgbClr val="FF3300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聚集</a:t>
              </a:r>
            </a:p>
          </p:txBody>
        </p:sp>
      </p:grpSp>
      <p:sp>
        <p:nvSpPr>
          <p:cNvPr id="62" name="矩形 61"/>
          <p:cNvSpPr/>
          <p:nvPr/>
        </p:nvSpPr>
        <p:spPr>
          <a:xfrm>
            <a:off x="777344" y="751476"/>
            <a:ext cx="10647248" cy="1938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n"/>
            </a:pPr>
            <a:r>
              <a:rPr lang="zh-CN" altLang="en-US" sz="2400" dirty="0">
                <a:solidFill>
                  <a:srgbClr val="FF0000"/>
                </a:solidFill>
              </a:rPr>
              <a:t>初期止血：</a:t>
            </a:r>
            <a:r>
              <a:rPr lang="zh-CN" altLang="en-US" sz="2400" dirty="0">
                <a:solidFill>
                  <a:schemeClr val="tx1"/>
                </a:solidFill>
              </a:rPr>
              <a:t>即在血管壁损伤部位形成血小板栓子，阻止毛细血管、小动脉和小静脉的出血，可在几秒钟内发生，是止血的第一阶段。</a:t>
            </a:r>
            <a:endParaRPr lang="en-US" altLang="zh-CN" sz="24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n"/>
            </a:pPr>
            <a:endParaRPr lang="en-US" altLang="zh-CN" sz="24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n"/>
            </a:pPr>
            <a:r>
              <a:rPr lang="zh-CN" altLang="en-US" sz="2400" dirty="0">
                <a:solidFill>
                  <a:schemeClr val="tx1"/>
                </a:solidFill>
              </a:rPr>
              <a:t>相比之下，二期止血需要几分钟才能完成，包括通过凝血级联反应形成纤维蛋白。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8528671" y="3207460"/>
            <a:ext cx="3561405" cy="2861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0070C0"/>
                </a:solidFill>
              </a:rPr>
              <a:t>相关检测</a:t>
            </a:r>
          </a:p>
          <a:p>
            <a:endParaRPr lang="en-US" altLang="zh-CN" sz="2000" b="1" dirty="0">
              <a:solidFill>
                <a:srgbClr val="0070C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000" b="1" dirty="0">
                <a:solidFill>
                  <a:srgbClr val="0070C0"/>
                </a:solidFill>
              </a:rPr>
              <a:t>筛查试验：</a:t>
            </a:r>
            <a:endParaRPr lang="en-US" altLang="zh-CN" sz="2000" b="1" dirty="0">
              <a:solidFill>
                <a:srgbClr val="0070C0"/>
              </a:solidFill>
            </a:endParaRPr>
          </a:p>
          <a:p>
            <a:r>
              <a:rPr lang="en-US" altLang="zh-CN" sz="2000" b="1" dirty="0">
                <a:solidFill>
                  <a:srgbClr val="0070C0"/>
                </a:solidFill>
              </a:rPr>
              <a:t>     PFA/</a:t>
            </a:r>
            <a:r>
              <a:rPr lang="zh-CN" altLang="en-US" sz="2000" b="1" dirty="0">
                <a:solidFill>
                  <a:srgbClr val="0070C0"/>
                </a:solidFill>
              </a:rPr>
              <a:t>出血时间；</a:t>
            </a:r>
          </a:p>
          <a:p>
            <a:endParaRPr lang="en-US" altLang="zh-CN" sz="2000" b="1" dirty="0">
              <a:solidFill>
                <a:srgbClr val="0070C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000" b="1" dirty="0">
                <a:solidFill>
                  <a:srgbClr val="0070C0"/>
                </a:solidFill>
              </a:rPr>
              <a:t>诊断性试验：</a:t>
            </a:r>
            <a:endParaRPr lang="en-US" altLang="zh-CN" sz="2000" b="1" dirty="0">
              <a:solidFill>
                <a:srgbClr val="0070C0"/>
              </a:solidFill>
            </a:endParaRPr>
          </a:p>
          <a:p>
            <a:r>
              <a:rPr lang="en-US" altLang="zh-CN" sz="2000" b="1" dirty="0">
                <a:solidFill>
                  <a:srgbClr val="0070C0"/>
                </a:solidFill>
              </a:rPr>
              <a:t>        VWF</a:t>
            </a:r>
            <a:r>
              <a:rPr lang="zh-CN" altLang="en-US" sz="2000" b="1" dirty="0">
                <a:solidFill>
                  <a:srgbClr val="0070C0"/>
                </a:solidFill>
              </a:rPr>
              <a:t>相关检测；</a:t>
            </a:r>
            <a:endParaRPr lang="en-US" altLang="zh-CN" sz="2000" b="1" dirty="0">
              <a:solidFill>
                <a:srgbClr val="0070C0"/>
              </a:solidFill>
            </a:endParaRPr>
          </a:p>
          <a:p>
            <a:r>
              <a:rPr lang="en-US" altLang="zh-CN" sz="2000" b="1" dirty="0">
                <a:solidFill>
                  <a:srgbClr val="0070C0"/>
                </a:solidFill>
              </a:rPr>
              <a:t>        </a:t>
            </a:r>
            <a:r>
              <a:rPr lang="zh-CN" altLang="en-US" sz="2000" b="1" dirty="0">
                <a:solidFill>
                  <a:srgbClr val="0070C0"/>
                </a:solidFill>
              </a:rPr>
              <a:t>血小板计数</a:t>
            </a:r>
            <a:r>
              <a:rPr lang="en-US" altLang="zh-CN" sz="2000" b="1" dirty="0">
                <a:solidFill>
                  <a:srgbClr val="0070C0"/>
                </a:solidFill>
              </a:rPr>
              <a:t>/</a:t>
            </a:r>
            <a:r>
              <a:rPr lang="zh-CN" altLang="en-US" sz="2000" b="1" dirty="0">
                <a:solidFill>
                  <a:srgbClr val="0070C0"/>
                </a:solidFill>
              </a:rPr>
              <a:t>功能相关检测；</a:t>
            </a:r>
            <a:endParaRPr lang="en-US" altLang="zh-CN" sz="2000" b="1" dirty="0">
              <a:solidFill>
                <a:srgbClr val="0070C0"/>
              </a:solidFill>
            </a:endParaRPr>
          </a:p>
          <a:p>
            <a:r>
              <a:rPr lang="en-US" altLang="zh-CN" sz="2000" b="1" dirty="0">
                <a:solidFill>
                  <a:srgbClr val="0070C0"/>
                </a:solidFill>
              </a:rPr>
              <a:t>        </a:t>
            </a:r>
            <a:r>
              <a:rPr lang="zh-CN" altLang="en-US" sz="2000" b="1" dirty="0">
                <a:solidFill>
                  <a:srgbClr val="0070C0"/>
                </a:solidFill>
              </a:rPr>
              <a:t>血管内皮相关检测；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3"/>
          <p:cNvSpPr>
            <a:spLocks noGrp="1"/>
          </p:cNvSpPr>
          <p:nvPr/>
        </p:nvSpPr>
        <p:spPr>
          <a:xfrm>
            <a:off x="0" y="118110"/>
            <a:ext cx="11014710" cy="11144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初期止血筛查：</a:t>
            </a:r>
            <a:r>
              <a:rPr lang="en-US" altLang="zh-CN" sz="36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PFA</a:t>
            </a:r>
            <a:r>
              <a:rPr lang="zh-CN" altLang="en-US" sz="3600" b="1" dirty="0">
                <a:solidFill>
                  <a:srgbClr val="0070C0"/>
                </a:solidFill>
              </a:rPr>
              <a:t>分析仪</a:t>
            </a:r>
            <a:r>
              <a:rPr lang="zh-CN" altLang="en-US" sz="2800" b="1" dirty="0">
                <a:solidFill>
                  <a:srgbClr val="0070C0"/>
                </a:solidFill>
              </a:rPr>
              <a:t>（主要评估</a:t>
            </a:r>
            <a:r>
              <a:rPr lang="en-US" altLang="zh-CN" sz="2800" b="1" dirty="0">
                <a:solidFill>
                  <a:srgbClr val="0070C0"/>
                </a:solidFill>
              </a:rPr>
              <a:t>VWF</a:t>
            </a:r>
            <a:r>
              <a:rPr lang="zh-CN" altLang="en-US" sz="2800" b="1" dirty="0">
                <a:solidFill>
                  <a:srgbClr val="0070C0"/>
                </a:solidFill>
              </a:rPr>
              <a:t>、</a:t>
            </a:r>
            <a:r>
              <a:rPr lang="en-US" altLang="zh-CN" sz="2800" b="1" dirty="0">
                <a:solidFill>
                  <a:srgbClr val="0070C0"/>
                </a:solidFill>
              </a:rPr>
              <a:t>PLT</a:t>
            </a:r>
            <a:r>
              <a:rPr lang="zh-CN" altLang="en-US" sz="2800" b="1" dirty="0">
                <a:solidFill>
                  <a:srgbClr val="0070C0"/>
                </a:solidFill>
              </a:rPr>
              <a:t>功能）</a:t>
            </a:r>
            <a:r>
              <a:rPr lang="en-US" altLang="zh-CN" sz="3600" b="1" dirty="0">
                <a:solidFill>
                  <a:srgbClr val="0070C0"/>
                </a:solidFill>
              </a:rPr>
              <a:t> 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3676" y="1235994"/>
            <a:ext cx="3060457" cy="3603048"/>
          </a:xfrm>
          <a:prstGeom prst="rect">
            <a:avLst/>
          </a:prstGeom>
        </p:spPr>
      </p:pic>
      <p:pic>
        <p:nvPicPr>
          <p:cNvPr id="8" name="图片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345" y="1269333"/>
            <a:ext cx="7531100" cy="508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1"/>
          <p:cNvSpPr txBox="1">
            <a:spLocks noChangeArrowheads="1"/>
          </p:cNvSpPr>
          <p:nvPr/>
        </p:nvSpPr>
        <p:spPr bwMode="auto">
          <a:xfrm>
            <a:off x="400" y="5906232"/>
            <a:ext cx="6743672" cy="830997"/>
          </a:xfrm>
          <a:prstGeom prst="rect">
            <a:avLst/>
          </a:prstGeom>
          <a:solidFill>
            <a:srgbClr val="274583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 dirty="0">
                <a:solidFill>
                  <a:schemeClr val="bg2"/>
                </a:solidFill>
                <a:latin typeface="Times New Roman" panose="02020603050405020304" pitchFamily="18" charset="0"/>
              </a:rPr>
              <a:t>生物活性膜上包被胶原</a:t>
            </a:r>
            <a:r>
              <a:rPr lang="en-US" altLang="zh-CN" sz="2400" dirty="0">
                <a:solidFill>
                  <a:schemeClr val="bg2"/>
                </a:solidFill>
                <a:latin typeface="Times New Roman" panose="02020603050405020304" pitchFamily="18" charset="0"/>
              </a:rPr>
              <a:t>/</a:t>
            </a:r>
            <a:r>
              <a:rPr lang="zh-CN" altLang="en-US" sz="2400" dirty="0">
                <a:solidFill>
                  <a:schemeClr val="bg2"/>
                </a:solidFill>
                <a:latin typeface="Times New Roman" panose="02020603050405020304" pitchFamily="18" charset="0"/>
              </a:rPr>
              <a:t>肾上腺素，或胶原</a:t>
            </a:r>
            <a:r>
              <a:rPr lang="en-US" altLang="zh-CN" sz="2400" dirty="0">
                <a:solidFill>
                  <a:schemeClr val="bg2"/>
                </a:solidFill>
                <a:latin typeface="Times New Roman" panose="02020603050405020304" pitchFamily="18" charset="0"/>
              </a:rPr>
              <a:t>/ADP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 dirty="0">
                <a:solidFill>
                  <a:schemeClr val="bg2"/>
                </a:solidFill>
                <a:latin typeface="Times New Roman" panose="02020603050405020304" pitchFamily="18" charset="0"/>
              </a:rPr>
              <a:t>                报告参数： 闭合时间（</a:t>
            </a:r>
            <a:r>
              <a:rPr lang="en-US" altLang="zh-CN" sz="2400" dirty="0">
                <a:solidFill>
                  <a:schemeClr val="bg2"/>
                </a:solidFill>
                <a:latin typeface="Times New Roman" panose="02020603050405020304" pitchFamily="18" charset="0"/>
              </a:rPr>
              <a:t>CT</a:t>
            </a:r>
            <a:r>
              <a:rPr lang="zh-CN" altLang="en-US" sz="2400" dirty="0">
                <a:solidFill>
                  <a:schemeClr val="bg2"/>
                </a:solidFill>
                <a:latin typeface="Times New Roman" panose="02020603050405020304" pitchFamily="18" charset="0"/>
              </a:rPr>
              <a:t>）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3398" y="5392915"/>
            <a:ext cx="4968602" cy="144588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23570" y="404495"/>
            <a:ext cx="6096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342900" marR="0" lvl="0" indent="-342900" algn="l" defTabSz="914400" rtl="0" eaLnBrk="1" fontAlgn="b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zh-CN" sz="2400" b="1" dirty="0">
                <a:ln>
                  <a:noFill/>
                </a:ln>
                <a:solidFill>
                  <a:srgbClr val="0070C0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Case</a:t>
            </a:r>
            <a:r>
              <a:rPr lang="zh-CN" altLang="en-US" sz="240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：</a:t>
            </a:r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838200" y="1130588"/>
            <a:ext cx="10515600" cy="3255882"/>
          </a:xfrm>
        </p:spPr>
        <p:txBody>
          <a:bodyPr>
            <a:normAutofit fontScale="92500" lnSpcReduction="10000"/>
          </a:bodyPr>
          <a:lstStyle/>
          <a:p>
            <a:r>
              <a:rPr lang="zh-CN" altLang="en-US" sz="2600" b="0" i="0" dirty="0">
                <a:solidFill>
                  <a:srgbClr val="333333"/>
                </a:solidFill>
                <a:effectLst/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​患者男，</a:t>
            </a:r>
            <a:r>
              <a:rPr lang="en-US" altLang="zh-CN" sz="2600" b="0" i="0" dirty="0">
                <a:solidFill>
                  <a:srgbClr val="333333"/>
                </a:solidFill>
                <a:effectLst/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45</a:t>
            </a:r>
            <a:r>
              <a:rPr lang="zh-CN" altLang="en-US" sz="2600" b="0" i="0" dirty="0">
                <a:solidFill>
                  <a:srgbClr val="333333"/>
                </a:solidFill>
                <a:effectLst/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岁，在外院因脑出血接受脑外科手术，但术后再发脑出血加重昏迷，后转入我院。</a:t>
            </a:r>
            <a:endParaRPr lang="en-US" altLang="zh-CN" sz="2600" b="0" i="0" dirty="0">
              <a:solidFill>
                <a:srgbClr val="333333"/>
              </a:solidFill>
              <a:effectLst/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endParaRPr lang="en-US" altLang="zh-CN" sz="2600" dirty="0">
              <a:solidFill>
                <a:srgbClr val="333333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 algn="just"/>
            <a:r>
              <a:rPr lang="zh-CN" altLang="en-US" sz="2600" b="0" i="0" dirty="0">
                <a:solidFill>
                  <a:srgbClr val="333333"/>
                </a:solidFill>
                <a:effectLst/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患者血小板计数正常，多次送检的凝血常规中</a:t>
            </a:r>
            <a:r>
              <a:rPr lang="en-US" altLang="zh-CN" sz="2600" b="0" i="0" dirty="0">
                <a:solidFill>
                  <a:srgbClr val="333333"/>
                </a:solidFill>
                <a:effectLst/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APTT</a:t>
            </a:r>
            <a:r>
              <a:rPr lang="zh-CN" altLang="en-US" sz="2600" b="0" i="0" dirty="0">
                <a:solidFill>
                  <a:srgbClr val="333333"/>
                </a:solidFill>
                <a:effectLst/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轻度延长：</a:t>
            </a:r>
            <a:r>
              <a:rPr lang="en-US" altLang="zh-CN" sz="2600" b="0" i="0" dirty="0">
                <a:solidFill>
                  <a:srgbClr val="333333"/>
                </a:solidFill>
                <a:effectLst/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45</a:t>
            </a:r>
            <a:r>
              <a:rPr lang="zh-CN" altLang="en-US" sz="2600" b="0" i="0" dirty="0">
                <a:solidFill>
                  <a:srgbClr val="333333"/>
                </a:solidFill>
                <a:effectLst/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秒左右（</a:t>
            </a:r>
            <a:r>
              <a:rPr lang="en-US" altLang="zh-CN" sz="2600" b="0" i="0" dirty="0">
                <a:solidFill>
                  <a:srgbClr val="333333"/>
                </a:solidFill>
                <a:effectLst/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Ref 29-42</a:t>
            </a:r>
            <a:r>
              <a:rPr lang="zh-CN" altLang="en-US" sz="2600" b="0" i="0" dirty="0">
                <a:solidFill>
                  <a:srgbClr val="333333"/>
                </a:solidFill>
                <a:effectLst/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秒），我们建议进一步的内源凝血因子和</a:t>
            </a:r>
            <a:r>
              <a:rPr lang="en-US" altLang="zh-CN" sz="2600" b="0" i="0" dirty="0">
                <a:solidFill>
                  <a:srgbClr val="333333"/>
                </a:solidFill>
                <a:effectLst/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VWF</a:t>
            </a:r>
            <a:r>
              <a:rPr lang="zh-CN" altLang="en-US" sz="2600" b="0" i="0" dirty="0">
                <a:solidFill>
                  <a:srgbClr val="333333"/>
                </a:solidFill>
                <a:effectLst/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检测，结果：</a:t>
            </a:r>
          </a:p>
          <a:p>
            <a:pPr marL="0" indent="0" algn="just">
              <a:buNone/>
            </a:pPr>
            <a:r>
              <a:rPr lang="en-US" altLang="zh-CN" sz="2600" b="0" i="0" dirty="0">
                <a:solidFill>
                  <a:srgbClr val="333333"/>
                </a:solidFill>
                <a:effectLst/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       FVIII</a:t>
            </a:r>
            <a:r>
              <a:rPr lang="zh-CN" altLang="en-US" sz="2600" dirty="0">
                <a:solidFill>
                  <a:srgbClr val="333333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活性</a:t>
            </a:r>
            <a:r>
              <a:rPr lang="zh-CN" altLang="en-US" sz="2600" b="0" i="0" dirty="0">
                <a:solidFill>
                  <a:srgbClr val="333333"/>
                </a:solidFill>
                <a:effectLst/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：</a:t>
            </a:r>
            <a:r>
              <a:rPr lang="en-US" altLang="zh-CN" sz="2600" b="0" i="0" dirty="0">
                <a:solidFill>
                  <a:srgbClr val="FF0000"/>
                </a:solidFill>
                <a:effectLst/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50%</a:t>
            </a:r>
            <a:r>
              <a:rPr lang="zh-CN" altLang="en-US" sz="2600" b="0" i="0" dirty="0">
                <a:solidFill>
                  <a:srgbClr val="333333"/>
                </a:solidFill>
                <a:effectLst/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（</a:t>
            </a:r>
            <a:r>
              <a:rPr lang="en-US" altLang="zh-CN" sz="2600" b="0" i="0" dirty="0">
                <a:solidFill>
                  <a:srgbClr val="333333"/>
                </a:solidFill>
                <a:effectLst/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Ref 60%-150%</a:t>
            </a:r>
            <a:r>
              <a:rPr lang="zh-CN" altLang="en-US" sz="2600" b="0" i="0" dirty="0">
                <a:solidFill>
                  <a:srgbClr val="333333"/>
                </a:solidFill>
                <a:effectLst/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），其他内源凝血因子水平正常。</a:t>
            </a:r>
          </a:p>
          <a:p>
            <a:pPr marL="0" indent="0" algn="just">
              <a:buNone/>
            </a:pPr>
            <a:r>
              <a:rPr lang="en-US" altLang="zh-CN" sz="2600" b="0" i="0" dirty="0">
                <a:solidFill>
                  <a:srgbClr val="333333"/>
                </a:solidFill>
                <a:effectLst/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       VWF</a:t>
            </a:r>
            <a:r>
              <a:rPr lang="zh-CN" altLang="en-US" sz="2600" b="0" i="0" dirty="0">
                <a:solidFill>
                  <a:srgbClr val="333333"/>
                </a:solidFill>
                <a:effectLst/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活性：</a:t>
            </a:r>
            <a:r>
              <a:rPr lang="en-US" altLang="zh-CN" sz="2600" b="0" i="0" dirty="0">
                <a:solidFill>
                  <a:srgbClr val="FF0000"/>
                </a:solidFill>
                <a:effectLst/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39.8%</a:t>
            </a:r>
            <a:r>
              <a:rPr lang="zh-CN" altLang="en-US" sz="2600" b="0" i="0" dirty="0">
                <a:solidFill>
                  <a:srgbClr val="333333"/>
                </a:solidFill>
                <a:effectLst/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（</a:t>
            </a:r>
            <a:r>
              <a:rPr lang="en-US" altLang="zh-CN" sz="2600" b="0" i="0" dirty="0">
                <a:solidFill>
                  <a:srgbClr val="333333"/>
                </a:solidFill>
                <a:effectLst/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Ref 50%-200%</a:t>
            </a:r>
            <a:r>
              <a:rPr lang="zh-CN" altLang="en-US" sz="2600" b="0" i="0" dirty="0">
                <a:solidFill>
                  <a:srgbClr val="333333"/>
                </a:solidFill>
                <a:effectLst/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）</a:t>
            </a:r>
          </a:p>
          <a:p>
            <a:pPr marL="0" indent="0" algn="just">
              <a:buNone/>
            </a:pPr>
            <a:r>
              <a:rPr lang="en-US" altLang="zh-CN" sz="2600" b="0" i="0" dirty="0">
                <a:solidFill>
                  <a:srgbClr val="333333"/>
                </a:solidFill>
                <a:effectLst/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      </a:t>
            </a:r>
            <a:endParaRPr lang="en-US" altLang="zh-CN" b="0" i="0" dirty="0">
              <a:solidFill>
                <a:srgbClr val="333333"/>
              </a:solidFill>
              <a:effectLst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en-US" altLang="zh-CN" dirty="0">
              <a:solidFill>
                <a:srgbClr val="333333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461374" y="4221088"/>
            <a:ext cx="1126925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</a:rPr>
              <a:t>为什么建议送检</a:t>
            </a:r>
            <a:r>
              <a:rPr lang="en-US" altLang="zh-CN" sz="2400" b="1" dirty="0">
                <a:solidFill>
                  <a:srgbClr val="FF0000"/>
                </a:solidFill>
              </a:rPr>
              <a:t>VWF</a:t>
            </a:r>
            <a:r>
              <a:rPr lang="zh-CN" altLang="en-US" sz="2400" b="1" dirty="0">
                <a:solidFill>
                  <a:srgbClr val="FF0000"/>
                </a:solidFill>
              </a:rPr>
              <a:t>？</a:t>
            </a:r>
            <a:endParaRPr lang="en-US" altLang="zh-CN" sz="2400" b="1" dirty="0">
              <a:solidFill>
                <a:srgbClr val="FF0000"/>
              </a:solidFill>
            </a:endParaRPr>
          </a:p>
          <a:p>
            <a:r>
              <a:rPr lang="zh-CN" altLang="en-US" sz="2400" b="1" dirty="0"/>
              <a:t>      有出血倾向、凝血常规</a:t>
            </a:r>
            <a:r>
              <a:rPr lang="en-US" altLang="zh-CN" sz="2400" b="1" dirty="0"/>
              <a:t>/</a:t>
            </a:r>
            <a:r>
              <a:rPr lang="zh-CN" altLang="en-US" sz="2400" b="1" dirty="0"/>
              <a:t>血常规接近正常时，初期止血缺陷（</a:t>
            </a:r>
            <a:r>
              <a:rPr lang="en-US" altLang="zh-CN" sz="2400" b="1" dirty="0"/>
              <a:t> VWD </a:t>
            </a:r>
            <a:r>
              <a:rPr lang="zh-CN" altLang="en-US" sz="2400" b="1" dirty="0"/>
              <a:t>、血小板功能障碍、血管缺陷）是首先考虑排查的因素；</a:t>
            </a:r>
            <a:endParaRPr lang="en-US" altLang="zh-CN" sz="2400" b="1" dirty="0"/>
          </a:p>
          <a:p>
            <a:endParaRPr lang="zh-CN" altLang="en-US" sz="2400" b="1" dirty="0"/>
          </a:p>
          <a:p>
            <a:r>
              <a:rPr lang="zh-CN" altLang="en-US" sz="2400" b="1" dirty="0">
                <a:solidFill>
                  <a:srgbClr val="FF0000"/>
                </a:solidFill>
              </a:rPr>
              <a:t>为什么凝血时间轻度延长可致本例明显出血倾向？</a:t>
            </a:r>
            <a:endParaRPr lang="en-US" altLang="zh-CN" sz="2400" b="1" dirty="0">
              <a:solidFill>
                <a:srgbClr val="FF0000"/>
              </a:solidFill>
            </a:endParaRPr>
          </a:p>
          <a:p>
            <a:r>
              <a:rPr lang="zh-CN" altLang="en-US" sz="2400" b="1" dirty="0">
                <a:solidFill>
                  <a:srgbClr val="FF0000"/>
                </a:solidFill>
              </a:rPr>
              <a:t>     </a:t>
            </a:r>
            <a:r>
              <a:rPr lang="en-US" altLang="zh-CN" sz="2400" b="1" dirty="0"/>
              <a:t>APTT</a:t>
            </a:r>
            <a:r>
              <a:rPr lang="zh-CN" altLang="en-US" sz="2400" b="1" dirty="0"/>
              <a:t>不能充分反映</a:t>
            </a:r>
            <a:r>
              <a:rPr lang="en-US" altLang="zh-CN" sz="2400" b="1" dirty="0"/>
              <a:t>VWF</a:t>
            </a:r>
            <a:r>
              <a:rPr lang="zh-CN" altLang="en-US" sz="2400" b="1" dirty="0"/>
              <a:t>缺陷的影响（</a:t>
            </a:r>
            <a:r>
              <a:rPr lang="en-US" altLang="zh-CN" sz="2400" b="1" dirty="0"/>
              <a:t>prefer PFA</a:t>
            </a:r>
            <a:r>
              <a:rPr lang="zh-CN" altLang="en-US" sz="2400" b="1" dirty="0"/>
              <a:t>）；因此也不是主要的治疗靶点。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51384" y="509162"/>
            <a:ext cx="10972800" cy="1143000"/>
          </a:xfrm>
        </p:spPr>
        <p:txBody>
          <a:bodyPr/>
          <a:lstStyle/>
          <a:p>
            <a:r>
              <a:rPr lang="zh-CN" altLang="en-US" b="1" dirty="0">
                <a:solidFill>
                  <a:srgbClr val="0070C0"/>
                </a:solidFill>
              </a:rPr>
              <a:t>主要内容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51384" y="2204720"/>
            <a:ext cx="11332639" cy="3024505"/>
          </a:xfrm>
        </p:spPr>
        <p:txBody>
          <a:bodyPr/>
          <a:lstStyle/>
          <a:p>
            <a:r>
              <a:rPr lang="zh-CN" altLang="en-US" sz="3200" b="1" dirty="0"/>
              <a:t>初期止血机制及其应用</a:t>
            </a:r>
            <a:endParaRPr lang="en-US" altLang="zh-CN" sz="3200" b="1" dirty="0"/>
          </a:p>
          <a:p>
            <a:endParaRPr lang="en-US" altLang="zh-CN" b="1" dirty="0"/>
          </a:p>
          <a:p>
            <a:r>
              <a:rPr lang="zh-CN" altLang="en-US" b="1" dirty="0">
                <a:solidFill>
                  <a:srgbClr val="0070C0"/>
                </a:solidFill>
              </a:rPr>
              <a:t>二期止血机制（瀑布学说、细胞学说、融合学说）及其应用</a:t>
            </a:r>
            <a:endParaRPr lang="en-US" altLang="zh-CN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6681" y="0"/>
            <a:ext cx="6646997" cy="4143380"/>
          </a:xfrm>
          <a:prstGeom prst="rect">
            <a:avLst/>
          </a:prstGeom>
        </p:spPr>
      </p:pic>
      <p:sp>
        <p:nvSpPr>
          <p:cNvPr id="3" name="TextBox 5"/>
          <p:cNvSpPr txBox="1"/>
          <p:nvPr/>
        </p:nvSpPr>
        <p:spPr>
          <a:xfrm>
            <a:off x="3764540" y="4139991"/>
            <a:ext cx="821537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/>
              <a:t>优点：体外试验的理论依据</a:t>
            </a:r>
            <a:endParaRPr lang="en-US" altLang="zh-CN" sz="2400" b="1" dirty="0"/>
          </a:p>
          <a:p>
            <a:endParaRPr lang="en-US" altLang="zh-CN" sz="2400" b="1" dirty="0"/>
          </a:p>
          <a:p>
            <a:r>
              <a:rPr lang="zh-CN" altLang="en-US" sz="2400" b="1" dirty="0"/>
              <a:t>缺点：不是体内止血过程的真实反映</a:t>
            </a:r>
            <a:endParaRPr lang="en-US" altLang="zh-CN" sz="2400" b="1" dirty="0"/>
          </a:p>
          <a:p>
            <a:endParaRPr lang="en-US" altLang="zh-CN" sz="2400" b="1" dirty="0"/>
          </a:p>
          <a:p>
            <a:r>
              <a:rPr lang="zh-CN" altLang="en-US" sz="2400" b="1" dirty="0"/>
              <a:t>比如不能解释以下现象：</a:t>
            </a:r>
            <a:endParaRPr lang="en-US" altLang="zh-CN" sz="2400" b="1" dirty="0"/>
          </a:p>
          <a:p>
            <a:pPr>
              <a:buFont typeface="Wingdings" panose="05000000000000000000" pitchFamily="2" charset="2"/>
              <a:buChar char="u"/>
            </a:pPr>
            <a:r>
              <a:rPr lang="en-US" altLang="zh-CN" sz="2400" b="1" dirty="0"/>
              <a:t> </a:t>
            </a:r>
            <a:r>
              <a:rPr lang="zh-CN" altLang="en-US" sz="2400" b="1" dirty="0"/>
              <a:t>內源凝血途径的</a:t>
            </a:r>
            <a:r>
              <a:rPr lang="en-US" altLang="zh-CN" sz="2400" b="1" dirty="0"/>
              <a:t>HMWK</a:t>
            </a:r>
            <a:r>
              <a:rPr lang="zh-CN" altLang="en-US" sz="2400" b="1" dirty="0"/>
              <a:t>、</a:t>
            </a:r>
            <a:r>
              <a:rPr lang="en-US" altLang="zh-CN" sz="2400" b="1" dirty="0"/>
              <a:t>PK</a:t>
            </a:r>
            <a:r>
              <a:rPr lang="zh-CN" altLang="en-US" sz="2400" b="1" dirty="0"/>
              <a:t>、</a:t>
            </a:r>
            <a:r>
              <a:rPr lang="en-US" altLang="zh-CN" sz="2400" b="1" dirty="0"/>
              <a:t>XII</a:t>
            </a:r>
            <a:r>
              <a:rPr lang="zh-CN" altLang="en-US" sz="2400" b="1" dirty="0"/>
              <a:t>缺乏并不导致出血；</a:t>
            </a:r>
            <a:endParaRPr lang="en-US" altLang="zh-CN" sz="2400" b="1" dirty="0"/>
          </a:p>
          <a:p>
            <a:pPr>
              <a:buFont typeface="Wingdings" panose="05000000000000000000" pitchFamily="2" charset="2"/>
              <a:buChar char="u"/>
            </a:pPr>
            <a:r>
              <a:rPr lang="zh-CN" altLang="en-US" sz="2400" b="1" dirty="0"/>
              <a:t>外源凝血途径不能弥补內源途径</a:t>
            </a:r>
            <a:r>
              <a:rPr lang="en-US" altLang="zh-CN" sz="2400" b="1" dirty="0"/>
              <a:t>VIII</a:t>
            </a:r>
            <a:r>
              <a:rPr lang="zh-CN" altLang="en-US" sz="2400" b="1" dirty="0"/>
              <a:t>、</a:t>
            </a:r>
            <a:r>
              <a:rPr lang="en-US" altLang="zh-CN" sz="2400" b="1" dirty="0"/>
              <a:t>IX</a:t>
            </a:r>
            <a:r>
              <a:rPr lang="zh-CN" altLang="en-US" sz="2400" b="1" dirty="0"/>
              <a:t>缺乏的影响；</a:t>
            </a:r>
            <a:endParaRPr lang="en-US" altLang="zh-CN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90580" y="188640"/>
            <a:ext cx="3162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70C0"/>
                </a:solidFill>
              </a:rPr>
              <a:t>1.</a:t>
            </a:r>
            <a:r>
              <a:rPr lang="zh-CN" altLang="en-US" sz="2800" b="1" dirty="0">
                <a:solidFill>
                  <a:srgbClr val="0070C0"/>
                </a:solidFill>
              </a:rPr>
              <a:t>凝血瀑布学说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348976" y="2071679"/>
            <a:ext cx="15716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/>
              <a:t>凝血酶原时间（</a:t>
            </a:r>
            <a:r>
              <a:rPr lang="en-US" altLang="zh-CN" b="1"/>
              <a:t>PT</a:t>
            </a:r>
            <a:r>
              <a:rPr lang="zh-CN" altLang="en-US" b="1"/>
              <a:t>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76580" y="1643050"/>
            <a:ext cx="15716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/>
              <a:t>活化部分凝血活酶时间（</a:t>
            </a:r>
            <a:r>
              <a:rPr lang="en-US" altLang="zh-CN" b="1"/>
              <a:t>APTT</a:t>
            </a:r>
            <a:r>
              <a:rPr lang="zh-CN" altLang="en-US" b="1"/>
              <a:t>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4034" y="571480"/>
            <a:ext cx="4320480" cy="6172162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407368" y="0"/>
            <a:ext cx="443102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0070C0"/>
                </a:solidFill>
              </a:rPr>
              <a:t>2.</a:t>
            </a:r>
            <a:r>
              <a:rPr lang="zh-CN" altLang="en-US" sz="2800" b="1" dirty="0">
                <a:solidFill>
                  <a:srgbClr val="0070C0"/>
                </a:solidFill>
              </a:rPr>
              <a:t>基于细胞的凝血机制理论</a:t>
            </a:r>
            <a:endParaRPr lang="zh-CN" altLang="en-US" sz="2800" dirty="0">
              <a:solidFill>
                <a:srgbClr val="0070C0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6310314" y="857232"/>
            <a:ext cx="414340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/>
              <a:t>场所：组织因子承载细胞</a:t>
            </a:r>
            <a:endParaRPr lang="en-US" altLang="zh-CN" b="1"/>
          </a:p>
          <a:p>
            <a:r>
              <a:rPr lang="zh-CN" altLang="en-US" b="1"/>
              <a:t>             （成纤维细胞、平滑肌细胞等）</a:t>
            </a:r>
            <a:endParaRPr lang="en-US" altLang="zh-CN" b="1"/>
          </a:p>
          <a:p>
            <a:pPr marL="342900" indent="-342900">
              <a:buFont typeface="Wingdings" panose="05000000000000000000" pitchFamily="2" charset="2"/>
              <a:buChar char="u"/>
            </a:pPr>
            <a:r>
              <a:rPr lang="zh-CN" altLang="en-US" b="1"/>
              <a:t>血管内皮损伤，血流中</a:t>
            </a:r>
            <a:r>
              <a:rPr lang="en-US" altLang="zh-CN" b="1"/>
              <a:t>VIIa</a:t>
            </a:r>
            <a:r>
              <a:rPr lang="zh-CN" altLang="en-US" b="1"/>
              <a:t>与</a:t>
            </a:r>
            <a:r>
              <a:rPr lang="en-US" altLang="zh-CN" b="1"/>
              <a:t>TF</a:t>
            </a:r>
            <a:r>
              <a:rPr lang="zh-CN" altLang="en-US" b="1"/>
              <a:t>接触，形成</a:t>
            </a:r>
            <a:r>
              <a:rPr lang="en-US" altLang="zh-CN" b="1"/>
              <a:t>TF-VIIa</a:t>
            </a:r>
            <a:r>
              <a:rPr lang="zh-CN" altLang="en-US" b="1"/>
              <a:t>复合物</a:t>
            </a:r>
            <a:r>
              <a:rPr lang="en-US" altLang="zh-CN" b="1"/>
              <a:t>;</a:t>
            </a:r>
          </a:p>
          <a:p>
            <a:pPr marL="342900" indent="-342900">
              <a:buFont typeface="Wingdings" panose="05000000000000000000" pitchFamily="2" charset="2"/>
              <a:buChar char="u"/>
            </a:pPr>
            <a:r>
              <a:rPr lang="zh-CN" altLang="en-US" b="1"/>
              <a:t>因子</a:t>
            </a:r>
            <a:r>
              <a:rPr lang="en-US" altLang="zh-CN" b="1"/>
              <a:t>II</a:t>
            </a:r>
            <a:r>
              <a:rPr lang="zh-CN" altLang="en-US" b="1"/>
              <a:t>、</a:t>
            </a:r>
            <a:r>
              <a:rPr lang="en-US" altLang="zh-CN" b="1"/>
              <a:t>IX</a:t>
            </a:r>
            <a:r>
              <a:rPr lang="zh-CN" altLang="en-US" b="1"/>
              <a:t>、</a:t>
            </a:r>
            <a:r>
              <a:rPr lang="en-US" altLang="zh-CN" b="1"/>
              <a:t>X</a:t>
            </a:r>
            <a:r>
              <a:rPr lang="zh-CN" altLang="en-US" b="1"/>
              <a:t>活化</a:t>
            </a:r>
            <a:r>
              <a:rPr lang="en-US" altLang="zh-CN" b="1"/>
              <a:t>;</a:t>
            </a:r>
          </a:p>
          <a:p>
            <a:endParaRPr lang="en-US" altLang="zh-CN" b="1" dirty="0"/>
          </a:p>
        </p:txBody>
      </p:sp>
      <p:sp>
        <p:nvSpPr>
          <p:cNvPr id="10" name="矩形 9"/>
          <p:cNvSpPr/>
          <p:nvPr/>
        </p:nvSpPr>
        <p:spPr>
          <a:xfrm>
            <a:off x="6524596" y="2786058"/>
            <a:ext cx="414340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/>
              <a:t>场所：血小板</a:t>
            </a:r>
            <a:endParaRPr lang="en-US" altLang="zh-CN" b="1"/>
          </a:p>
          <a:p>
            <a:r>
              <a:rPr lang="zh-CN" altLang="en-US" b="1"/>
              <a:t>             </a:t>
            </a:r>
            <a:endParaRPr lang="en-US" altLang="zh-CN" b="1"/>
          </a:p>
          <a:p>
            <a:pPr marL="342900" indent="-342900">
              <a:buFont typeface="Wingdings" panose="05000000000000000000" pitchFamily="2" charset="2"/>
              <a:buChar char="u"/>
            </a:pPr>
            <a:r>
              <a:rPr lang="zh-CN" altLang="en-US" b="1"/>
              <a:t>因子</a:t>
            </a:r>
            <a:r>
              <a:rPr lang="en-US" altLang="zh-CN" b="1"/>
              <a:t>II</a:t>
            </a:r>
            <a:r>
              <a:rPr lang="zh-CN" altLang="en-US" b="1"/>
              <a:t>游离到血小板，</a:t>
            </a:r>
            <a:r>
              <a:rPr lang="en-US" altLang="zh-CN" b="1"/>
              <a:t>X</a:t>
            </a:r>
            <a:r>
              <a:rPr lang="zh-CN" altLang="en-US" b="1"/>
              <a:t>多被灭活；</a:t>
            </a:r>
            <a:endParaRPr lang="en-US" altLang="zh-CN" b="1"/>
          </a:p>
          <a:p>
            <a:pPr marL="342900" indent="-342900">
              <a:buFont typeface="Wingdings" panose="05000000000000000000" pitchFamily="2" charset="2"/>
              <a:buChar char="u"/>
            </a:pPr>
            <a:r>
              <a:rPr lang="zh-CN" altLang="en-US" b="1"/>
              <a:t>血小板、因子</a:t>
            </a:r>
            <a:r>
              <a:rPr lang="en-US" altLang="zh-CN" b="1"/>
              <a:t>V </a:t>
            </a:r>
            <a:r>
              <a:rPr lang="zh-CN" altLang="en-US" b="1"/>
              <a:t>、</a:t>
            </a:r>
            <a:r>
              <a:rPr lang="en-US" altLang="zh-CN" b="1"/>
              <a:t>VIII</a:t>
            </a:r>
            <a:r>
              <a:rPr lang="zh-CN" altLang="en-US" b="1"/>
              <a:t>、</a:t>
            </a:r>
            <a:r>
              <a:rPr lang="en-US" altLang="zh-CN" b="1"/>
              <a:t>XI</a:t>
            </a:r>
            <a:r>
              <a:rPr lang="zh-CN" altLang="en-US" b="1"/>
              <a:t>活化</a:t>
            </a:r>
            <a:r>
              <a:rPr lang="en-US" altLang="zh-CN" b="1"/>
              <a:t>;</a:t>
            </a:r>
          </a:p>
          <a:p>
            <a:endParaRPr lang="en-US" altLang="zh-CN" b="1" dirty="0"/>
          </a:p>
        </p:txBody>
      </p:sp>
      <p:sp>
        <p:nvSpPr>
          <p:cNvPr id="11" name="矩形 10"/>
          <p:cNvSpPr/>
          <p:nvPr/>
        </p:nvSpPr>
        <p:spPr>
          <a:xfrm>
            <a:off x="6524596" y="4857760"/>
            <a:ext cx="414340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/>
              <a:t>场所：活化血小板</a:t>
            </a:r>
            <a:endParaRPr lang="en-US" altLang="zh-CN" b="1"/>
          </a:p>
          <a:p>
            <a:r>
              <a:rPr lang="zh-CN" altLang="en-US" b="1"/>
              <a:t>             </a:t>
            </a:r>
            <a:endParaRPr lang="en-US" altLang="zh-CN" b="1"/>
          </a:p>
          <a:p>
            <a:pPr marL="342900" indent="-342900">
              <a:buFont typeface="Wingdings" panose="05000000000000000000" pitchFamily="2" charset="2"/>
              <a:buChar char="u"/>
            </a:pPr>
            <a:r>
              <a:rPr lang="zh-CN" altLang="en-US" b="1"/>
              <a:t>因子</a:t>
            </a:r>
            <a:r>
              <a:rPr lang="en-US" altLang="zh-CN" b="1"/>
              <a:t>IX</a:t>
            </a:r>
            <a:r>
              <a:rPr lang="zh-CN" altLang="en-US" b="1"/>
              <a:t>活化</a:t>
            </a:r>
            <a:endParaRPr lang="en-US" altLang="zh-CN" b="1"/>
          </a:p>
          <a:p>
            <a:pPr marL="342900" indent="-342900">
              <a:buFont typeface="Wingdings" panose="05000000000000000000" pitchFamily="2" charset="2"/>
              <a:buChar char="u"/>
            </a:pPr>
            <a:r>
              <a:rPr lang="zh-CN" altLang="en-US" b="1"/>
              <a:t>因子</a:t>
            </a:r>
            <a:r>
              <a:rPr lang="en-US" altLang="zh-CN" b="1"/>
              <a:t>X</a:t>
            </a:r>
            <a:r>
              <a:rPr lang="zh-CN" altLang="en-US" b="1"/>
              <a:t>活化；</a:t>
            </a:r>
            <a:endParaRPr lang="en-US" altLang="zh-CN" b="1"/>
          </a:p>
          <a:p>
            <a:pPr marL="342900" indent="-342900">
              <a:buFont typeface="Wingdings" panose="05000000000000000000" pitchFamily="2" charset="2"/>
              <a:buChar char="u"/>
            </a:pPr>
            <a:r>
              <a:rPr lang="zh-CN" altLang="en-US" b="1"/>
              <a:t>因子</a:t>
            </a:r>
            <a:r>
              <a:rPr lang="en-US" altLang="zh-CN" b="1"/>
              <a:t>IIa</a:t>
            </a:r>
            <a:r>
              <a:rPr lang="zh-CN" altLang="en-US" b="1"/>
              <a:t>（凝血酶）爆发生成</a:t>
            </a:r>
            <a:r>
              <a:rPr lang="en-US" altLang="zh-CN" b="1"/>
              <a:t>;</a:t>
            </a:r>
          </a:p>
          <a:p>
            <a:endParaRPr lang="en-US" altLang="zh-CN" b="1" dirty="0"/>
          </a:p>
        </p:txBody>
      </p:sp>
      <p:sp>
        <p:nvSpPr>
          <p:cNvPr id="12" name="下箭头 11"/>
          <p:cNvSpPr/>
          <p:nvPr/>
        </p:nvSpPr>
        <p:spPr>
          <a:xfrm>
            <a:off x="6453190" y="2357430"/>
            <a:ext cx="642942" cy="3571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下箭头 12"/>
          <p:cNvSpPr/>
          <p:nvPr/>
        </p:nvSpPr>
        <p:spPr>
          <a:xfrm>
            <a:off x="6453190" y="4357694"/>
            <a:ext cx="642942" cy="3571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77047" y="1340768"/>
            <a:ext cx="13681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/>
              <a:t>启动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446395" y="3395951"/>
            <a:ext cx="13681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/>
              <a:t>放大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46395" y="5422740"/>
            <a:ext cx="13681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/>
              <a:t>扩增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8128" y="87520"/>
            <a:ext cx="4686300" cy="4381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07" y="0"/>
            <a:ext cx="4645041" cy="2780928"/>
          </a:xfrm>
          <a:prstGeom prst="rect">
            <a:avLst/>
          </a:prstGeom>
        </p:spPr>
      </p:pic>
      <p:pic>
        <p:nvPicPr>
          <p:cNvPr id="5" name="图片 4" descr="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1082" y="1424062"/>
            <a:ext cx="5380918" cy="54452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28688" y="2823235"/>
            <a:ext cx="35004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/>
              <a:t>传统瀑布学说</a:t>
            </a:r>
            <a:endParaRPr lang="en-US" altLang="zh-CN" sz="28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6412351" y="352998"/>
            <a:ext cx="44634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/>
              <a:t>（简化的）细胞凝血理论</a:t>
            </a:r>
            <a:endParaRPr lang="en-US" altLang="zh-CN" sz="2800" b="1" dirty="0"/>
          </a:p>
          <a:p>
            <a:endParaRPr lang="zh-CN" altLang="en-US" sz="2800" b="1" dirty="0"/>
          </a:p>
        </p:txBody>
      </p:sp>
      <p:sp>
        <p:nvSpPr>
          <p:cNvPr id="12" name="右箭头 11"/>
          <p:cNvSpPr/>
          <p:nvPr/>
        </p:nvSpPr>
        <p:spPr>
          <a:xfrm rot="10800000" flipH="1">
            <a:off x="6557942" y="4414057"/>
            <a:ext cx="744912" cy="20214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9535068" y="2977094"/>
            <a:ext cx="17282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/>
              <a:t>旁路途径</a:t>
            </a:r>
          </a:p>
        </p:txBody>
      </p:sp>
      <p:sp>
        <p:nvSpPr>
          <p:cNvPr id="15" name="右箭头 14"/>
          <p:cNvSpPr/>
          <p:nvPr/>
        </p:nvSpPr>
        <p:spPr>
          <a:xfrm flipH="1">
            <a:off x="9144351" y="2965385"/>
            <a:ext cx="357190" cy="4286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" name="直接连接符 10"/>
          <p:cNvCxnSpPr>
            <a:cxnSpLocks/>
          </p:cNvCxnSpPr>
          <p:nvPr/>
        </p:nvCxnSpPr>
        <p:spPr>
          <a:xfrm flipH="1">
            <a:off x="5001910" y="0"/>
            <a:ext cx="680" cy="695739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141990" y="4682050"/>
            <a:ext cx="12370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/>
              <a:t>主要途径</a:t>
            </a:r>
          </a:p>
        </p:txBody>
      </p:sp>
      <p:sp>
        <p:nvSpPr>
          <p:cNvPr id="7" name="右箭头 11">
            <a:extLst>
              <a:ext uri="{FF2B5EF4-FFF2-40B4-BE49-F238E27FC236}">
                <a16:creationId xmlns:a16="http://schemas.microsoft.com/office/drawing/2014/main" id="{79D16D26-733E-ADD6-0318-704CAE589C2C}"/>
              </a:ext>
            </a:extLst>
          </p:cNvPr>
          <p:cNvSpPr/>
          <p:nvPr/>
        </p:nvSpPr>
        <p:spPr>
          <a:xfrm rot="10800000" flipH="1">
            <a:off x="6557942" y="4850114"/>
            <a:ext cx="1410266" cy="14549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右箭头 11">
            <a:extLst>
              <a:ext uri="{FF2B5EF4-FFF2-40B4-BE49-F238E27FC236}">
                <a16:creationId xmlns:a16="http://schemas.microsoft.com/office/drawing/2014/main" id="{40A3071F-E9EE-C105-02E4-F6A2BC9B54C5}"/>
              </a:ext>
            </a:extLst>
          </p:cNvPr>
          <p:cNvSpPr/>
          <p:nvPr/>
        </p:nvSpPr>
        <p:spPr>
          <a:xfrm rot="10800000" flipH="1">
            <a:off x="6561840" y="5148005"/>
            <a:ext cx="1838416" cy="14549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左大括号 9">
            <a:extLst>
              <a:ext uri="{FF2B5EF4-FFF2-40B4-BE49-F238E27FC236}">
                <a16:creationId xmlns:a16="http://schemas.microsoft.com/office/drawing/2014/main" id="{6A573556-75E8-5627-ECC9-1AA3140F46E8}"/>
              </a:ext>
            </a:extLst>
          </p:cNvPr>
          <p:cNvSpPr/>
          <p:nvPr/>
        </p:nvSpPr>
        <p:spPr>
          <a:xfrm>
            <a:off x="6305589" y="4616201"/>
            <a:ext cx="213525" cy="531809"/>
          </a:xfrm>
          <a:prstGeom prst="leftBrac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2E46515E-B93F-D667-D785-B42C5CB06B28}"/>
              </a:ext>
            </a:extLst>
          </p:cNvPr>
          <p:cNvSpPr txBox="1"/>
          <p:nvPr/>
        </p:nvSpPr>
        <p:spPr>
          <a:xfrm>
            <a:off x="204159" y="3536864"/>
            <a:ext cx="451995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400" dirty="0">
                <a:solidFill>
                  <a:srgbClr val="0070C0"/>
                </a:solidFill>
              </a:rPr>
              <a:t>体外凝血时间测定中加入的激活物（如</a:t>
            </a:r>
            <a:r>
              <a:rPr lang="en-US" altLang="zh-CN" sz="2400" dirty="0">
                <a:solidFill>
                  <a:srgbClr val="0070C0"/>
                </a:solidFill>
              </a:rPr>
              <a:t>TF</a:t>
            </a:r>
            <a:r>
              <a:rPr lang="zh-CN" altLang="en-US" sz="2400" dirty="0">
                <a:solidFill>
                  <a:srgbClr val="0070C0"/>
                </a:solidFill>
              </a:rPr>
              <a:t>）远高于生理浓度；</a:t>
            </a:r>
            <a:endParaRPr lang="en-US" altLang="zh-CN" sz="2400" dirty="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sz="2400" dirty="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400" dirty="0">
                <a:solidFill>
                  <a:srgbClr val="0070C0"/>
                </a:solidFill>
              </a:rPr>
              <a:t>凝固终点仅反映启动阶段的凝血酶生成；</a:t>
            </a:r>
            <a:endParaRPr lang="en-US" altLang="zh-CN" sz="2400" dirty="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sz="2400" dirty="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400" dirty="0">
                <a:solidFill>
                  <a:srgbClr val="0070C0"/>
                </a:solidFill>
              </a:rPr>
              <a:t>PT</a:t>
            </a:r>
            <a:r>
              <a:rPr lang="zh-CN" altLang="en-US" sz="2400" dirty="0">
                <a:solidFill>
                  <a:srgbClr val="0070C0"/>
                </a:solidFill>
              </a:rPr>
              <a:t>、</a:t>
            </a:r>
            <a:r>
              <a:rPr lang="en-US" altLang="zh-CN" sz="2400" dirty="0">
                <a:solidFill>
                  <a:srgbClr val="0070C0"/>
                </a:solidFill>
              </a:rPr>
              <a:t>APTT</a:t>
            </a:r>
            <a:r>
              <a:rPr lang="zh-CN" altLang="en-US" sz="2400" dirty="0">
                <a:solidFill>
                  <a:srgbClr val="0070C0"/>
                </a:solidFill>
              </a:rPr>
              <a:t>主要设计用于评估凝血因子缺乏，而非出血风险；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/>
      <p:bldP spid="15" grpId="0" animBg="1"/>
      <p:bldP spid="16" grpId="0"/>
      <p:bldP spid="7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310034" y="207608"/>
            <a:ext cx="34290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70C0"/>
                </a:solidFill>
              </a:rPr>
              <a:t>细胞凝血理论可以解释：</a:t>
            </a:r>
          </a:p>
        </p:txBody>
      </p:sp>
      <p:sp>
        <p:nvSpPr>
          <p:cNvPr id="7" name="矩形 6"/>
          <p:cNvSpPr/>
          <p:nvPr/>
        </p:nvSpPr>
        <p:spPr>
          <a:xfrm>
            <a:off x="553379" y="789142"/>
            <a:ext cx="1058517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u"/>
            </a:pPr>
            <a:r>
              <a:rPr lang="en-US" altLang="zh-CN" sz="2000" b="1" dirty="0"/>
              <a:t> HMWK</a:t>
            </a:r>
            <a:r>
              <a:rPr lang="zh-CN" altLang="en-US" sz="2000" b="1" dirty="0"/>
              <a:t>、</a:t>
            </a:r>
            <a:r>
              <a:rPr lang="en-US" altLang="zh-CN" sz="2000" b="1" dirty="0"/>
              <a:t>PK</a:t>
            </a:r>
            <a:r>
              <a:rPr lang="zh-CN" altLang="en-US" sz="2000" b="1" dirty="0"/>
              <a:t>、</a:t>
            </a:r>
            <a:r>
              <a:rPr lang="en-US" altLang="zh-CN" sz="2000" b="1" dirty="0"/>
              <a:t>XII</a:t>
            </a:r>
            <a:r>
              <a:rPr lang="zh-CN" altLang="en-US" sz="2000" b="1" dirty="0"/>
              <a:t>缺乏并不导致出血：</a:t>
            </a:r>
            <a:endParaRPr lang="en-US" altLang="zh-CN" sz="2000" b="1" dirty="0"/>
          </a:p>
          <a:p>
            <a:r>
              <a:rPr lang="en-US" altLang="zh-CN" sz="2000" b="1" dirty="0">
                <a:solidFill>
                  <a:srgbClr val="0070C0"/>
                </a:solidFill>
              </a:rPr>
              <a:t> XI</a:t>
            </a:r>
            <a:r>
              <a:rPr lang="zh-CN" altLang="en-US" sz="2000" b="1" dirty="0">
                <a:solidFill>
                  <a:srgbClr val="0070C0"/>
                </a:solidFill>
              </a:rPr>
              <a:t>主要通过启动阶段生成的凝血酶在磷脂表面激活，接触激活不是主要途径；</a:t>
            </a:r>
            <a:endParaRPr lang="en-US" altLang="zh-CN" sz="2000" b="1" dirty="0">
              <a:solidFill>
                <a:srgbClr val="0070C0"/>
              </a:solidFill>
            </a:endParaRPr>
          </a:p>
          <a:p>
            <a:pPr>
              <a:buFont typeface="Wingdings" panose="05000000000000000000" pitchFamily="2" charset="2"/>
              <a:buChar char="u"/>
            </a:pPr>
            <a:endParaRPr lang="en-US" altLang="zh-CN" sz="2000" b="1" dirty="0">
              <a:solidFill>
                <a:srgbClr val="0070C0"/>
              </a:solidFill>
            </a:endParaRPr>
          </a:p>
          <a:p>
            <a:pPr>
              <a:buFont typeface="Wingdings" panose="05000000000000000000" pitchFamily="2" charset="2"/>
              <a:buChar char="u"/>
            </a:pPr>
            <a:r>
              <a:rPr lang="zh-CN" altLang="en-US" sz="2000" b="1" dirty="0"/>
              <a:t>外源凝血途径不能弥补內源途径</a:t>
            </a:r>
            <a:r>
              <a:rPr lang="en-US" altLang="zh-CN" sz="2000" b="1" dirty="0"/>
              <a:t>VIII</a:t>
            </a:r>
            <a:r>
              <a:rPr lang="zh-CN" altLang="en-US" sz="2000" b="1" dirty="0"/>
              <a:t>、</a:t>
            </a:r>
            <a:r>
              <a:rPr lang="en-US" altLang="zh-CN" sz="2000" b="1" dirty="0"/>
              <a:t>IX</a:t>
            </a:r>
            <a:r>
              <a:rPr lang="zh-CN" altLang="en-US" sz="2000" b="1" dirty="0"/>
              <a:t>缺乏的影响：</a:t>
            </a:r>
            <a:endParaRPr lang="en-US" altLang="zh-CN" sz="2000" b="1" dirty="0"/>
          </a:p>
          <a:p>
            <a:r>
              <a:rPr lang="zh-CN" altLang="en-US" sz="2000" b="1" dirty="0">
                <a:solidFill>
                  <a:srgbClr val="0070C0"/>
                </a:solidFill>
              </a:rPr>
              <a:t>外源途径生成的</a:t>
            </a:r>
            <a:r>
              <a:rPr lang="en-US" altLang="zh-CN" sz="2000" b="1" dirty="0" err="1">
                <a:solidFill>
                  <a:srgbClr val="0070C0"/>
                </a:solidFill>
              </a:rPr>
              <a:t>Xa</a:t>
            </a:r>
            <a:r>
              <a:rPr lang="zh-CN" altLang="en-US" sz="2000" b="1" dirty="0">
                <a:solidFill>
                  <a:srgbClr val="0070C0"/>
                </a:solidFill>
              </a:rPr>
              <a:t>易被灭活，高度依赖</a:t>
            </a:r>
            <a:r>
              <a:rPr lang="en-US" altLang="zh-CN" sz="2000" b="1" dirty="0">
                <a:solidFill>
                  <a:srgbClr val="0070C0"/>
                </a:solidFill>
              </a:rPr>
              <a:t>VIII</a:t>
            </a:r>
            <a:r>
              <a:rPr lang="zh-CN" altLang="en-US" sz="2000" b="1" dirty="0">
                <a:solidFill>
                  <a:srgbClr val="0070C0"/>
                </a:solidFill>
              </a:rPr>
              <a:t>、</a:t>
            </a:r>
            <a:r>
              <a:rPr lang="en-US" altLang="zh-CN" sz="2000" b="1" dirty="0">
                <a:solidFill>
                  <a:srgbClr val="0070C0"/>
                </a:solidFill>
              </a:rPr>
              <a:t>IX</a:t>
            </a:r>
            <a:r>
              <a:rPr lang="zh-CN" altLang="en-US" sz="2000" b="1" dirty="0">
                <a:solidFill>
                  <a:srgbClr val="0070C0"/>
                </a:solidFill>
              </a:rPr>
              <a:t>在血小板上激活</a:t>
            </a:r>
            <a:r>
              <a:rPr lang="en-US" altLang="zh-CN" sz="2000" b="1" dirty="0">
                <a:solidFill>
                  <a:srgbClr val="0070C0"/>
                </a:solidFill>
              </a:rPr>
              <a:t>X</a:t>
            </a:r>
            <a:r>
              <a:rPr lang="zh-CN" altLang="en-US" sz="2000" b="1" dirty="0">
                <a:solidFill>
                  <a:srgbClr val="0070C0"/>
                </a:solidFill>
              </a:rPr>
              <a:t>；</a:t>
            </a:r>
            <a:endParaRPr lang="en-US" altLang="zh-CN" sz="2000" b="1" dirty="0">
              <a:solidFill>
                <a:srgbClr val="0070C0"/>
              </a:solidFill>
            </a:endParaRPr>
          </a:p>
          <a:p>
            <a:endParaRPr lang="en-US" altLang="zh-CN" sz="2000" b="1" dirty="0">
              <a:solidFill>
                <a:srgbClr val="0070C0"/>
              </a:solidFill>
            </a:endParaRPr>
          </a:p>
          <a:p>
            <a:pPr>
              <a:buFont typeface="Wingdings" panose="05000000000000000000" pitchFamily="2" charset="2"/>
              <a:buChar char="u"/>
            </a:pPr>
            <a:r>
              <a:rPr lang="en-US" altLang="zh-CN" sz="2000" b="1" dirty="0"/>
              <a:t>XI</a:t>
            </a:r>
            <a:r>
              <a:rPr lang="zh-CN" altLang="en-US" sz="2000" b="1" dirty="0"/>
              <a:t>因子缺乏症极少有自发出血：</a:t>
            </a:r>
            <a:endParaRPr lang="en-US" altLang="zh-CN" sz="2000" b="1" dirty="0"/>
          </a:p>
          <a:p>
            <a:r>
              <a:rPr lang="en-US" altLang="zh-CN" sz="2000" b="1" dirty="0">
                <a:solidFill>
                  <a:srgbClr val="0070C0"/>
                </a:solidFill>
              </a:rPr>
              <a:t>XI</a:t>
            </a:r>
            <a:r>
              <a:rPr lang="zh-CN" altLang="en-US" sz="2000" b="1" dirty="0">
                <a:solidFill>
                  <a:srgbClr val="0070C0"/>
                </a:solidFill>
              </a:rPr>
              <a:t>的主要作用是活化</a:t>
            </a:r>
            <a:r>
              <a:rPr lang="en-US" altLang="zh-CN" sz="2000" b="1" dirty="0">
                <a:solidFill>
                  <a:srgbClr val="0070C0"/>
                </a:solidFill>
              </a:rPr>
              <a:t>IX</a:t>
            </a:r>
            <a:r>
              <a:rPr lang="zh-CN" altLang="en-US" sz="2000" b="1" dirty="0">
                <a:solidFill>
                  <a:srgbClr val="0070C0"/>
                </a:solidFill>
              </a:rPr>
              <a:t>，而</a:t>
            </a:r>
            <a:r>
              <a:rPr lang="en-US" altLang="zh-CN" sz="2000" b="1" dirty="0">
                <a:solidFill>
                  <a:srgbClr val="0070C0"/>
                </a:solidFill>
              </a:rPr>
              <a:t>IX</a:t>
            </a:r>
            <a:r>
              <a:rPr lang="zh-CN" altLang="en-US" sz="2000" b="1" dirty="0">
                <a:solidFill>
                  <a:srgbClr val="0070C0"/>
                </a:solidFill>
              </a:rPr>
              <a:t>也可通过启动阶段</a:t>
            </a:r>
            <a:r>
              <a:rPr lang="en-US" altLang="zh-CN" sz="2000" b="1" dirty="0">
                <a:solidFill>
                  <a:srgbClr val="0070C0"/>
                </a:solidFill>
              </a:rPr>
              <a:t>TF-</a:t>
            </a:r>
            <a:r>
              <a:rPr lang="en-US" altLang="zh-CN" sz="2000" b="1" dirty="0" err="1">
                <a:solidFill>
                  <a:srgbClr val="0070C0"/>
                </a:solidFill>
              </a:rPr>
              <a:t>VIIa</a:t>
            </a:r>
            <a:r>
              <a:rPr lang="zh-CN" altLang="en-US" sz="2000" b="1" dirty="0">
                <a:solidFill>
                  <a:srgbClr val="0070C0"/>
                </a:solidFill>
              </a:rPr>
              <a:t>复合物活化，并不完全依赖</a:t>
            </a:r>
            <a:r>
              <a:rPr lang="en-US" altLang="zh-CN" sz="2000" b="1" dirty="0">
                <a:solidFill>
                  <a:srgbClr val="0070C0"/>
                </a:solidFill>
              </a:rPr>
              <a:t>XI</a:t>
            </a:r>
            <a:r>
              <a:rPr lang="zh-CN" altLang="en-US" sz="2000" b="1" dirty="0">
                <a:solidFill>
                  <a:srgbClr val="0070C0"/>
                </a:solidFill>
              </a:rPr>
              <a:t>；</a:t>
            </a:r>
            <a:endParaRPr lang="en-US" altLang="zh-CN" sz="2000" b="1" dirty="0">
              <a:solidFill>
                <a:srgbClr val="0070C0"/>
              </a:solidFill>
            </a:endParaRPr>
          </a:p>
          <a:p>
            <a:endParaRPr lang="en-US" altLang="zh-CN" sz="2000" b="1" dirty="0">
              <a:solidFill>
                <a:srgbClr val="0070C0"/>
              </a:solidFill>
            </a:endParaRPr>
          </a:p>
          <a:p>
            <a:endParaRPr lang="en-US" altLang="zh-CN" sz="2000" b="1" dirty="0">
              <a:solidFill>
                <a:srgbClr val="0070C0"/>
              </a:solidFill>
            </a:endParaRPr>
          </a:p>
        </p:txBody>
      </p:sp>
      <p:pic>
        <p:nvPicPr>
          <p:cNvPr id="5" name="图片 4" descr="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9984" y="3274636"/>
            <a:ext cx="4429124" cy="3583365"/>
          </a:xfrm>
          <a:prstGeom prst="rect">
            <a:avLst/>
          </a:prstGeom>
        </p:spPr>
      </p:pic>
      <p:sp>
        <p:nvSpPr>
          <p:cNvPr id="9" name="右箭头 8"/>
          <p:cNvSpPr/>
          <p:nvPr/>
        </p:nvSpPr>
        <p:spPr>
          <a:xfrm rot="10800000" flipH="1">
            <a:off x="3809984" y="4857760"/>
            <a:ext cx="357190" cy="4286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6024562" y="4357694"/>
            <a:ext cx="1143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/>
              <a:t>旁路途径</a:t>
            </a:r>
          </a:p>
        </p:txBody>
      </p:sp>
      <p:sp>
        <p:nvSpPr>
          <p:cNvPr id="11" name="右箭头 10"/>
          <p:cNvSpPr/>
          <p:nvPr/>
        </p:nvSpPr>
        <p:spPr>
          <a:xfrm flipH="1">
            <a:off x="5667372" y="4357694"/>
            <a:ext cx="357190" cy="4286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2595538" y="4857760"/>
            <a:ext cx="1143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/>
              <a:t>主要途径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 animBg="1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47528" y="620688"/>
            <a:ext cx="65527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0070C0"/>
                </a:solidFill>
              </a:rPr>
              <a:t>3.</a:t>
            </a:r>
            <a:r>
              <a:rPr lang="zh-CN" altLang="en-US" sz="3600" b="1" dirty="0">
                <a:solidFill>
                  <a:srgbClr val="0070C0"/>
                </a:solidFill>
              </a:rPr>
              <a:t>基于细胞凝血机制的应用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43188" y="2132856"/>
            <a:ext cx="985341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zh-CN" altLang="en-US" sz="2800" b="1" u="sng" dirty="0">
                <a:solidFill>
                  <a:srgbClr val="0070C0"/>
                </a:solidFill>
              </a:rPr>
              <a:t>止血、抗凝药物的作用依据；</a:t>
            </a:r>
            <a:endParaRPr lang="en-US" altLang="zh-CN" sz="2800" b="1" u="sng" dirty="0">
              <a:solidFill>
                <a:srgbClr val="0070C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altLang="zh-CN" sz="2800" b="1" dirty="0">
              <a:solidFill>
                <a:srgbClr val="0070C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2800" b="1" dirty="0">
                <a:solidFill>
                  <a:srgbClr val="0070C0"/>
                </a:solidFill>
              </a:rPr>
              <a:t>凝血因子缺乏症的出血风险评估；</a:t>
            </a:r>
            <a:endParaRPr lang="en-US" altLang="zh-CN" sz="2800" b="1" dirty="0">
              <a:solidFill>
                <a:srgbClr val="0070C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altLang="zh-CN" sz="2800" b="1" dirty="0">
              <a:solidFill>
                <a:srgbClr val="0070C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2800" b="1" dirty="0">
                <a:solidFill>
                  <a:srgbClr val="0070C0"/>
                </a:solidFill>
              </a:rPr>
              <a:t>整体试验（如凝血酶生成试验、血栓弹力图）的应用依据；</a:t>
            </a:r>
            <a:endParaRPr lang="en-US" altLang="zh-CN" sz="2800" b="1" dirty="0">
              <a:solidFill>
                <a:srgbClr val="0070C0"/>
              </a:solidFill>
            </a:endParaRPr>
          </a:p>
          <a:p>
            <a:endParaRPr lang="en-US" altLang="zh-CN" sz="2800" b="1" dirty="0">
              <a:solidFill>
                <a:srgbClr val="0070C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altLang="zh-CN" sz="2800" b="1" dirty="0">
              <a:solidFill>
                <a:srgbClr val="0070C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altLang="zh-CN" sz="2800" b="1" dirty="0">
              <a:solidFill>
                <a:srgbClr val="0070C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zh-CN" altLang="en-US" sz="28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714375" y="716280"/>
            <a:ext cx="11182350" cy="19380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</a:rPr>
              <a:t>Case</a:t>
            </a:r>
            <a:r>
              <a:rPr lang="en-US" altLang="zh-CN" sz="2400" dirty="0"/>
              <a:t>  </a:t>
            </a:r>
            <a:r>
              <a:rPr lang="zh-CN" altLang="en-US" sz="2400" dirty="0"/>
              <a:t>一例</a:t>
            </a:r>
            <a:r>
              <a:rPr lang="en-US" altLang="zh-CN" sz="2400" dirty="0"/>
              <a:t>32</a:t>
            </a:r>
            <a:r>
              <a:rPr lang="zh-CN" altLang="en-US" sz="2400" dirty="0"/>
              <a:t>岁女性产后患者，全身多发紫癜，否认出血史、家族史。</a:t>
            </a:r>
            <a:endParaRPr lang="en-US" altLang="zh-CN" sz="2400" dirty="0"/>
          </a:p>
          <a:p>
            <a:r>
              <a:rPr lang="zh-CN" altLang="en-US" sz="2400" b="1" dirty="0"/>
              <a:t>检查：</a:t>
            </a:r>
            <a:r>
              <a:rPr lang="en-US" altLang="zh-CN" sz="2400" dirty="0"/>
              <a:t>APTT</a:t>
            </a:r>
            <a:r>
              <a:rPr lang="zh-CN" altLang="en-US" sz="2400" dirty="0"/>
              <a:t>：</a:t>
            </a:r>
            <a:r>
              <a:rPr lang="en-US" altLang="zh-CN" sz="2400" dirty="0"/>
              <a:t>85</a:t>
            </a:r>
            <a:r>
              <a:rPr lang="zh-CN" altLang="en-US" sz="2400" dirty="0"/>
              <a:t>秒（正常：</a:t>
            </a:r>
            <a:r>
              <a:rPr lang="en-US" altLang="zh-CN" sz="2400" dirty="0"/>
              <a:t>&lt;36</a:t>
            </a:r>
            <a:r>
              <a:rPr lang="zh-CN" altLang="en-US" sz="2400" dirty="0"/>
              <a:t>秒</a:t>
            </a:r>
            <a:r>
              <a:rPr lang="en-US" altLang="zh-CN" sz="2400" dirty="0"/>
              <a:t>)</a:t>
            </a:r>
            <a:r>
              <a:rPr lang="zh-CN" altLang="en-US" sz="2400" dirty="0"/>
              <a:t>，其他常规检验均正常。</a:t>
            </a:r>
            <a:endParaRPr lang="en-US" altLang="zh-CN" sz="2400" dirty="0"/>
          </a:p>
          <a:p>
            <a:r>
              <a:rPr lang="en-US" altLang="zh-CN" sz="2400" dirty="0"/>
              <a:t>             8</a:t>
            </a:r>
            <a:r>
              <a:rPr lang="zh-CN" altLang="en-US" sz="2400" dirty="0"/>
              <a:t>因子活性：</a:t>
            </a:r>
            <a:r>
              <a:rPr lang="en-US" altLang="zh-CN" sz="2400" dirty="0"/>
              <a:t>&lt;1%</a:t>
            </a:r>
            <a:r>
              <a:rPr lang="zh-CN" altLang="en-US" sz="2400" dirty="0"/>
              <a:t>；</a:t>
            </a:r>
            <a:r>
              <a:rPr lang="en-US" altLang="zh-CN" sz="2400" dirty="0"/>
              <a:t>8</a:t>
            </a:r>
            <a:r>
              <a:rPr lang="zh-CN" altLang="en-US" sz="2400" dirty="0"/>
              <a:t>因子抑制物：</a:t>
            </a:r>
            <a:r>
              <a:rPr lang="en-US" altLang="zh-CN" sz="2400" dirty="0"/>
              <a:t>23 BU</a:t>
            </a:r>
          </a:p>
          <a:p>
            <a:r>
              <a:rPr lang="zh-CN" altLang="en-US" sz="2400" dirty="0"/>
              <a:t>诊断：</a:t>
            </a:r>
            <a:r>
              <a:rPr lang="zh-CN" altLang="en-US" sz="2400" dirty="0">
                <a:solidFill>
                  <a:srgbClr val="FF0000"/>
                </a:solidFill>
              </a:rPr>
              <a:t>获得性血友病</a:t>
            </a:r>
            <a:endParaRPr lang="en-US" altLang="zh-CN" sz="2400" dirty="0"/>
          </a:p>
          <a:p>
            <a:r>
              <a:rPr lang="zh-CN" altLang="en-US" sz="2400" dirty="0"/>
              <a:t>输注</a:t>
            </a:r>
            <a:r>
              <a:rPr lang="en-US" altLang="zh-CN" sz="2400" dirty="0" err="1">
                <a:solidFill>
                  <a:srgbClr val="FF0000"/>
                </a:solidFill>
              </a:rPr>
              <a:t>FVIIa</a:t>
            </a:r>
            <a:r>
              <a:rPr lang="zh-CN" altLang="en-US" sz="2400" dirty="0"/>
              <a:t>及激素、利妥昔单抗治疗后复查：</a:t>
            </a:r>
            <a:r>
              <a:rPr lang="en-US" altLang="zh-CN" sz="2400" dirty="0"/>
              <a:t>8</a:t>
            </a:r>
            <a:r>
              <a:rPr lang="zh-CN" altLang="en-US" sz="2400" dirty="0"/>
              <a:t>因子活性：</a:t>
            </a:r>
            <a:r>
              <a:rPr lang="en-US" altLang="zh-CN" sz="2400" dirty="0"/>
              <a:t>23%</a:t>
            </a:r>
            <a:r>
              <a:rPr lang="zh-CN" altLang="en-US" sz="2400" dirty="0"/>
              <a:t>；</a:t>
            </a:r>
            <a:r>
              <a:rPr lang="en-US" altLang="zh-CN" sz="2400" dirty="0"/>
              <a:t>8</a:t>
            </a:r>
            <a:r>
              <a:rPr lang="zh-CN" altLang="en-US" sz="2400" dirty="0"/>
              <a:t>因子抑制物：</a:t>
            </a:r>
            <a:r>
              <a:rPr lang="en-US" altLang="zh-CN" sz="2400" dirty="0"/>
              <a:t>3 BU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309495" y="2673985"/>
            <a:ext cx="7381875" cy="4184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extBox 6"/>
          <p:cNvSpPr txBox="1"/>
          <p:nvPr/>
        </p:nvSpPr>
        <p:spPr>
          <a:xfrm>
            <a:off x="263352" y="116632"/>
            <a:ext cx="55007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i="1" dirty="0">
                <a:solidFill>
                  <a:srgbClr val="0070C0"/>
                </a:solidFill>
              </a:rPr>
              <a:t>旁路止血药物的作用原理</a:t>
            </a:r>
          </a:p>
        </p:txBody>
      </p:sp>
      <p:sp>
        <p:nvSpPr>
          <p:cNvPr id="9" name="右箭头 8"/>
          <p:cNvSpPr/>
          <p:nvPr>
            <p:custDataLst>
              <p:tags r:id="rId1"/>
            </p:custDataLst>
          </p:nvPr>
        </p:nvSpPr>
        <p:spPr>
          <a:xfrm rot="17520000" flipH="1">
            <a:off x="4144645" y="4933315"/>
            <a:ext cx="611505" cy="2406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9"/>
          <p:cNvSpPr txBox="1"/>
          <p:nvPr>
            <p:custDataLst>
              <p:tags r:id="rId2"/>
            </p:custDataLst>
          </p:nvPr>
        </p:nvSpPr>
        <p:spPr>
          <a:xfrm>
            <a:off x="1281112" y="4877759"/>
            <a:ext cx="1143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/>
              <a:t>旁路途径</a:t>
            </a:r>
          </a:p>
        </p:txBody>
      </p:sp>
      <p:sp>
        <p:nvSpPr>
          <p:cNvPr id="3" name="右箭头 2"/>
          <p:cNvSpPr/>
          <p:nvPr>
            <p:custDataLst>
              <p:tags r:id="rId3"/>
            </p:custDataLst>
          </p:nvPr>
        </p:nvSpPr>
        <p:spPr>
          <a:xfrm rot="10800000" flipH="1">
            <a:off x="2351405" y="4940935"/>
            <a:ext cx="601345" cy="2120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11"/>
          <p:cNvSpPr txBox="1"/>
          <p:nvPr>
            <p:custDataLst>
              <p:tags r:id="rId4"/>
            </p:custDataLst>
          </p:nvPr>
        </p:nvSpPr>
        <p:spPr>
          <a:xfrm>
            <a:off x="4007778" y="4328805"/>
            <a:ext cx="1143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/>
              <a:t>主要途径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10" grpId="0"/>
      <p:bldP spid="3" grpId="0" bldLvl="0" animBg="1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39AE403-B12B-A9F3-A6B3-734802A629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87" y="50294"/>
            <a:ext cx="4694312" cy="858426"/>
          </a:xfrm>
        </p:spPr>
        <p:txBody>
          <a:bodyPr>
            <a:normAutofit/>
          </a:bodyPr>
          <a:lstStyle/>
          <a:p>
            <a:r>
              <a:rPr lang="zh-CN" altLang="en-US" sz="2800" b="1" i="1" dirty="0">
                <a:solidFill>
                  <a:srgbClr val="0070C0"/>
                </a:solidFill>
              </a:rPr>
              <a:t>旁路制剂</a:t>
            </a:r>
            <a:r>
              <a:rPr lang="en-US" altLang="zh-CN" sz="2800" b="1" i="1" dirty="0" err="1">
                <a:solidFill>
                  <a:srgbClr val="0070C0"/>
                </a:solidFill>
              </a:rPr>
              <a:t>FVIIa</a:t>
            </a:r>
            <a:r>
              <a:rPr lang="zh-CN" altLang="en-US" sz="2800" b="1" i="1" dirty="0">
                <a:solidFill>
                  <a:srgbClr val="0070C0"/>
                </a:solidFill>
              </a:rPr>
              <a:t>的用量差异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CC798BF-44A8-DBDC-A006-1BDC9B9387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806" y="692696"/>
            <a:ext cx="7601351" cy="3163489"/>
          </a:xfrm>
          <a:prstGeom prst="rect">
            <a:avLst/>
          </a:prstGeom>
        </p:spPr>
      </p:pic>
      <p:pic>
        <p:nvPicPr>
          <p:cNvPr id="6" name="图片 5" descr="1.jpg">
            <a:extLst>
              <a:ext uri="{FF2B5EF4-FFF2-40B4-BE49-F238E27FC236}">
                <a16:creationId xmlns:a16="http://schemas.microsoft.com/office/drawing/2014/main" id="{DF9DEEA7-5B9E-DFA1-0539-8583DFDD0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2876" y="3274635"/>
            <a:ext cx="4429124" cy="3583365"/>
          </a:xfrm>
          <a:prstGeom prst="rect">
            <a:avLst/>
          </a:prstGeom>
        </p:spPr>
      </p:pic>
      <p:sp>
        <p:nvSpPr>
          <p:cNvPr id="7" name="右箭头 8">
            <a:extLst>
              <a:ext uri="{FF2B5EF4-FFF2-40B4-BE49-F238E27FC236}">
                <a16:creationId xmlns:a16="http://schemas.microsoft.com/office/drawing/2014/main" id="{38E892C0-E5D3-E7C9-96B5-17767391BAB3}"/>
              </a:ext>
            </a:extLst>
          </p:cNvPr>
          <p:cNvSpPr/>
          <p:nvPr/>
        </p:nvSpPr>
        <p:spPr>
          <a:xfrm rot="10800000" flipH="1">
            <a:off x="7762876" y="4857759"/>
            <a:ext cx="357190" cy="4286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228F2269-6A76-7C84-E50C-2AA0B4AE7945}"/>
              </a:ext>
            </a:extLst>
          </p:cNvPr>
          <p:cNvSpPr txBox="1"/>
          <p:nvPr/>
        </p:nvSpPr>
        <p:spPr>
          <a:xfrm>
            <a:off x="9977454" y="4357693"/>
            <a:ext cx="1143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/>
              <a:t>旁路途径</a:t>
            </a:r>
          </a:p>
        </p:txBody>
      </p:sp>
      <p:sp>
        <p:nvSpPr>
          <p:cNvPr id="9" name="右箭头 10">
            <a:extLst>
              <a:ext uri="{FF2B5EF4-FFF2-40B4-BE49-F238E27FC236}">
                <a16:creationId xmlns:a16="http://schemas.microsoft.com/office/drawing/2014/main" id="{A0D8A5E1-069E-CDCB-B39C-08BD155E3E3B}"/>
              </a:ext>
            </a:extLst>
          </p:cNvPr>
          <p:cNvSpPr/>
          <p:nvPr/>
        </p:nvSpPr>
        <p:spPr>
          <a:xfrm flipH="1">
            <a:off x="9620264" y="4357693"/>
            <a:ext cx="357190" cy="4286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11">
            <a:extLst>
              <a:ext uri="{FF2B5EF4-FFF2-40B4-BE49-F238E27FC236}">
                <a16:creationId xmlns:a16="http://schemas.microsoft.com/office/drawing/2014/main" id="{AD1C1C92-403B-55F4-4ADB-0052AC43CBA9}"/>
              </a:ext>
            </a:extLst>
          </p:cNvPr>
          <p:cNvSpPr txBox="1"/>
          <p:nvPr/>
        </p:nvSpPr>
        <p:spPr>
          <a:xfrm>
            <a:off x="6548430" y="4857759"/>
            <a:ext cx="1143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/>
              <a:t>主要途径</a:t>
            </a:r>
          </a:p>
        </p:txBody>
      </p:sp>
      <p:sp>
        <p:nvSpPr>
          <p:cNvPr id="11" name="右箭头 8">
            <a:extLst>
              <a:ext uri="{FF2B5EF4-FFF2-40B4-BE49-F238E27FC236}">
                <a16:creationId xmlns:a16="http://schemas.microsoft.com/office/drawing/2014/main" id="{843A49C0-3DCC-8995-F8F3-457C4D539010}"/>
              </a:ext>
            </a:extLst>
          </p:cNvPr>
          <p:cNvSpPr/>
          <p:nvPr/>
        </p:nvSpPr>
        <p:spPr>
          <a:xfrm rot="10800000" flipH="1">
            <a:off x="7727157" y="1274395"/>
            <a:ext cx="357190" cy="4286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右箭头 8">
            <a:extLst>
              <a:ext uri="{FF2B5EF4-FFF2-40B4-BE49-F238E27FC236}">
                <a16:creationId xmlns:a16="http://schemas.microsoft.com/office/drawing/2014/main" id="{EC76DE95-EF24-4F08-D926-C0B8E512A74C}"/>
              </a:ext>
            </a:extLst>
          </p:cNvPr>
          <p:cNvSpPr/>
          <p:nvPr/>
        </p:nvSpPr>
        <p:spPr>
          <a:xfrm rot="10800000" flipH="1">
            <a:off x="7736376" y="2310341"/>
            <a:ext cx="357190" cy="4286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5DDFA1B1-3BE4-BD51-225A-332610EC58BE}"/>
              </a:ext>
            </a:extLst>
          </p:cNvPr>
          <p:cNvSpPr txBox="1"/>
          <p:nvPr/>
        </p:nvSpPr>
        <p:spPr>
          <a:xfrm>
            <a:off x="8120066" y="1124744"/>
            <a:ext cx="39461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0070C0"/>
                </a:solidFill>
              </a:rPr>
              <a:t>放大、扩增阶段受阻，旁路替代用量大；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D8197F08-A0D9-9A12-26FF-D396A2BE2FFD}"/>
              </a:ext>
            </a:extLst>
          </p:cNvPr>
          <p:cNvSpPr txBox="1"/>
          <p:nvPr/>
        </p:nvSpPr>
        <p:spPr>
          <a:xfrm>
            <a:off x="8119671" y="2274440"/>
            <a:ext cx="3946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0070C0"/>
                </a:solidFill>
              </a:rPr>
              <a:t>启动阶段所需因子较少；</a:t>
            </a:r>
          </a:p>
        </p:txBody>
      </p:sp>
    </p:spTree>
    <p:extLst>
      <p:ext uri="{BB962C8B-B14F-4D97-AF65-F5344CB8AC3E}">
        <p14:creationId xmlns:p14="http://schemas.microsoft.com/office/powerpoint/2010/main" val="4158982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 animBg="1"/>
      <p:bldP spid="10" grpId="0"/>
      <p:bldP spid="11" grpId="0" animBg="1"/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3139" y="1131014"/>
            <a:ext cx="4572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i="1">
                <a:solidFill>
                  <a:srgbClr val="0070C0"/>
                </a:solidFill>
              </a:rPr>
              <a:t>JAMA SURGERY  2018-10-17</a:t>
            </a:r>
            <a:endParaRPr lang="zh-CN" altLang="en-US" sz="2400" b="1" i="1">
              <a:solidFill>
                <a:srgbClr val="0070C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12941" y="1916832"/>
            <a:ext cx="68580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Brandon R. Hood, et al</a:t>
            </a:r>
            <a:r>
              <a:rPr lang="zh-CN" altLang="en-US" sz="2400" b="1" dirty="0">
                <a:solidFill>
                  <a:srgbClr val="0070C0"/>
                </a:solidFill>
              </a:rPr>
              <a:t>：</a:t>
            </a:r>
            <a:endParaRPr lang="en-US" altLang="zh-CN" sz="2400" b="1" dirty="0">
              <a:solidFill>
                <a:srgbClr val="0070C0"/>
              </a:solidFill>
            </a:endParaRPr>
          </a:p>
          <a:p>
            <a:r>
              <a:rPr lang="en-US" altLang="zh-CN" sz="2400" b="1" dirty="0">
                <a:solidFill>
                  <a:srgbClr val="0070C0"/>
                </a:solidFill>
              </a:rPr>
              <a:t>         </a:t>
            </a:r>
            <a:r>
              <a:rPr lang="zh-CN" altLang="en-US" sz="2400" b="1" dirty="0">
                <a:solidFill>
                  <a:srgbClr val="0070C0"/>
                </a:solidFill>
              </a:rPr>
              <a:t>对于全膝关节置换术的术后静脉血栓预防，阿司匹林的保护作用与其他抗凝药物相当。</a:t>
            </a:r>
          </a:p>
        </p:txBody>
      </p:sp>
      <p:sp>
        <p:nvSpPr>
          <p:cNvPr id="6" name="矩形 5"/>
          <p:cNvSpPr/>
          <p:nvPr/>
        </p:nvSpPr>
        <p:spPr>
          <a:xfrm>
            <a:off x="512875" y="3417029"/>
            <a:ext cx="807249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/>
              <a:t>       The researchers found that VTE events occurred in 1.38% of patients, including 4.79% of those who received no pharmacologic prophylaxis, 1.16% treated with aspirin alone, 1.42% of those treated with anticoagulation alone, and 1.31% prescribed both aspirin and anticoagulation. For the composite of VTE or death, </a:t>
            </a:r>
            <a:r>
              <a:rPr lang="en-US">
                <a:solidFill>
                  <a:srgbClr val="FF0000"/>
                </a:solidFill>
              </a:rPr>
              <a:t>aspirin only was non-inferior versus other chemoprophylaxis </a:t>
            </a:r>
            <a:r>
              <a:rPr lang="en-US"/>
              <a:t>(adjusted odds ratio, 0.85; 95% confidence interval [CI], 0.68 to 1.07; P=.007). Bleeding occurred in 1.1% of patients overall and specifically in 1.5% without prophylaxis, 0.9% in the</a:t>
            </a:r>
          </a:p>
          <a:p>
            <a:r>
              <a:rPr lang="en-US"/>
              <a:t>aspirin group, 1.14% with anticoagulation, and 1.35% of those receiving both. For bleeding complications, aspirin alone was also non-inferior (adjusted odds ratio, 0.8; 95% CI, 0.63 to 1; P&lt;.001).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9999" y="416634"/>
            <a:ext cx="55007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i="1" dirty="0">
                <a:solidFill>
                  <a:srgbClr val="0070C0"/>
                </a:solidFill>
              </a:rPr>
              <a:t>抗血小板药物通常也具有抗凝效果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8288" y="911178"/>
            <a:ext cx="3321132" cy="5258858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47528" y="620688"/>
            <a:ext cx="65527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0070C0"/>
                </a:solidFill>
              </a:rPr>
              <a:t>3.</a:t>
            </a:r>
            <a:r>
              <a:rPr lang="zh-CN" altLang="en-US" sz="3600" b="1" dirty="0">
                <a:solidFill>
                  <a:srgbClr val="0070C0"/>
                </a:solidFill>
              </a:rPr>
              <a:t>基于细胞凝血机制的应用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43188" y="2132856"/>
            <a:ext cx="985341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zh-CN" altLang="en-US" sz="2800" b="1" dirty="0">
                <a:solidFill>
                  <a:srgbClr val="0070C0"/>
                </a:solidFill>
              </a:rPr>
              <a:t>止血、抗凝药物的作用依据；</a:t>
            </a:r>
            <a:endParaRPr lang="en-US" altLang="zh-CN" sz="2800" b="1" dirty="0">
              <a:solidFill>
                <a:srgbClr val="0070C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altLang="zh-CN" sz="2800" b="1" dirty="0">
              <a:solidFill>
                <a:srgbClr val="0070C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2800" b="1" u="sng" dirty="0">
                <a:solidFill>
                  <a:srgbClr val="0070C0"/>
                </a:solidFill>
              </a:rPr>
              <a:t>凝血因子缺乏症的出血风险评估；</a:t>
            </a:r>
            <a:endParaRPr lang="en-US" altLang="zh-CN" sz="2800" b="1" u="sng" dirty="0">
              <a:solidFill>
                <a:srgbClr val="0070C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altLang="zh-CN" sz="2800" b="1" dirty="0">
              <a:solidFill>
                <a:srgbClr val="0070C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2800" b="1" dirty="0">
                <a:solidFill>
                  <a:srgbClr val="0070C0"/>
                </a:solidFill>
              </a:rPr>
              <a:t>整体试验（如凝血酶生成试验、血栓弹力图）的应用依据；</a:t>
            </a:r>
            <a:endParaRPr lang="en-US" altLang="zh-CN" sz="2800" b="1" dirty="0">
              <a:solidFill>
                <a:srgbClr val="0070C0"/>
              </a:solidFill>
            </a:endParaRPr>
          </a:p>
          <a:p>
            <a:endParaRPr lang="en-US" altLang="zh-CN" sz="2800" b="1" dirty="0">
              <a:solidFill>
                <a:srgbClr val="0070C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altLang="zh-CN" sz="2800" b="1" dirty="0">
              <a:solidFill>
                <a:srgbClr val="0070C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altLang="zh-CN" sz="2800" b="1" dirty="0">
              <a:solidFill>
                <a:srgbClr val="0070C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zh-CN" altLang="en-US" sz="2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04801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405" name="Group 69"/>
          <p:cNvGraphicFramePr>
            <a:graphicFrameLocks noGrp="1"/>
          </p:cNvGraphicFramePr>
          <p:nvPr>
            <p:ph sz="half" idx="2"/>
          </p:nvPr>
        </p:nvGraphicFramePr>
        <p:xfrm>
          <a:off x="1738282" y="571480"/>
          <a:ext cx="8429684" cy="1920240"/>
        </p:xfrm>
        <a:graphic>
          <a:graphicData uri="http://schemas.openxmlformats.org/drawingml/2006/table">
            <a:tbl>
              <a:tblPr/>
              <a:tblGrid>
                <a:gridCol w="84296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512887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Case</a:t>
                      </a:r>
                      <a:r>
                        <a:rPr kumimoji="0" lang="zh-CN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：</a:t>
                      </a:r>
                      <a:endParaRPr kumimoji="0" lang="en-US" altLang="zh-CN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FF"/>
                        </a:buClr>
                        <a:buSzPct val="60000"/>
                        <a:buFont typeface="Wingdings" panose="05000000000000000000" pitchFamily="2" charset="2"/>
                        <a:buChar char="l"/>
                      </a:pPr>
                      <a:r>
                        <a:rPr kumimoji="0" lang="zh-CN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男性，</a:t>
                      </a:r>
                      <a:r>
                        <a:rPr kumimoji="0" lang="en-US" altLang="zh-CN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46</a:t>
                      </a:r>
                      <a:r>
                        <a:rPr kumimoji="0" lang="zh-CN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岁，声带息肉</a:t>
                      </a:r>
                      <a:r>
                        <a:rPr kumimoji="0" lang="zh-CN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手术前</a:t>
                      </a:r>
                      <a:r>
                        <a:rPr kumimoji="0" lang="zh-CN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检查发现凝血四项中</a:t>
                      </a:r>
                      <a:r>
                        <a:rPr kumimoji="0" lang="en-US" altLang="zh-CN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APTT</a:t>
                      </a:r>
                      <a:r>
                        <a:rPr kumimoji="0" lang="zh-CN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延长达</a:t>
                      </a:r>
                      <a:r>
                        <a:rPr kumimoji="0" lang="en-US" alt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124</a:t>
                      </a:r>
                      <a:r>
                        <a:rPr kumimoji="0" lang="zh-CN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秒</a:t>
                      </a:r>
                      <a:r>
                        <a:rPr kumimoji="0" lang="zh-CN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，</a:t>
                      </a:r>
                      <a:r>
                        <a:rPr kumimoji="0" lang="en-US" altLang="zh-CN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PT</a:t>
                      </a:r>
                      <a:r>
                        <a:rPr kumimoji="0" lang="zh-CN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、</a:t>
                      </a:r>
                      <a:r>
                        <a:rPr kumimoji="0" lang="en-US" altLang="zh-CN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TT</a:t>
                      </a:r>
                      <a:r>
                        <a:rPr kumimoji="0" lang="zh-CN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、</a:t>
                      </a:r>
                      <a:r>
                        <a:rPr kumimoji="0" lang="en-US" altLang="zh-CN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FIB</a:t>
                      </a:r>
                      <a:r>
                        <a:rPr kumimoji="0" lang="zh-CN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均正常，无</a:t>
                      </a:r>
                      <a:r>
                        <a:rPr kumimoji="0" lang="zh-CN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出血表现及出血病史。</a:t>
                      </a:r>
                      <a:endParaRPr kumimoji="0" lang="zh-CN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1738282" y="2571744"/>
            <a:ext cx="850112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fontAlgn="b">
              <a:buClr>
                <a:srgbClr val="0000FF"/>
              </a:buClr>
              <a:buSzPct val="60000"/>
              <a:buFont typeface="Wingdings" panose="05000000000000000000" pitchFamily="2" charset="2"/>
              <a:buChar char="l"/>
              <a:defRPr/>
            </a:pPr>
            <a:r>
              <a:rPr lang="zh-CN" altLang="en-US" sz="2400" dirty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进一步检查：</a:t>
            </a:r>
            <a:endParaRPr lang="zh-CN" altLang="en-US" sz="2400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marL="342900" indent="-342900" fontAlgn="b">
              <a:defRPr/>
            </a:pPr>
            <a:r>
              <a:rPr lang="en-US" altLang="zh-CN" sz="24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    </a:t>
            </a:r>
            <a:r>
              <a:rPr lang="zh-CN" altLang="en-US" sz="24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狼疮抗凝物阴性； </a:t>
            </a:r>
            <a:endParaRPr lang="en-US" altLang="zh-CN" sz="240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marL="342900" indent="-342900" fontAlgn="b">
              <a:defRPr/>
            </a:pPr>
            <a:r>
              <a:rPr lang="en-US" altLang="zh-CN" sz="24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    </a:t>
            </a:r>
            <a:r>
              <a:rPr lang="zh-CN" altLang="en-US" sz="24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凝血因子</a:t>
            </a:r>
            <a:r>
              <a:rPr lang="en-US" altLang="zh-CN" sz="24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XII</a:t>
            </a:r>
            <a:r>
              <a:rPr lang="zh-CN" altLang="en-US" sz="24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活性：</a:t>
            </a:r>
            <a:r>
              <a:rPr lang="en-US" altLang="zh-CN" sz="24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2% ( </a:t>
            </a:r>
            <a:r>
              <a:rPr lang="zh-CN" altLang="en-US" sz="24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参考范围</a:t>
            </a:r>
            <a:r>
              <a:rPr lang="en-US" altLang="zh-CN" sz="24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50-150%)</a:t>
            </a:r>
          </a:p>
          <a:p>
            <a:pPr marL="342900" indent="-342900" fontAlgn="b">
              <a:defRPr/>
            </a:pPr>
            <a:r>
              <a:rPr lang="en-US" altLang="zh-CN" sz="24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    </a:t>
            </a:r>
            <a:r>
              <a:rPr lang="zh-CN" altLang="en-US" sz="24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凝</a:t>
            </a:r>
            <a:r>
              <a:rPr lang="zh-CN" altLang="en-US" sz="2400" dirty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血</a:t>
            </a:r>
            <a:r>
              <a:rPr lang="zh-CN" altLang="en-US" sz="24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因子</a:t>
            </a:r>
            <a:r>
              <a:rPr lang="en-US" altLang="zh-CN" sz="24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VIII</a:t>
            </a:r>
            <a:r>
              <a:rPr lang="zh-CN" altLang="en-US" sz="24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、</a:t>
            </a:r>
            <a:r>
              <a:rPr lang="en-US" altLang="zh-CN" sz="24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IX</a:t>
            </a:r>
            <a:r>
              <a:rPr lang="zh-CN" altLang="en-US" sz="24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、</a:t>
            </a:r>
            <a:r>
              <a:rPr lang="en-US" altLang="zh-CN" sz="24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XI</a:t>
            </a:r>
            <a:r>
              <a:rPr lang="zh-CN" altLang="en-US" sz="24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均正常。</a:t>
            </a:r>
            <a:endParaRPr lang="zh-CN" altLang="en-US" sz="2400" dirty="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marL="342900" indent="-342900" fontAlgn="b">
              <a:defRPr/>
            </a:pPr>
            <a:r>
              <a:rPr lang="zh-CN" altLang="en-US" sz="2400">
                <a:latin typeface="Arial" panose="020B0604020202020204" pitchFamily="34" charset="0"/>
                <a:ea typeface="宋体" panose="02010600030101010101" pitchFamily="2" charset="-122"/>
              </a:rPr>
              <a:t>    考虑为</a:t>
            </a:r>
            <a:r>
              <a:rPr lang="en-US" altLang="zh-CN" sz="2400">
                <a:latin typeface="Arial" panose="020B0604020202020204" pitchFamily="34" charset="0"/>
                <a:ea typeface="宋体" panose="02010600030101010101" pitchFamily="2" charset="-122"/>
              </a:rPr>
              <a:t>XII</a:t>
            </a:r>
            <a:r>
              <a:rPr lang="zh-CN" altLang="en-US" sz="2400">
                <a:latin typeface="Arial" panose="020B0604020202020204" pitchFamily="34" charset="0"/>
                <a:ea typeface="宋体" panose="02010600030101010101" pitchFamily="2" charset="-122"/>
              </a:rPr>
              <a:t>因子缺乏症。</a:t>
            </a:r>
            <a:endParaRPr lang="zh-CN" altLang="en-US" sz="2400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>
              <a:defRPr/>
            </a:pPr>
            <a:endParaRPr lang="zh-CN" altLang="en-US" sz="24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2537" name="Text Box 9"/>
          <p:cNvSpPr txBox="1">
            <a:spLocks noChangeArrowheads="1"/>
          </p:cNvSpPr>
          <p:nvPr/>
        </p:nvSpPr>
        <p:spPr bwMode="auto">
          <a:xfrm>
            <a:off x="2208214" y="6237288"/>
            <a:ext cx="5184775" cy="366712"/>
          </a:xfrm>
          <a:prstGeom prst="rect">
            <a:avLst/>
          </a:prstGeom>
          <a:noFill/>
          <a:ln w="9525">
            <a:noFill/>
            <a:miter lim="800000"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22538" name="Text Box 10"/>
          <p:cNvSpPr txBox="1">
            <a:spLocks noChangeArrowheads="1"/>
          </p:cNvSpPr>
          <p:nvPr/>
        </p:nvSpPr>
        <p:spPr bwMode="auto">
          <a:xfrm>
            <a:off x="3719513" y="6237288"/>
            <a:ext cx="5111750" cy="366712"/>
          </a:xfrm>
          <a:prstGeom prst="rect">
            <a:avLst/>
          </a:prstGeom>
          <a:noFill/>
          <a:ln w="9525">
            <a:noFill/>
            <a:miter lim="800000"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024034" y="5143513"/>
            <a:ext cx="79296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70C0"/>
                </a:solidFill>
                <a:ea typeface="宋体" panose="02010600030101010101" pitchFamily="2" charset="-122"/>
              </a:rPr>
              <a:t>报告备注：</a:t>
            </a:r>
            <a:r>
              <a:rPr lang="zh-CN" altLang="en-US" sz="2400" b="1">
                <a:solidFill>
                  <a:srgbClr val="0070C0"/>
                </a:solidFill>
                <a:ea typeface="宋体" panose="02010600030101010101" pitchFamily="2" charset="-122"/>
              </a:rPr>
              <a:t>考虑</a:t>
            </a:r>
            <a:r>
              <a:rPr lang="en-US" altLang="zh-CN" sz="2400" b="1">
                <a:solidFill>
                  <a:srgbClr val="0070C0"/>
                </a:solidFill>
                <a:ea typeface="宋体" panose="02010600030101010101" pitchFamily="2" charset="-122"/>
              </a:rPr>
              <a:t>XII</a:t>
            </a:r>
            <a:r>
              <a:rPr lang="zh-CN" altLang="en-US" sz="2400" b="1">
                <a:solidFill>
                  <a:srgbClr val="0070C0"/>
                </a:solidFill>
                <a:ea typeface="宋体" panose="02010600030101010101" pitchFamily="2" charset="-122"/>
              </a:rPr>
              <a:t>因子缺</a:t>
            </a:r>
            <a:r>
              <a:rPr lang="zh-CN" altLang="en-US" sz="2400" b="1" dirty="0">
                <a:solidFill>
                  <a:srgbClr val="0070C0"/>
                </a:solidFill>
                <a:ea typeface="宋体" panose="02010600030101010101" pitchFamily="2" charset="-122"/>
              </a:rPr>
              <a:t>乏，不提示出血</a:t>
            </a:r>
            <a:r>
              <a:rPr lang="zh-CN" altLang="en-US" sz="2400" b="1">
                <a:solidFill>
                  <a:srgbClr val="0070C0"/>
                </a:solidFill>
                <a:ea typeface="宋体" panose="02010600030101010101" pitchFamily="2" charset="-122"/>
              </a:rPr>
              <a:t>风险</a:t>
            </a:r>
            <a:endParaRPr lang="en-US" altLang="zh-CN" sz="2400" b="1">
              <a:solidFill>
                <a:srgbClr val="0070C0"/>
              </a:solidFill>
              <a:ea typeface="宋体" panose="02010600030101010101" pitchFamily="2" charset="-122"/>
            </a:endParaRPr>
          </a:p>
          <a:p>
            <a:endParaRPr lang="en-US" altLang="zh-CN" sz="2400" b="1">
              <a:solidFill>
                <a:srgbClr val="0070C0"/>
              </a:solidFill>
              <a:ea typeface="宋体" panose="02010600030101010101" pitchFamily="2" charset="-122"/>
            </a:endParaRPr>
          </a:p>
          <a:p>
            <a:r>
              <a:rPr lang="zh-CN" altLang="en-US" sz="2400" b="1">
                <a:ea typeface="宋体" panose="02010600030101010101" pitchFamily="2" charset="-122"/>
              </a:rPr>
              <a:t>患者正常完成手术，无过量出血。</a:t>
            </a:r>
            <a:endParaRPr lang="zh-CN" altLang="en-US" sz="2400" b="1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91135" y="836930"/>
          <a:ext cx="6008370" cy="5760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30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4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1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22960"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凝血因子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一般止血水平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与出血相关性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2400" dirty="0"/>
                        <a:t>FII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400" dirty="0"/>
                        <a:t>20-30%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2400" dirty="0"/>
                        <a:t>FV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400" dirty="0"/>
                        <a:t>15-20%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lang="en-US" altLang="zh-CN" sz="2400" dirty="0"/>
                        <a:t>FVII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400" dirty="0"/>
                        <a:t>10-15%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弱相关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2400" dirty="0"/>
                        <a:t>FX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400" dirty="0"/>
                        <a:t>15-20%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2400" dirty="0"/>
                        <a:t>FVIII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400" dirty="0"/>
                        <a:t>30%-50%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2400" dirty="0"/>
                        <a:t>FIX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400" dirty="0"/>
                        <a:t>30%-50%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2400" dirty="0"/>
                        <a:t>FXI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术前</a:t>
                      </a:r>
                      <a:r>
                        <a:rPr lang="en-US" altLang="zh-CN" sz="2400" dirty="0"/>
                        <a:t>30-45%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弱</a:t>
                      </a:r>
                      <a:r>
                        <a:rPr lang="en-US" altLang="zh-CN" sz="2400" dirty="0"/>
                        <a:t>~</a:t>
                      </a:r>
                      <a:r>
                        <a:rPr lang="zh-CN" altLang="en-US" sz="2400" dirty="0"/>
                        <a:t>不相关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2400" dirty="0"/>
                        <a:t>FXII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400" dirty="0"/>
                        <a:t>-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dirty="0"/>
                        <a:t>不相关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2400" dirty="0"/>
                        <a:t>FIB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400" dirty="0"/>
                        <a:t>1.0g/L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2400" dirty="0"/>
                        <a:t>FXIII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自发出血：</a:t>
                      </a:r>
                      <a:r>
                        <a:rPr lang="en-US" altLang="zh-CN" sz="2400" dirty="0"/>
                        <a:t>3%-10%</a:t>
                      </a:r>
                      <a:r>
                        <a:rPr lang="zh-CN" altLang="en-US" sz="2400" dirty="0"/>
                        <a:t>；</a:t>
                      </a:r>
                      <a:endParaRPr lang="en-US" altLang="zh-CN" sz="2400" dirty="0"/>
                    </a:p>
                    <a:p>
                      <a:r>
                        <a:rPr lang="zh-CN" altLang="en-US" sz="2400" dirty="0"/>
                        <a:t>创伤出血：</a:t>
                      </a:r>
                      <a:r>
                        <a:rPr lang="en-US" altLang="zh-CN" sz="2400" dirty="0"/>
                        <a:t>30%</a:t>
                      </a:r>
                      <a:r>
                        <a:rPr lang="zh-CN" altLang="en-US" sz="2400" dirty="0"/>
                        <a:t>；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1865" y="363855"/>
            <a:ext cx="4911090" cy="5848350"/>
          </a:xfrm>
          <a:prstGeom prst="rect">
            <a:avLst/>
          </a:prstGeom>
        </p:spPr>
      </p:pic>
      <p:sp>
        <p:nvSpPr>
          <p:cNvPr id="7" name="右箭头 8"/>
          <p:cNvSpPr/>
          <p:nvPr/>
        </p:nvSpPr>
        <p:spPr>
          <a:xfrm rot="10800000" flipH="1">
            <a:off x="7390747" y="3656925"/>
            <a:ext cx="357190" cy="4286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" name="TextBox 9"/>
          <p:cNvSpPr txBox="1"/>
          <p:nvPr/>
        </p:nvSpPr>
        <p:spPr>
          <a:xfrm>
            <a:off x="9768520" y="2060849"/>
            <a:ext cx="1143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1"/>
              <a:t>旁路途径</a:t>
            </a:r>
          </a:p>
        </p:txBody>
      </p:sp>
      <p:sp>
        <p:nvSpPr>
          <p:cNvPr id="9" name="右箭头 10"/>
          <p:cNvSpPr/>
          <p:nvPr/>
        </p:nvSpPr>
        <p:spPr>
          <a:xfrm flipH="1">
            <a:off x="9408155" y="2060849"/>
            <a:ext cx="357190" cy="4286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" name="TextBox 11"/>
          <p:cNvSpPr txBox="1"/>
          <p:nvPr/>
        </p:nvSpPr>
        <p:spPr>
          <a:xfrm>
            <a:off x="6312191" y="3715980"/>
            <a:ext cx="1143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1"/>
              <a:t>主要途径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46696" y="193576"/>
            <a:ext cx="8568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0070C0"/>
                </a:solidFill>
              </a:rPr>
              <a:t>不同凝血因子缺乏，出血风险各异：</a:t>
            </a:r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424" y="913093"/>
            <a:ext cx="5805154" cy="381205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42874" y="366269"/>
            <a:ext cx="45090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70C0"/>
                </a:solidFill>
              </a:rPr>
              <a:t>凝血酶</a:t>
            </a:r>
            <a:r>
              <a:rPr lang="en-US" altLang="zh-CN" sz="2800" b="1" dirty="0">
                <a:solidFill>
                  <a:srgbClr val="0070C0"/>
                </a:solidFill>
              </a:rPr>
              <a:t>( </a:t>
            </a:r>
            <a:r>
              <a:rPr lang="en-US" altLang="zh-CN" sz="2800" b="1" dirty="0" err="1">
                <a:solidFill>
                  <a:srgbClr val="0070C0"/>
                </a:solidFill>
              </a:rPr>
              <a:t>IIa</a:t>
            </a:r>
            <a:r>
              <a:rPr lang="en-US" altLang="zh-CN" sz="2800" b="1" dirty="0">
                <a:solidFill>
                  <a:srgbClr val="0070C0"/>
                </a:solidFill>
              </a:rPr>
              <a:t>)</a:t>
            </a:r>
            <a:r>
              <a:rPr lang="zh-CN" altLang="en-US" sz="2800" b="1" dirty="0">
                <a:solidFill>
                  <a:srgbClr val="0070C0"/>
                </a:solidFill>
              </a:rPr>
              <a:t>的 调节作用</a:t>
            </a:r>
          </a:p>
        </p:txBody>
      </p:sp>
      <p:sp>
        <p:nvSpPr>
          <p:cNvPr id="4" name="矩形 3"/>
          <p:cNvSpPr/>
          <p:nvPr/>
        </p:nvSpPr>
        <p:spPr>
          <a:xfrm>
            <a:off x="767408" y="4725144"/>
            <a:ext cx="856895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u"/>
            </a:pPr>
            <a:r>
              <a:rPr lang="zh-CN" altLang="en-US" sz="2400" b="1" dirty="0">
                <a:solidFill>
                  <a:srgbClr val="0070C0"/>
                </a:solidFill>
              </a:rPr>
              <a:t>纤维蛋白原转化为纤维蛋白</a:t>
            </a:r>
            <a:r>
              <a:rPr lang="en-US" altLang="zh-CN" sz="2400" b="1" dirty="0">
                <a:solidFill>
                  <a:srgbClr val="0070C0"/>
                </a:solidFill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u"/>
            </a:pPr>
            <a:r>
              <a:rPr lang="zh-CN" altLang="en-US" sz="2400" b="1" dirty="0">
                <a:solidFill>
                  <a:srgbClr val="0070C0"/>
                </a:solidFill>
              </a:rPr>
              <a:t>激活血小板、</a:t>
            </a:r>
            <a:r>
              <a:rPr lang="en-US" altLang="zh-CN" sz="2400" b="1" dirty="0">
                <a:solidFill>
                  <a:srgbClr val="0070C0"/>
                </a:solidFill>
              </a:rPr>
              <a:t>XIII</a:t>
            </a:r>
            <a:r>
              <a:rPr lang="zh-CN" altLang="en-US" sz="2400" b="1" dirty="0">
                <a:solidFill>
                  <a:srgbClr val="0070C0"/>
                </a:solidFill>
              </a:rPr>
              <a:t>因子；</a:t>
            </a:r>
            <a:endParaRPr lang="en-US" altLang="zh-CN" sz="2400" b="1" dirty="0">
              <a:solidFill>
                <a:srgbClr val="0070C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u"/>
            </a:pPr>
            <a:r>
              <a:rPr lang="zh-CN" altLang="en-US" sz="2400" b="1" dirty="0">
                <a:solidFill>
                  <a:srgbClr val="0070C0"/>
                </a:solidFill>
              </a:rPr>
              <a:t>与</a:t>
            </a:r>
            <a:r>
              <a:rPr lang="en-US" altLang="zh-CN" sz="2400" b="1" dirty="0">
                <a:solidFill>
                  <a:srgbClr val="0070C0"/>
                </a:solidFill>
              </a:rPr>
              <a:t>TM</a:t>
            </a:r>
            <a:r>
              <a:rPr lang="zh-CN" altLang="en-US" sz="2400" b="1" dirty="0">
                <a:solidFill>
                  <a:srgbClr val="0070C0"/>
                </a:solidFill>
              </a:rPr>
              <a:t>结合，活化蛋白</a:t>
            </a:r>
            <a:r>
              <a:rPr lang="en-US" altLang="zh-CN" sz="2400" b="1" dirty="0">
                <a:solidFill>
                  <a:srgbClr val="0070C0"/>
                </a:solidFill>
              </a:rPr>
              <a:t>C</a:t>
            </a:r>
            <a:r>
              <a:rPr lang="zh-CN" altLang="en-US" sz="2400" b="1" dirty="0">
                <a:solidFill>
                  <a:srgbClr val="0070C0"/>
                </a:solidFill>
              </a:rPr>
              <a:t>，灭活</a:t>
            </a:r>
            <a:r>
              <a:rPr lang="en-US" altLang="zh-CN" sz="2400" b="1" dirty="0" err="1">
                <a:solidFill>
                  <a:srgbClr val="0070C0"/>
                </a:solidFill>
              </a:rPr>
              <a:t>FVIIIa</a:t>
            </a:r>
            <a:r>
              <a:rPr lang="zh-CN" altLang="en-US" sz="2400" b="1" dirty="0">
                <a:solidFill>
                  <a:srgbClr val="0070C0"/>
                </a:solidFill>
              </a:rPr>
              <a:t>、</a:t>
            </a:r>
            <a:r>
              <a:rPr lang="en-US" altLang="zh-CN" sz="2400" b="1" dirty="0" err="1">
                <a:solidFill>
                  <a:srgbClr val="0070C0"/>
                </a:solidFill>
              </a:rPr>
              <a:t>FVa</a:t>
            </a:r>
            <a:r>
              <a:rPr lang="en-US" altLang="zh-CN" sz="2400" b="1" dirty="0">
                <a:solidFill>
                  <a:srgbClr val="0070C0"/>
                </a:solidFill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u"/>
            </a:pPr>
            <a:r>
              <a:rPr lang="zh-CN" altLang="en-US" sz="2400" b="1" dirty="0">
                <a:solidFill>
                  <a:srgbClr val="0070C0"/>
                </a:solidFill>
              </a:rPr>
              <a:t>与</a:t>
            </a:r>
            <a:r>
              <a:rPr lang="en-US" altLang="zh-CN" sz="2400" b="1" dirty="0">
                <a:solidFill>
                  <a:srgbClr val="0070C0"/>
                </a:solidFill>
              </a:rPr>
              <a:t>TM</a:t>
            </a:r>
            <a:r>
              <a:rPr lang="zh-CN" altLang="en-US" sz="2400" b="1" dirty="0">
                <a:solidFill>
                  <a:srgbClr val="0070C0"/>
                </a:solidFill>
              </a:rPr>
              <a:t>结合，活化</a:t>
            </a:r>
            <a:r>
              <a:rPr lang="en-US" altLang="zh-CN" sz="2400" b="1" dirty="0">
                <a:solidFill>
                  <a:srgbClr val="0070C0"/>
                </a:solidFill>
              </a:rPr>
              <a:t>TAFI</a:t>
            </a:r>
            <a:r>
              <a:rPr lang="zh-CN" altLang="en-US" sz="2400" b="1" dirty="0">
                <a:solidFill>
                  <a:srgbClr val="0070C0"/>
                </a:solidFill>
              </a:rPr>
              <a:t>，抑制纤溶（</a:t>
            </a:r>
            <a:r>
              <a:rPr lang="en-US" altLang="zh-CN" sz="2400" b="1" dirty="0">
                <a:solidFill>
                  <a:srgbClr val="0070C0"/>
                </a:solidFill>
              </a:rPr>
              <a:t>FXI</a:t>
            </a:r>
            <a:r>
              <a:rPr lang="zh-CN" altLang="en-US" sz="2400" b="1" dirty="0">
                <a:solidFill>
                  <a:srgbClr val="0070C0"/>
                </a:solidFill>
              </a:rPr>
              <a:t>可加强该作用）；</a:t>
            </a:r>
            <a:endParaRPr lang="en-US" altLang="zh-CN" sz="2400" b="1" dirty="0">
              <a:solidFill>
                <a:srgbClr val="0070C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u"/>
            </a:pPr>
            <a:endParaRPr lang="en-US" altLang="zh-CN" sz="2400" b="1" dirty="0">
              <a:solidFill>
                <a:srgbClr val="0070C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536160" y="1700808"/>
            <a:ext cx="4320480" cy="2553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FF0000"/>
                </a:solidFill>
              </a:rPr>
              <a:t>可以解释的一些现象：</a:t>
            </a:r>
            <a:endParaRPr lang="en-US" altLang="zh-CN" sz="2000" b="1" dirty="0">
              <a:solidFill>
                <a:srgbClr val="FF0000"/>
              </a:solidFill>
            </a:endParaRPr>
          </a:p>
          <a:p>
            <a:endParaRPr lang="en-US" altLang="zh-CN" sz="2000" b="1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000" b="1" dirty="0">
                <a:solidFill>
                  <a:srgbClr val="FF0000"/>
                </a:solidFill>
              </a:rPr>
              <a:t>DIC</a:t>
            </a:r>
            <a:r>
              <a:rPr lang="zh-CN" altLang="en-US" sz="2000" b="1" dirty="0">
                <a:solidFill>
                  <a:srgbClr val="FF0000"/>
                </a:solidFill>
              </a:rPr>
              <a:t>等凝血平衡被严重破坏的状况中，抗凝治疗的获益往往不明显；</a:t>
            </a:r>
            <a:endParaRPr lang="en-US" altLang="zh-CN" sz="2000" b="1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sz="2000" b="1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 b="1" dirty="0">
                <a:solidFill>
                  <a:srgbClr val="FF0000"/>
                </a:solidFill>
              </a:rPr>
              <a:t>创伤性凝血病（</a:t>
            </a:r>
            <a:r>
              <a:rPr lang="en-US" altLang="zh-CN" sz="2000" b="1" dirty="0">
                <a:solidFill>
                  <a:srgbClr val="FF0000"/>
                </a:solidFill>
              </a:rPr>
              <a:t>TIC</a:t>
            </a:r>
            <a:r>
              <a:rPr lang="zh-CN" altLang="en-US" sz="2000" b="1" dirty="0">
                <a:solidFill>
                  <a:srgbClr val="FF0000"/>
                </a:solidFill>
              </a:rPr>
              <a:t>）的低凝期；</a:t>
            </a:r>
            <a:endParaRPr lang="en-US" altLang="zh-CN" sz="2000" b="1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sz="2000" b="1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 b="1" dirty="0">
                <a:solidFill>
                  <a:srgbClr val="FF0000"/>
                </a:solidFill>
              </a:rPr>
              <a:t>获得性血友病的关节出血少见；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722290"/>
            <a:ext cx="7873340" cy="5585611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599502" y="104421"/>
            <a:ext cx="60682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70C0"/>
                </a:solidFill>
              </a:rPr>
              <a:t>TIC</a:t>
            </a:r>
            <a:r>
              <a:rPr lang="zh-CN" altLang="en-US" sz="2800" b="1" dirty="0">
                <a:solidFill>
                  <a:srgbClr val="0070C0"/>
                </a:solidFill>
              </a:rPr>
              <a:t>的病理生理机制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9962" y="6425220"/>
            <a:ext cx="3463686" cy="405901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7967956" y="1917081"/>
            <a:ext cx="4096987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400" b="1" dirty="0"/>
              <a:t>纤溶亢进是早期主要表现：由于内皮结合的凝血酶-血栓调节蛋白复合物的形成，蛋白C途径被激活，导致凝血因子V和VI</a:t>
            </a:r>
            <a:r>
              <a:rPr lang="en-US" altLang="zh-CN" sz="2400" b="1" dirty="0"/>
              <a:t>I</a:t>
            </a:r>
            <a:r>
              <a:rPr lang="zh-CN" altLang="en-US" sz="2400" b="1" dirty="0"/>
              <a:t>I失活，</a:t>
            </a:r>
            <a:r>
              <a:rPr lang="en-US" altLang="zh-CN" sz="2400" b="1" dirty="0"/>
              <a:t>PAI-1</a:t>
            </a:r>
            <a:r>
              <a:rPr lang="zh-CN" altLang="en-US" sz="2400" b="1" dirty="0"/>
              <a:t>活性受抑，同时</a:t>
            </a:r>
            <a:r>
              <a:rPr lang="en-US" altLang="zh-CN" sz="2400" b="1" dirty="0"/>
              <a:t>tPA</a:t>
            </a:r>
            <a:r>
              <a:rPr lang="zh-CN" altLang="en-US" sz="2400" b="1" dirty="0"/>
              <a:t>释放增加，造成高纤溶；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215661" y="335846"/>
            <a:ext cx="6858000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i="1" dirty="0">
                <a:solidFill>
                  <a:srgbClr val="0070C0"/>
                </a:solidFill>
                <a:latin typeface="mp-quote"/>
              </a:rPr>
              <a:t>为什么遗传性重型血友病容易导致关节出血，</a:t>
            </a:r>
            <a:endParaRPr lang="en-US" altLang="zh-CN" sz="2400" b="1" i="1" dirty="0">
              <a:solidFill>
                <a:srgbClr val="0070C0"/>
              </a:solidFill>
              <a:latin typeface="mp-quote"/>
            </a:endParaRPr>
          </a:p>
          <a:p>
            <a:r>
              <a:rPr lang="zh-CN" altLang="en-US" sz="2400" b="1" i="1" dirty="0">
                <a:solidFill>
                  <a:srgbClr val="0070C0"/>
                </a:solidFill>
                <a:latin typeface="mp-quote"/>
              </a:rPr>
              <a:t>而获得性血友病则很少导致关节出血？</a:t>
            </a:r>
            <a:endParaRPr lang="zh-CN" altLang="en-US" sz="2400" b="1" i="1" dirty="0">
              <a:solidFill>
                <a:srgbClr val="0070C0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623392" y="1342688"/>
            <a:ext cx="105851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rgbClr val="333333"/>
                </a:solidFill>
                <a:latin typeface="mp-quote"/>
              </a:rPr>
              <a:t>   在关节部位，纤溶激活物主要是</a:t>
            </a:r>
            <a:r>
              <a:rPr lang="en-US" altLang="zh-CN" sz="2400" dirty="0" err="1">
                <a:solidFill>
                  <a:srgbClr val="333333"/>
                </a:solidFill>
                <a:latin typeface="mp-quote"/>
              </a:rPr>
              <a:t>uPA</a:t>
            </a:r>
            <a:r>
              <a:rPr lang="zh-CN" altLang="en-US" sz="2400" dirty="0">
                <a:solidFill>
                  <a:srgbClr val="333333"/>
                </a:solidFill>
                <a:latin typeface="mp-quote"/>
              </a:rPr>
              <a:t>，可被内生性</a:t>
            </a:r>
            <a:r>
              <a:rPr lang="en-US" altLang="zh-CN" sz="2400" dirty="0">
                <a:solidFill>
                  <a:srgbClr val="FF0000"/>
                </a:solidFill>
                <a:latin typeface="mp-quote"/>
              </a:rPr>
              <a:t>TAFI</a:t>
            </a:r>
            <a:r>
              <a:rPr lang="zh-CN" altLang="en-US" sz="2400" dirty="0">
                <a:solidFill>
                  <a:srgbClr val="333333"/>
                </a:solidFill>
                <a:latin typeface="mp-quote"/>
              </a:rPr>
              <a:t>阻断，而获得性血友病激活</a:t>
            </a:r>
            <a:r>
              <a:rPr lang="en-US" altLang="zh-CN" sz="2400" dirty="0">
                <a:solidFill>
                  <a:srgbClr val="333333"/>
                </a:solidFill>
                <a:latin typeface="mp-quote"/>
              </a:rPr>
              <a:t>TAFI</a:t>
            </a:r>
            <a:r>
              <a:rPr lang="zh-CN" altLang="en-US" sz="2400" dirty="0">
                <a:solidFill>
                  <a:srgbClr val="333333"/>
                </a:solidFill>
                <a:latin typeface="mp-quote"/>
              </a:rPr>
              <a:t>能力明显强于遗传性重型血友病（获得性血友病有更多的残余</a:t>
            </a:r>
            <a:r>
              <a:rPr lang="en-US" altLang="zh-CN" sz="2400" dirty="0">
                <a:solidFill>
                  <a:srgbClr val="333333"/>
                </a:solidFill>
                <a:latin typeface="mp-quote"/>
              </a:rPr>
              <a:t>FVIII</a:t>
            </a:r>
            <a:r>
              <a:rPr lang="zh-CN" altLang="en-US" sz="2400" dirty="0">
                <a:solidFill>
                  <a:srgbClr val="333333"/>
                </a:solidFill>
                <a:latin typeface="mp-quote"/>
              </a:rPr>
              <a:t>，因此凝血酶生成更多），所以很少有关节出血。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0431" y="2814078"/>
            <a:ext cx="5627076" cy="4043923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8593016" y="5437083"/>
            <a:ext cx="20749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i="1" dirty="0"/>
              <a:t>BLOOD 2018</a:t>
            </a:r>
            <a:endParaRPr lang="zh-CN" altLang="en-US" sz="2400" b="1" i="1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47528" y="620688"/>
            <a:ext cx="65527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0070C0"/>
                </a:solidFill>
              </a:rPr>
              <a:t>3.</a:t>
            </a:r>
            <a:r>
              <a:rPr lang="zh-CN" altLang="en-US" sz="3600" b="1" dirty="0">
                <a:solidFill>
                  <a:srgbClr val="0070C0"/>
                </a:solidFill>
              </a:rPr>
              <a:t>基于细胞凝血机制的应用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43188" y="2132856"/>
            <a:ext cx="985341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zh-CN" altLang="en-US" sz="2800" b="1" dirty="0">
                <a:solidFill>
                  <a:srgbClr val="0070C0"/>
                </a:solidFill>
              </a:rPr>
              <a:t>止血、抗凝药物的作用依据；</a:t>
            </a:r>
            <a:endParaRPr lang="en-US" altLang="zh-CN" sz="2800" b="1" dirty="0">
              <a:solidFill>
                <a:srgbClr val="0070C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altLang="zh-CN" sz="2800" b="1" dirty="0">
              <a:solidFill>
                <a:srgbClr val="0070C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2800" b="1" dirty="0">
                <a:solidFill>
                  <a:srgbClr val="0070C0"/>
                </a:solidFill>
              </a:rPr>
              <a:t>凝血因子缺乏症的出血风险评估；</a:t>
            </a:r>
            <a:endParaRPr lang="en-US" altLang="zh-CN" sz="2800" b="1" dirty="0">
              <a:solidFill>
                <a:srgbClr val="0070C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altLang="zh-CN" sz="2800" b="1" dirty="0">
              <a:solidFill>
                <a:srgbClr val="0070C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2800" b="1" u="sng" dirty="0">
                <a:solidFill>
                  <a:srgbClr val="0070C0"/>
                </a:solidFill>
              </a:rPr>
              <a:t>整体试验（如凝血酶生成试验、血栓弹力图）的应用依据；</a:t>
            </a:r>
            <a:endParaRPr lang="en-US" altLang="zh-CN" sz="2800" b="1" u="sng" dirty="0">
              <a:solidFill>
                <a:srgbClr val="0070C0"/>
              </a:solidFill>
            </a:endParaRPr>
          </a:p>
          <a:p>
            <a:endParaRPr lang="en-US" altLang="zh-CN" sz="2800" b="1" dirty="0">
              <a:solidFill>
                <a:srgbClr val="0070C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altLang="zh-CN" sz="2800" b="1" dirty="0">
              <a:solidFill>
                <a:srgbClr val="0070C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altLang="zh-CN" sz="2800" b="1" dirty="0">
              <a:solidFill>
                <a:srgbClr val="0070C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zh-CN" altLang="en-US" sz="2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43139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7488" y="862773"/>
            <a:ext cx="6588919" cy="415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3715" name="Text Box 3"/>
          <p:cNvSpPr txBox="1">
            <a:spLocks noChangeArrowheads="1"/>
          </p:cNvSpPr>
          <p:nvPr/>
        </p:nvSpPr>
        <p:spPr bwMode="auto">
          <a:xfrm>
            <a:off x="551180" y="163830"/>
            <a:ext cx="10827385" cy="521970"/>
          </a:xfrm>
          <a:prstGeom prst="rect">
            <a:avLst/>
          </a:prstGeom>
          <a:noFill/>
          <a:ln w="9525">
            <a:noFill/>
            <a:miter lim="800000"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zh-CN" altLang="en-US" sz="2800" b="1" dirty="0">
                <a:solidFill>
                  <a:srgbClr val="0070C0"/>
                </a:solidFill>
                <a:latin typeface="Arial" panose="020B0604020202020204" pitchFamily="34" charset="0"/>
              </a:rPr>
              <a:t>整体试验（</a:t>
            </a:r>
            <a:r>
              <a:rPr lang="en-US" altLang="zh-CN" sz="2800" b="1" dirty="0">
                <a:solidFill>
                  <a:srgbClr val="0070C0"/>
                </a:solidFill>
                <a:latin typeface="Arial" panose="020B0604020202020204" pitchFamily="34" charset="0"/>
              </a:rPr>
              <a:t>Global Test)</a:t>
            </a:r>
            <a:r>
              <a:rPr lang="zh-CN" altLang="en-US" sz="2800" b="1" dirty="0">
                <a:solidFill>
                  <a:srgbClr val="0070C0"/>
                </a:solidFill>
                <a:latin typeface="Arial" panose="020B0604020202020204" pitchFamily="34" charset="0"/>
              </a:rPr>
              <a:t>：血栓弹力图（更贴近细胞凝血理论）</a:t>
            </a:r>
          </a:p>
        </p:txBody>
      </p:sp>
      <p:sp>
        <p:nvSpPr>
          <p:cNvPr id="243716" name="Rectangle 4"/>
          <p:cNvSpPr>
            <a:spLocks noChangeArrowheads="1"/>
          </p:cNvSpPr>
          <p:nvPr/>
        </p:nvSpPr>
        <p:spPr bwMode="auto">
          <a:xfrm>
            <a:off x="1415480" y="5124826"/>
            <a:ext cx="10334382" cy="1569660"/>
          </a:xfrm>
          <a:prstGeom prst="rect">
            <a:avLst/>
          </a:prstGeom>
          <a:noFill/>
          <a:ln w="9525">
            <a:noFill/>
            <a:miter lim="800000"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anchor="ctr">
            <a:spAutoFit/>
          </a:bodyPr>
          <a:lstStyle/>
          <a:p>
            <a:pPr eaLnBrk="1" hangingPunct="1">
              <a:defRPr/>
            </a:pPr>
            <a:r>
              <a:rPr lang="en-US" altLang="zh-CN" dirty="0"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R</a:t>
            </a:r>
            <a:r>
              <a:rPr lang="zh-CN" altLang="en-US" dirty="0"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： 反应时间。反映参加凝血启动过程的</a:t>
            </a:r>
            <a:r>
              <a:rPr lang="zh-CN" altLang="en-US" dirty="0">
                <a:solidFill>
                  <a:srgbClr val="FF3300"/>
                </a:solidFill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凝血因子</a:t>
            </a:r>
            <a:r>
              <a:rPr lang="zh-CN" altLang="en-US" dirty="0"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的综合作用。类似于凝血时间。 </a:t>
            </a:r>
          </a:p>
          <a:p>
            <a:pPr eaLnBrk="1" hangingPunct="1">
              <a:defRPr/>
            </a:pPr>
            <a:r>
              <a:rPr lang="en-US" altLang="zh-CN" dirty="0"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K / Angle</a:t>
            </a:r>
            <a:r>
              <a:rPr lang="zh-CN" altLang="en-US" dirty="0"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：反映血凝块形成的速率，主要反映</a:t>
            </a:r>
            <a:r>
              <a:rPr lang="zh-CN" altLang="en-US" dirty="0">
                <a:solidFill>
                  <a:srgbClr val="FF3300"/>
                </a:solidFill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纤维蛋白原</a:t>
            </a:r>
            <a:r>
              <a:rPr lang="zh-CN" altLang="en-US" dirty="0"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功能，次要反映血小板功能。</a:t>
            </a:r>
          </a:p>
          <a:p>
            <a:pPr eaLnBrk="1" hangingPunct="1">
              <a:defRPr/>
            </a:pPr>
            <a:r>
              <a:rPr lang="en-US" altLang="zh-CN" dirty="0"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MA</a:t>
            </a:r>
            <a:r>
              <a:rPr lang="zh-CN" altLang="en-US" dirty="0"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：反映血凝块最大强度，主要受</a:t>
            </a:r>
            <a:r>
              <a:rPr lang="zh-CN" altLang="en-US" dirty="0">
                <a:solidFill>
                  <a:srgbClr val="FF3300"/>
                </a:solidFill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血小板数量和质量</a:t>
            </a:r>
            <a:r>
              <a:rPr lang="zh-CN" altLang="en-US" dirty="0"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影响，次要受纤维蛋白原及凝血酶生成量影响。</a:t>
            </a:r>
          </a:p>
          <a:p>
            <a:pPr eaLnBrk="1" hangingPunct="1">
              <a:defRPr/>
            </a:pPr>
            <a:r>
              <a:rPr lang="en-US" altLang="zh-CN" dirty="0"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EPL / LY30</a:t>
            </a:r>
            <a:r>
              <a:rPr lang="zh-CN" altLang="en-US" dirty="0"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：反映</a:t>
            </a:r>
            <a:r>
              <a:rPr lang="zh-CN" altLang="en-US" dirty="0">
                <a:solidFill>
                  <a:srgbClr val="FF3300"/>
                </a:solidFill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纤溶</a:t>
            </a:r>
            <a:r>
              <a:rPr lang="zh-CN" altLang="en-US" dirty="0"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状况。</a:t>
            </a:r>
          </a:p>
          <a:p>
            <a:pPr eaLnBrk="1" hangingPunct="1">
              <a:defRPr/>
            </a:pPr>
            <a:r>
              <a:rPr lang="zh-CN" altLang="en-US" sz="2400" b="1" dirty="0">
                <a:solidFill>
                  <a:srgbClr val="002060"/>
                </a:solidFill>
                <a:latin typeface="Arial" panose="020B0604020202020204" pitchFamily="34" charset="0"/>
                <a:ea typeface="ヒラギノ角ゴ Pro W3"/>
                <a:cs typeface="Arial" panose="020B0604020202020204" pitchFamily="34" charset="0"/>
              </a:rPr>
              <a:t>                 有助于快速评估凝血状况和指导输血治疗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5C9DCEBF-CC30-13F0-12E2-38A604615BE0}"/>
              </a:ext>
            </a:extLst>
          </p:cNvPr>
          <p:cNvSpPr txBox="1"/>
          <p:nvPr/>
        </p:nvSpPr>
        <p:spPr>
          <a:xfrm>
            <a:off x="8076407" y="1916832"/>
            <a:ext cx="411559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000" b="1" dirty="0">
                <a:solidFill>
                  <a:srgbClr val="0070C0"/>
                </a:solidFill>
              </a:rPr>
              <a:t>反映凝血启动</a:t>
            </a:r>
            <a:r>
              <a:rPr lang="en-US" altLang="zh-CN" sz="2000" b="1" dirty="0">
                <a:solidFill>
                  <a:srgbClr val="0070C0"/>
                </a:solidFill>
              </a:rPr>
              <a:t>—</a:t>
            </a:r>
            <a:r>
              <a:rPr lang="zh-CN" altLang="en-US" sz="2000" b="1" dirty="0">
                <a:solidFill>
                  <a:srgbClr val="0070C0"/>
                </a:solidFill>
              </a:rPr>
              <a:t>放大</a:t>
            </a:r>
            <a:r>
              <a:rPr lang="en-US" altLang="zh-CN" sz="2000" b="1" dirty="0">
                <a:solidFill>
                  <a:srgbClr val="0070C0"/>
                </a:solidFill>
              </a:rPr>
              <a:t>—</a:t>
            </a:r>
            <a:r>
              <a:rPr lang="zh-CN" altLang="en-US" sz="2000" b="1" dirty="0">
                <a:solidFill>
                  <a:srgbClr val="0070C0"/>
                </a:solidFill>
              </a:rPr>
              <a:t>扩增过程</a:t>
            </a:r>
            <a:endParaRPr lang="en-US" altLang="zh-CN" sz="2000" b="1" dirty="0">
              <a:solidFill>
                <a:srgbClr val="0070C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000" b="1" dirty="0">
              <a:solidFill>
                <a:srgbClr val="0070C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000" b="1" dirty="0">
                <a:solidFill>
                  <a:srgbClr val="0070C0"/>
                </a:solidFill>
              </a:rPr>
              <a:t>反映血小板及血细胞的作用</a:t>
            </a:r>
            <a:endParaRPr lang="en-US" altLang="zh-CN" sz="2000" b="1" dirty="0">
              <a:solidFill>
                <a:srgbClr val="0070C0"/>
              </a:solidFill>
            </a:endParaRPr>
          </a:p>
          <a:p>
            <a:endParaRPr lang="en-US" altLang="zh-CN" sz="2000" b="1" dirty="0">
              <a:solidFill>
                <a:srgbClr val="0070C0"/>
              </a:solidFill>
            </a:endParaRPr>
          </a:p>
          <a:p>
            <a:endParaRPr lang="zh-CN" altLang="en-US" sz="20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9308" name="Group 1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6669196"/>
              </p:ext>
            </p:extLst>
          </p:nvPr>
        </p:nvGraphicFramePr>
        <p:xfrm>
          <a:off x="832894" y="927136"/>
          <a:ext cx="5726343" cy="4139632"/>
        </p:xfrm>
        <a:graphic>
          <a:graphicData uri="http://schemas.openxmlformats.org/drawingml/2006/table">
            <a:tbl>
              <a:tblPr/>
              <a:tblGrid>
                <a:gridCol w="16755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06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101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08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8555" marR="6855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病例</a:t>
                      </a: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B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8555" marR="6855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参考范围</a:t>
                      </a:r>
                    </a:p>
                  </a:txBody>
                  <a:tcPr marL="68555" marR="6855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764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患者信息</a:t>
                      </a:r>
                    </a:p>
                  </a:txBody>
                  <a:tcPr marL="68555" marR="6855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男，</a:t>
                      </a: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35</a:t>
                      </a:r>
                      <a:r>
                        <a:rPr kumimoji="0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岁</a:t>
                      </a:r>
                    </a:p>
                  </a:txBody>
                  <a:tcPr marL="68555" marR="6855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8555" marR="6855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08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临床诊断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8555" marR="6855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肝</a:t>
                      </a: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CA</a:t>
                      </a:r>
                      <a:r>
                        <a:rPr kumimoji="0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切除术后</a:t>
                      </a:r>
                    </a:p>
                  </a:txBody>
                  <a:tcPr marL="68555" marR="6855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8555" marR="6855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16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凝血相关检查</a:t>
                      </a:r>
                    </a:p>
                  </a:txBody>
                  <a:tcPr marL="68555" marR="6855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8555" marR="6855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8555" marR="6855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524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PT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8555" marR="6855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26.3</a:t>
                      </a:r>
                      <a:endParaRPr kumimoji="0" lang="zh-CN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8555" marR="6855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11.5-14.5</a:t>
                      </a:r>
                      <a:r>
                        <a:rPr kumimoji="0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秒</a:t>
                      </a:r>
                    </a:p>
                  </a:txBody>
                  <a:tcPr marL="68555" marR="6855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485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APTT</a:t>
                      </a:r>
                      <a:endParaRPr kumimoji="0" lang="zh-CN" alt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8555" marR="6855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49.8</a:t>
                      </a:r>
                      <a:endParaRPr kumimoji="0" lang="zh-CN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8555" marR="6855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29.0-42.0</a:t>
                      </a:r>
                      <a:r>
                        <a:rPr kumimoji="0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秒</a:t>
                      </a:r>
                    </a:p>
                  </a:txBody>
                  <a:tcPr marL="68555" marR="6855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04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Fbg</a:t>
                      </a:r>
                      <a:endParaRPr kumimoji="0" lang="zh-CN" alt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8555" marR="6855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4.56</a:t>
                      </a:r>
                      <a:endParaRPr kumimoji="0" lang="zh-CN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8555" marR="6855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2.0-4.0 g/L</a:t>
                      </a:r>
                      <a:endParaRPr kumimoji="0" lang="zh-CN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8555" marR="6855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16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D-</a:t>
                      </a: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二聚体</a:t>
                      </a:r>
                    </a:p>
                  </a:txBody>
                  <a:tcPr marL="68555" marR="6855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793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4.2</a:t>
                      </a:r>
                      <a:endParaRPr kumimoji="0" lang="zh-CN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8555" marR="6855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&lt;0.5 </a:t>
                      </a:r>
                      <a:r>
                        <a:rPr kumimoji="0" lang="en-US" altLang="zh-CN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ug</a:t>
                      </a: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/mL</a:t>
                      </a:r>
                      <a:endParaRPr kumimoji="0" lang="zh-CN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8555" marR="6855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64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血小板计数</a:t>
                      </a:r>
                    </a:p>
                  </a:txBody>
                  <a:tcPr marL="68555" marR="6855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416</a:t>
                      </a:r>
                      <a:endParaRPr kumimoji="0" lang="zh-CN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8555" marR="6855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(120-320)×10</a:t>
                      </a:r>
                      <a:r>
                        <a:rPr kumimoji="0" lang="en-US" altLang="zh-CN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/L</a:t>
                      </a:r>
                      <a:endParaRPr kumimoji="0" lang="zh-CN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8555" marR="6855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9217816"/>
              </p:ext>
            </p:extLst>
          </p:nvPr>
        </p:nvGraphicFramePr>
        <p:xfrm>
          <a:off x="829117" y="5052727"/>
          <a:ext cx="5751872" cy="1428023"/>
        </p:xfrm>
        <a:graphic>
          <a:graphicData uri="http://schemas.openxmlformats.org/drawingml/2006/table">
            <a:tbl>
              <a:tblPr/>
              <a:tblGrid>
                <a:gridCol w="16830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9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195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959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TEG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8555" marR="6855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R</a:t>
                      </a:r>
                      <a:r>
                        <a:rPr kumimoji="0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、</a:t>
                      </a: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K</a:t>
                      </a:r>
                      <a:r>
                        <a:rPr kumimoji="0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、</a:t>
                      </a: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LY30</a:t>
                      </a:r>
                      <a:r>
                        <a:rPr kumimoji="0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正常，</a:t>
                      </a: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ANGLE</a:t>
                      </a:r>
                      <a:r>
                        <a:rPr kumimoji="0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、</a:t>
                      </a: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MA</a:t>
                      </a:r>
                      <a:r>
                        <a:rPr kumimoji="0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升高</a:t>
                      </a:r>
                      <a:endParaRPr kumimoji="0" lang="zh-CN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8555" marR="6855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8555" marR="6855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59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处置</a:t>
                      </a: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8555" marR="6855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护</a:t>
                      </a:r>
                      <a:r>
                        <a:rPr kumimoji="0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肝，暂未</a:t>
                      </a:r>
                      <a:r>
                        <a:rPr kumimoji="0" lang="zh-CN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予输</a:t>
                      </a:r>
                      <a:r>
                        <a:rPr kumimoji="0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血，病情稳</a:t>
                      </a:r>
                      <a:r>
                        <a:rPr kumimoji="0" lang="zh-CN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定</a:t>
                      </a:r>
                    </a:p>
                  </a:txBody>
                  <a:tcPr marL="68555" marR="6855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68555" marR="68555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76442" y="3254213"/>
            <a:ext cx="3175819" cy="3597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文本框 4"/>
          <p:cNvSpPr txBox="1"/>
          <p:nvPr/>
        </p:nvSpPr>
        <p:spPr>
          <a:xfrm>
            <a:off x="6611808" y="2545861"/>
            <a:ext cx="46085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微软雅黑" panose="020B0503020204020204" charset="-122"/>
                <a:ea typeface="微软雅黑" panose="020B0503020204020204" charset="-122"/>
              </a:rPr>
              <a:t>2.</a:t>
            </a:r>
            <a:r>
              <a:rPr lang="zh-CN" altLang="en-US" sz="2400" b="1" dirty="0">
                <a:latin typeface="微软雅黑" panose="020B0503020204020204" charset="-122"/>
                <a:ea typeface="微软雅黑" panose="020B0503020204020204" charset="-122"/>
              </a:rPr>
              <a:t>肝脏合成凝血</a:t>
            </a:r>
            <a:r>
              <a:rPr lang="en-US" altLang="zh-CN" sz="2400" b="1" dirty="0"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lang="zh-CN" altLang="en-US" sz="2400" b="1" dirty="0">
                <a:latin typeface="微软雅黑" panose="020B0503020204020204" charset="-122"/>
                <a:ea typeface="微软雅黑" panose="020B0503020204020204" charset="-122"/>
              </a:rPr>
              <a:t>抗凝、纤溶</a:t>
            </a:r>
            <a:r>
              <a:rPr lang="en-US" altLang="zh-CN" sz="2400" b="1" dirty="0"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lang="zh-CN" altLang="en-US" sz="2400" b="1" dirty="0">
                <a:latin typeface="微软雅黑" panose="020B0503020204020204" charset="-122"/>
                <a:ea typeface="微软雅黑" panose="020B0503020204020204" charset="-122"/>
              </a:rPr>
              <a:t>抗纤物质均减少，可达成再平衡：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1344" y="147062"/>
            <a:ext cx="70794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70C0"/>
                </a:solidFill>
              </a:rPr>
              <a:t>TEG</a:t>
            </a:r>
            <a:r>
              <a:rPr lang="zh-CN" altLang="en-US" sz="2800" b="1" dirty="0">
                <a:solidFill>
                  <a:srgbClr val="0070C0"/>
                </a:solidFill>
              </a:rPr>
              <a:t>的优点举例：肝病患者的凝血状态评估</a:t>
            </a:r>
          </a:p>
        </p:txBody>
      </p:sp>
      <p:sp>
        <p:nvSpPr>
          <p:cNvPr id="3" name="文本框 4">
            <a:extLst>
              <a:ext uri="{FF2B5EF4-FFF2-40B4-BE49-F238E27FC236}">
                <a16:creationId xmlns:a16="http://schemas.microsoft.com/office/drawing/2014/main" id="{FF8609EB-ABFD-B77A-5890-F0EABD23EF76}"/>
              </a:ext>
            </a:extLst>
          </p:cNvPr>
          <p:cNvSpPr txBox="1"/>
          <p:nvPr/>
        </p:nvSpPr>
        <p:spPr>
          <a:xfrm>
            <a:off x="6589704" y="836712"/>
            <a:ext cx="56022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微软雅黑" panose="020B0503020204020204" charset="-122"/>
                <a:ea typeface="微软雅黑" panose="020B0503020204020204" charset="-122"/>
              </a:rPr>
              <a:t>1.</a:t>
            </a:r>
            <a:r>
              <a:rPr lang="zh-CN" altLang="en-US" sz="2400" b="1" dirty="0">
                <a:latin typeface="微软雅黑" panose="020B0503020204020204" charset="-122"/>
                <a:ea typeface="微软雅黑" panose="020B0503020204020204" charset="-122"/>
              </a:rPr>
              <a:t>肝病可代偿期，</a:t>
            </a:r>
            <a:r>
              <a:rPr lang="en-US" altLang="zh-CN" sz="2400" b="1" dirty="0">
                <a:latin typeface="微软雅黑" panose="020B0503020204020204" charset="-122"/>
                <a:ea typeface="微软雅黑" panose="020B0503020204020204" charset="-122"/>
              </a:rPr>
              <a:t>FVIII</a:t>
            </a:r>
            <a:r>
              <a:rPr lang="zh-CN" altLang="en-US" sz="2400" b="1" dirty="0">
                <a:latin typeface="微软雅黑" panose="020B0503020204020204" charset="-122"/>
                <a:ea typeface="微软雅黑" panose="020B0503020204020204" charset="-122"/>
              </a:rPr>
              <a:t>高、其他因子减低，而</a:t>
            </a:r>
            <a:r>
              <a:rPr lang="en-US" altLang="zh-CN" sz="2400" b="1" dirty="0">
                <a:latin typeface="微软雅黑" panose="020B0503020204020204" charset="-122"/>
                <a:ea typeface="微软雅黑" panose="020B0503020204020204" charset="-122"/>
              </a:rPr>
              <a:t>FVIII</a:t>
            </a:r>
            <a:r>
              <a:rPr lang="zh-CN" altLang="en-US" sz="2400" b="1" dirty="0">
                <a:latin typeface="微软雅黑" panose="020B0503020204020204" charset="-122"/>
                <a:ea typeface="微软雅黑" panose="020B0503020204020204" charset="-122"/>
              </a:rPr>
              <a:t>是凝血途径中重要的限速因子，因此凝血酶生成影响较小，可表现为</a:t>
            </a:r>
            <a:r>
              <a:rPr lang="en-US" altLang="zh-CN" sz="2400" b="1" dirty="0">
                <a:latin typeface="微软雅黑" panose="020B0503020204020204" charset="-122"/>
                <a:ea typeface="微软雅黑" panose="020B0503020204020204" charset="-122"/>
              </a:rPr>
              <a:t>PT</a:t>
            </a:r>
            <a:r>
              <a:rPr lang="zh-CN" altLang="en-US" sz="2400" b="1" dirty="0">
                <a:latin typeface="微软雅黑" panose="020B0503020204020204" charset="-122"/>
                <a:ea typeface="微软雅黑" panose="020B0503020204020204" charset="-122"/>
              </a:rPr>
              <a:t>、</a:t>
            </a:r>
            <a:r>
              <a:rPr lang="en-US" altLang="zh-CN" sz="2400" b="1" dirty="0">
                <a:latin typeface="微软雅黑" panose="020B0503020204020204" charset="-122"/>
                <a:ea typeface="微软雅黑" panose="020B0503020204020204" charset="-122"/>
              </a:rPr>
              <a:t>APTT</a:t>
            </a:r>
            <a:r>
              <a:rPr lang="zh-CN" altLang="en-US" sz="2400" b="1" dirty="0">
                <a:latin typeface="微软雅黑" panose="020B0503020204020204" charset="-122"/>
                <a:ea typeface="微软雅黑" panose="020B0503020204020204" charset="-122"/>
              </a:rPr>
              <a:t>延长而</a:t>
            </a:r>
            <a:r>
              <a:rPr lang="en-US" altLang="zh-CN" sz="2400" b="1" dirty="0">
                <a:latin typeface="微软雅黑" panose="020B0503020204020204" charset="-122"/>
                <a:ea typeface="微软雅黑" panose="020B0503020204020204" charset="-122"/>
              </a:rPr>
              <a:t>TEG-R</a:t>
            </a:r>
            <a:r>
              <a:rPr lang="zh-CN" altLang="en-US" sz="2400" b="1" dirty="0">
                <a:latin typeface="微软雅黑" panose="020B0503020204020204" charset="-122"/>
                <a:ea typeface="微软雅黑" panose="020B0503020204020204" charset="-122"/>
              </a:rPr>
              <a:t>时间正常。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452663" y="857233"/>
            <a:ext cx="7761287" cy="1076325"/>
          </a:xfrm>
        </p:spPr>
        <p:txBody>
          <a:bodyPr/>
          <a:lstStyle/>
          <a:p>
            <a:pPr eaLnBrk="1" hangingPunct="1"/>
            <a:r>
              <a:rPr lang="zh-CN" altLang="en-US" sz="2400" dirty="0"/>
              <a:t>患者</a:t>
            </a:r>
            <a:r>
              <a:rPr lang="en-US" altLang="zh-CN" sz="2400" dirty="0"/>
              <a:t>65</a:t>
            </a:r>
            <a:r>
              <a:rPr lang="zh-CN" altLang="en-US" sz="2400" dirty="0"/>
              <a:t>岁男性，临床诊断：腔隙性脑梗塞、冠心病、陈旧性心肌梗塞，欲行抗血小板、抗凝治疗；</a:t>
            </a:r>
          </a:p>
          <a:p>
            <a:pPr eaLnBrk="1" hangingPunct="1"/>
            <a:endParaRPr lang="en-US" altLang="zh-CN" sz="2400" dirty="0"/>
          </a:p>
        </p:txBody>
      </p:sp>
      <p:graphicFrame>
        <p:nvGraphicFramePr>
          <p:cNvPr id="74803" name="Group 51"/>
          <p:cNvGraphicFramePr>
            <a:graphicFrameLocks noGrp="1"/>
          </p:cNvGraphicFramePr>
          <p:nvPr>
            <p:ph sz="quarter" idx="4294967295"/>
          </p:nvPr>
        </p:nvGraphicFramePr>
        <p:xfrm>
          <a:off x="2524101" y="2143117"/>
          <a:ext cx="7286625" cy="1008063"/>
        </p:xfrm>
        <a:graphic>
          <a:graphicData uri="http://schemas.openxmlformats.org/drawingml/2006/table">
            <a:tbl>
              <a:tblPr/>
              <a:tblGrid>
                <a:gridCol w="1822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08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208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04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APTT(</a:t>
                      </a:r>
                      <a:r>
                        <a:rPr kumimoji="0" lang="zh-CN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秒</a:t>
                      </a:r>
                      <a:r>
                        <a:rPr kumimoji="0" lang="en-US" altLang="zh-CN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PT (</a:t>
                      </a:r>
                      <a:r>
                        <a:rPr kumimoji="0" lang="zh-CN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秒</a:t>
                      </a:r>
                      <a:r>
                        <a:rPr kumimoji="0" lang="en-US" altLang="zh-CN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TT (</a:t>
                      </a:r>
                      <a:r>
                        <a:rPr kumimoji="0" lang="zh-CN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秒</a:t>
                      </a:r>
                      <a:r>
                        <a:rPr kumimoji="0" lang="en-US" alt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FIB(g/L)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3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80.2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13.2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17.9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宋体" panose="02010600030101010101" pitchFamily="2" charset="-122"/>
                        </a:rPr>
                        <a:t>4.09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7" name="直接箭头连接符 6"/>
          <p:cNvCxnSpPr/>
          <p:nvPr/>
        </p:nvCxnSpPr>
        <p:spPr>
          <a:xfrm rot="5400000" flipH="1" flipV="1">
            <a:off x="3203558" y="2892419"/>
            <a:ext cx="357187" cy="1588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2238348" y="3357562"/>
            <a:ext cx="9397044" cy="21228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Clr>
                <a:srgbClr val="0000FF"/>
              </a:buClr>
              <a:buSzPct val="60000"/>
              <a:buFont typeface="Wingdings" panose="05000000000000000000" pitchFamily="2" charset="2"/>
              <a:buChar char="l"/>
            </a:pPr>
            <a:r>
              <a:rPr lang="zh-CN" altLang="en-US" sz="2400" dirty="0">
                <a:latin typeface="Arial" panose="020B0604020202020204" pitchFamily="34" charset="0"/>
              </a:rPr>
              <a:t>检测</a:t>
            </a:r>
            <a:r>
              <a:rPr lang="en-US" altLang="zh-CN" sz="2400" dirty="0">
                <a:latin typeface="Arial" panose="020B0604020202020204" pitchFamily="34" charset="0"/>
              </a:rPr>
              <a:t>TEG</a:t>
            </a:r>
            <a:r>
              <a:rPr lang="zh-CN" altLang="en-US" sz="2400" dirty="0">
                <a:latin typeface="Arial" panose="020B0604020202020204" pitchFamily="34" charset="0"/>
              </a:rPr>
              <a:t>：</a:t>
            </a:r>
            <a:r>
              <a:rPr lang="zh-CN" altLang="en-US" sz="2400" b="1" dirty="0">
                <a:solidFill>
                  <a:srgbClr val="FF0000"/>
                </a:solidFill>
                <a:latin typeface="Arial" panose="020B0604020202020204" pitchFamily="34" charset="0"/>
              </a:rPr>
              <a:t>参数均正常</a:t>
            </a:r>
            <a:r>
              <a:rPr lang="zh-CN" altLang="en-US" sz="2400" dirty="0">
                <a:latin typeface="Arial" panose="020B0604020202020204" pitchFamily="34" charset="0"/>
              </a:rPr>
              <a:t>；</a:t>
            </a:r>
            <a:endParaRPr lang="en-US" altLang="zh-CN" sz="2400" dirty="0"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  <a:buClr>
                <a:srgbClr val="0000FF"/>
              </a:buClr>
              <a:buSzPct val="60000"/>
              <a:buFont typeface="Wingdings" panose="05000000000000000000" pitchFamily="2" charset="2"/>
              <a:buChar char="l"/>
            </a:pPr>
            <a:r>
              <a:rPr lang="zh-CN" altLang="en-US" sz="2400" dirty="0">
                <a:latin typeface="Arial" panose="020B0604020202020204" pitchFamily="34" charset="0"/>
              </a:rPr>
              <a:t>建议检查狼疮抗凝物（</a:t>
            </a:r>
            <a:r>
              <a:rPr lang="en-US" altLang="zh-CN" sz="2400" dirty="0">
                <a:latin typeface="Arial" panose="020B0604020202020204" pitchFamily="34" charset="0"/>
              </a:rPr>
              <a:t>LA</a:t>
            </a:r>
            <a:r>
              <a:rPr lang="zh-CN" altLang="en-US" sz="2400" dirty="0">
                <a:latin typeface="Arial" panose="020B0604020202020204" pitchFamily="34" charset="0"/>
              </a:rPr>
              <a:t>）：</a:t>
            </a:r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</a:rPr>
              <a:t>LA</a:t>
            </a:r>
            <a:r>
              <a:rPr lang="zh-CN" altLang="en-US" sz="2400" b="1" dirty="0">
                <a:solidFill>
                  <a:srgbClr val="FF0000"/>
                </a:solidFill>
                <a:latin typeface="Arial" panose="020B0604020202020204" pitchFamily="34" charset="0"/>
              </a:rPr>
              <a:t>强阳性</a:t>
            </a:r>
            <a:r>
              <a:rPr lang="zh-CN" altLang="en-US" sz="2400" dirty="0">
                <a:latin typeface="Arial" panose="020B0604020202020204" pitchFamily="34" charset="0"/>
              </a:rPr>
              <a:t>；</a:t>
            </a:r>
            <a:endParaRPr lang="en-US" altLang="zh-CN" sz="2400" dirty="0"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  <a:buClr>
                <a:srgbClr val="0000FF"/>
              </a:buClr>
              <a:buSzPct val="60000"/>
              <a:buFont typeface="Wingdings" panose="05000000000000000000" pitchFamily="2" charset="2"/>
              <a:buChar char="l"/>
            </a:pPr>
            <a:r>
              <a:rPr lang="en-US" altLang="zh-CN" sz="2400" dirty="0">
                <a:latin typeface="Arial" panose="020B0604020202020204" pitchFamily="34" charset="0"/>
              </a:rPr>
              <a:t>ACA-</a:t>
            </a:r>
            <a:r>
              <a:rPr lang="en-US" altLang="zh-CN" sz="2400" dirty="0" err="1">
                <a:latin typeface="Arial" panose="020B0604020202020204" pitchFamily="34" charset="0"/>
              </a:rPr>
              <a:t>IgG</a:t>
            </a:r>
            <a:r>
              <a:rPr lang="en-US" altLang="zh-CN" sz="2400" b="1" dirty="0">
                <a:latin typeface="Arial" panose="020B0604020202020204" pitchFamily="34" charset="0"/>
              </a:rPr>
              <a:t>: </a:t>
            </a:r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</a:rPr>
              <a:t>98.6</a:t>
            </a:r>
            <a:r>
              <a:rPr lang="en-US" altLang="zh-CN" sz="2400" dirty="0">
                <a:latin typeface="Arial" panose="020B0604020202020204" pitchFamily="34" charset="0"/>
              </a:rPr>
              <a:t> GPL; </a:t>
            </a:r>
            <a:r>
              <a:rPr lang="zh-CN" altLang="en-US" sz="2400" dirty="0">
                <a:latin typeface="Arial" panose="020B0604020202020204" pitchFamily="34" charset="0"/>
              </a:rPr>
              <a:t>抗</a:t>
            </a:r>
            <a:r>
              <a:rPr lang="el-GR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2GP1</a:t>
            </a:r>
            <a:r>
              <a:rPr lang="en-US" altLang="zh-CN" sz="2400" dirty="0">
                <a:latin typeface="Arial" panose="020B0604020202020204" pitchFamily="34" charset="0"/>
              </a:rPr>
              <a:t>-IgG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&gt;200 </a:t>
            </a:r>
            <a:r>
              <a:rPr lang="en-US" altLang="zh-CN" sz="2400" dirty="0">
                <a:latin typeface="Arial" panose="020B0604020202020204" pitchFamily="34" charset="0"/>
              </a:rPr>
              <a:t>GPL</a:t>
            </a:r>
            <a:endParaRPr lang="en-US" altLang="zh-CN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Clr>
                <a:srgbClr val="0000FF"/>
              </a:buClr>
              <a:buSzPct val="60000"/>
              <a:buFont typeface="Wingdings" panose="05000000000000000000" pitchFamily="2" charset="2"/>
              <a:buChar char="l"/>
            </a:pP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考虑诊断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抗磷脂综合征</a:t>
            </a: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，可行抗凝治疗。</a:t>
            </a:r>
            <a:endParaRPr lang="zh-CN" altLang="en-US" sz="2400" b="1" dirty="0">
              <a:latin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7408" y="210441"/>
            <a:ext cx="66992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70C0"/>
                </a:solidFill>
              </a:rPr>
              <a:t>TEG</a:t>
            </a:r>
            <a:r>
              <a:rPr lang="zh-CN" altLang="en-US" sz="2800" b="1" dirty="0">
                <a:solidFill>
                  <a:srgbClr val="0070C0"/>
                </a:solidFill>
              </a:rPr>
              <a:t>的优点举例：凝血时间延长的鉴别</a:t>
            </a:r>
            <a:endParaRPr lang="en-US" altLang="zh-CN" sz="2800" b="1" dirty="0">
              <a:solidFill>
                <a:srgbClr val="0070C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83432" y="6000767"/>
            <a:ext cx="9397044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/>
              <a:t>原因：</a:t>
            </a:r>
            <a:r>
              <a:rPr lang="en-US" altLang="zh-CN" sz="2400" b="1" dirty="0"/>
              <a:t>TEG</a:t>
            </a:r>
            <a:r>
              <a:rPr lang="zh-CN" altLang="en-US" sz="2400" b="1" dirty="0"/>
              <a:t>主要由自身血小板提供磷脂表面，受</a:t>
            </a:r>
            <a:r>
              <a:rPr lang="en-US" altLang="zh-CN" sz="2400" b="1" dirty="0"/>
              <a:t>LA</a:t>
            </a:r>
            <a:r>
              <a:rPr lang="zh-CN" altLang="en-US" sz="2400" b="1" dirty="0"/>
              <a:t>影响小。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21278" y="1413163"/>
            <a:ext cx="98208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/>
              <a:t>血小板计数</a:t>
            </a:r>
            <a:r>
              <a:rPr lang="en-US" altLang="zh-CN" sz="2800" b="1"/>
              <a:t>&lt;20*10</a:t>
            </a:r>
            <a:r>
              <a:rPr lang="en-US" altLang="zh-CN" sz="2800" b="1" baseline="30000"/>
              <a:t>9</a:t>
            </a:r>
            <a:r>
              <a:rPr lang="en-US" altLang="zh-CN" sz="2800" b="1"/>
              <a:t>/L</a:t>
            </a:r>
            <a:r>
              <a:rPr lang="zh-CN" altLang="en-US" sz="2800" b="1"/>
              <a:t>的</a:t>
            </a:r>
            <a:r>
              <a:rPr lang="en-US" altLang="zh-CN" sz="2800" b="1"/>
              <a:t>ICU</a:t>
            </a:r>
            <a:r>
              <a:rPr lang="zh-CN" altLang="en-US" sz="2800" b="1"/>
              <a:t>患者（</a:t>
            </a:r>
            <a:r>
              <a:rPr lang="en-US" altLang="zh-CN" sz="2800" b="1"/>
              <a:t>2018-2019</a:t>
            </a:r>
            <a:r>
              <a:rPr lang="zh-CN" altLang="en-US" sz="2800" b="1"/>
              <a:t>年）：</a:t>
            </a:r>
            <a:endParaRPr lang="en-US" altLang="zh-CN" sz="2800" b="1"/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878776" y="2263458"/>
          <a:ext cx="10533412" cy="2407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94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382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588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269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zh-CN" altLang="en-US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800"/>
                        <a:t>输注</a:t>
                      </a:r>
                      <a:r>
                        <a:rPr lang="en-US" altLang="zh-CN" sz="2800"/>
                        <a:t>PLT</a:t>
                      </a:r>
                      <a:r>
                        <a:rPr lang="zh-CN" altLang="en-US" sz="2800"/>
                        <a:t>死亡率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800"/>
                        <a:t>未输注</a:t>
                      </a:r>
                      <a:r>
                        <a:rPr lang="en-US" altLang="zh-CN" sz="2800"/>
                        <a:t>PLT</a:t>
                      </a:r>
                      <a:r>
                        <a:rPr lang="zh-CN" altLang="en-US" sz="2800"/>
                        <a:t>死亡率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800" i="1"/>
                        <a:t>P</a:t>
                      </a:r>
                      <a:endParaRPr lang="zh-CN" altLang="en-US" sz="2800" i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2800" dirty="0"/>
                        <a:t>TEG-MA</a:t>
                      </a:r>
                      <a:r>
                        <a:rPr lang="zh-CN" altLang="en-US" sz="2800" dirty="0"/>
                        <a:t>减低组</a:t>
                      </a:r>
                      <a:endParaRPr lang="en-US" altLang="zh-CN" sz="2800" dirty="0"/>
                    </a:p>
                    <a:p>
                      <a:r>
                        <a:rPr lang="en-US" altLang="zh-CN" sz="2800" dirty="0"/>
                        <a:t>    (n=247)</a:t>
                      </a:r>
                      <a:endParaRPr lang="zh-CN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800"/>
                        <a:t>56.5%</a:t>
                      </a:r>
                      <a:endParaRPr lang="zh-CN" altLang="en-US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800" dirty="0"/>
                        <a:t>77.8%</a:t>
                      </a:r>
                      <a:endParaRPr lang="zh-CN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800"/>
                        <a:t>&lt;0.05</a:t>
                      </a:r>
                      <a:endParaRPr lang="zh-CN" altLang="en-US" sz="2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800" dirty="0"/>
                        <a:t>TEG-MA</a:t>
                      </a:r>
                      <a:r>
                        <a:rPr lang="zh-CN" altLang="en-US" sz="2800" dirty="0"/>
                        <a:t>正常组</a:t>
                      </a:r>
                      <a:endParaRPr lang="en-US" altLang="zh-CN" sz="28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800" dirty="0"/>
                        <a:t>    (n=97)</a:t>
                      </a:r>
                      <a:endParaRPr lang="zh-CN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800" dirty="0"/>
                        <a:t>61.4%</a:t>
                      </a:r>
                      <a:endParaRPr lang="zh-CN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800" dirty="0"/>
                        <a:t>64.3%</a:t>
                      </a:r>
                      <a:endParaRPr lang="zh-CN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800" dirty="0"/>
                        <a:t>0.298</a:t>
                      </a:r>
                      <a:endParaRPr lang="zh-CN" alt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01881" y="5462649"/>
            <a:ext cx="118707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/>
              <a:t>结论：根据</a:t>
            </a:r>
            <a:r>
              <a:rPr lang="en-US" altLang="zh-CN" sz="2800" dirty="0"/>
              <a:t>TEG-MA</a:t>
            </a:r>
            <a:r>
              <a:rPr lang="zh-CN" altLang="en-US" sz="2800" dirty="0"/>
              <a:t>结果指导血小板、</a:t>
            </a:r>
            <a:r>
              <a:rPr lang="en-US" altLang="zh-CN" sz="2800" dirty="0"/>
              <a:t>FIB</a:t>
            </a:r>
            <a:r>
              <a:rPr lang="zh-CN" altLang="en-US" sz="2800" dirty="0"/>
              <a:t>输注，有助节约血制品、改善预后。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8136" y="889943"/>
            <a:ext cx="43107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/>
              <a:t>我们的回顾性研究：</a:t>
            </a: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47F380EB-5128-4AF2-FE05-A68BC8240DA1}"/>
              </a:ext>
            </a:extLst>
          </p:cNvPr>
          <p:cNvSpPr txBox="1"/>
          <p:nvPr/>
        </p:nvSpPr>
        <p:spPr>
          <a:xfrm>
            <a:off x="767408" y="210441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70C0"/>
                </a:solidFill>
              </a:rPr>
              <a:t>TEG</a:t>
            </a:r>
            <a:r>
              <a:rPr lang="zh-CN" altLang="en-US" sz="2800" b="1" dirty="0">
                <a:solidFill>
                  <a:srgbClr val="0070C0"/>
                </a:solidFill>
              </a:rPr>
              <a:t>的优点举例：更直观反映血小板止血能力</a:t>
            </a:r>
            <a:endParaRPr lang="en-US" altLang="zh-CN" sz="28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99456" y="1412776"/>
            <a:ext cx="1000911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p"/>
            </a:pPr>
            <a:r>
              <a:rPr lang="zh-CN" altLang="en-US" sz="2400" b="1" dirty="0">
                <a:solidFill>
                  <a:srgbClr val="0070C0"/>
                </a:solidFill>
              </a:rPr>
              <a:t>属于二期止血筛查试验，</a:t>
            </a:r>
            <a:r>
              <a:rPr lang="zh-CN" sz="2400" b="1" dirty="0">
                <a:solidFill>
                  <a:srgbClr val="0070C0"/>
                </a:solidFill>
              </a:rPr>
              <a:t>不能排除</a:t>
            </a:r>
            <a:r>
              <a:rPr lang="zh-CN" altLang="en-US" sz="2400" b="1" dirty="0">
                <a:solidFill>
                  <a:srgbClr val="0070C0"/>
                </a:solidFill>
              </a:rPr>
              <a:t>初期止血缺陷：</a:t>
            </a:r>
            <a:endParaRPr lang="en-US" altLang="zh-CN" sz="2400" b="1" dirty="0">
              <a:solidFill>
                <a:srgbClr val="0070C0"/>
              </a:solidFill>
            </a:endParaRPr>
          </a:p>
          <a:p>
            <a:r>
              <a:rPr lang="en-US" altLang="zh-CN" sz="2400" dirty="0"/>
              <a:t>        </a:t>
            </a:r>
            <a:r>
              <a:rPr lang="zh-CN" sz="2400" dirty="0"/>
              <a:t>如</a:t>
            </a:r>
            <a:r>
              <a:rPr lang="en-US" altLang="zh-CN" sz="2400" dirty="0"/>
              <a:t>MA</a:t>
            </a:r>
            <a:r>
              <a:rPr lang="zh-CN" altLang="en-US" sz="2400" dirty="0"/>
              <a:t>正常不能排除血小板功能障碍；不能筛查</a:t>
            </a:r>
            <a:r>
              <a:rPr lang="en-US" altLang="zh-CN" sz="2400" dirty="0"/>
              <a:t>VWD</a:t>
            </a:r>
            <a:r>
              <a:rPr lang="zh-CN" altLang="en-US" sz="2400" dirty="0"/>
              <a:t>。</a:t>
            </a:r>
            <a:endParaRPr lang="en-US" altLang="zh-CN" sz="2400" dirty="0"/>
          </a:p>
          <a:p>
            <a:endParaRPr lang="en-US" altLang="zh-CN" sz="2400" dirty="0"/>
          </a:p>
          <a:p>
            <a:pPr>
              <a:buFont typeface="Wingdings" panose="05000000000000000000" pitchFamily="2" charset="2"/>
              <a:buChar char="p"/>
            </a:pPr>
            <a:r>
              <a:rPr lang="zh-CN" altLang="en-US" sz="2400" b="1" dirty="0">
                <a:solidFill>
                  <a:srgbClr val="0070C0"/>
                </a:solidFill>
              </a:rPr>
              <a:t>参数异常的确切原因难以确认：</a:t>
            </a:r>
            <a:endParaRPr lang="en-US" altLang="zh-CN" sz="2400" b="1" dirty="0">
              <a:solidFill>
                <a:srgbClr val="0070C0"/>
              </a:solidFill>
            </a:endParaRPr>
          </a:p>
          <a:p>
            <a:r>
              <a:rPr lang="en-US" altLang="zh-CN" sz="2400" dirty="0"/>
              <a:t>         </a:t>
            </a:r>
            <a:r>
              <a:rPr lang="zh-CN" altLang="en-US" sz="2400" dirty="0"/>
              <a:t>例如应用阿加曲班的患者，由于抑制了凝血酶对血小板的激活作用导致</a:t>
            </a:r>
            <a:r>
              <a:rPr lang="en-US" sz="2400" dirty="0"/>
              <a:t>MA</a:t>
            </a:r>
            <a:r>
              <a:rPr lang="zh-CN" altLang="en-US" sz="2400" dirty="0"/>
              <a:t>减低，并不表明血小板本身功能有缺陷。</a:t>
            </a:r>
            <a:endParaRPr lang="en-US" altLang="zh-CN" sz="2400" dirty="0"/>
          </a:p>
          <a:p>
            <a:endParaRPr lang="en-US" altLang="zh-CN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983270" y="477183"/>
            <a:ext cx="4357718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0070C0"/>
                </a:solidFill>
              </a:rPr>
              <a:t>普通</a:t>
            </a:r>
            <a:r>
              <a:rPr lang="en-US" altLang="zh-CN" sz="2800" b="1">
                <a:solidFill>
                  <a:srgbClr val="0070C0"/>
                </a:solidFill>
              </a:rPr>
              <a:t>TEG</a:t>
            </a:r>
            <a:r>
              <a:rPr lang="zh-CN" altLang="en-US" sz="2800" b="1">
                <a:solidFill>
                  <a:srgbClr val="0070C0"/>
                </a:solidFill>
              </a:rPr>
              <a:t>的解读注意事项：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343465" y="4955014"/>
            <a:ext cx="95050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70C0"/>
                </a:solidFill>
              </a:rPr>
              <a:t>因此对于疑难凝血状态评估，建议结合常规凝血筛查和初期止血检查。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文本框 4"/>
          <p:cNvSpPr txBox="1">
            <a:spLocks noChangeArrowheads="1"/>
          </p:cNvSpPr>
          <p:nvPr/>
        </p:nvSpPr>
        <p:spPr bwMode="auto">
          <a:xfrm>
            <a:off x="660931" y="1052736"/>
            <a:ext cx="3037880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2400" b="1" dirty="0"/>
              <a:t>不规范报告举例：</a:t>
            </a:r>
          </a:p>
        </p:txBody>
      </p:sp>
      <p:pic>
        <p:nvPicPr>
          <p:cNvPr id="11267" name="图片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87688" y="476672"/>
            <a:ext cx="5866430" cy="4453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8" name="文本框 6"/>
          <p:cNvSpPr txBox="1">
            <a:spLocks noChangeArrowheads="1"/>
          </p:cNvSpPr>
          <p:nvPr/>
        </p:nvSpPr>
        <p:spPr bwMode="auto">
          <a:xfrm>
            <a:off x="983432" y="5074664"/>
            <a:ext cx="10657184" cy="83099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L="214630" indent="-214630">
              <a:buFont typeface="Arial" panose="020B0604020202020204" pitchFamily="34" charset="0"/>
              <a:buChar char="•"/>
            </a:pPr>
            <a:r>
              <a:rPr lang="en-US" altLang="zh-CN" sz="2400" dirty="0"/>
              <a:t>R</a:t>
            </a:r>
            <a:r>
              <a:rPr lang="zh-CN" altLang="en-US" sz="2400" dirty="0"/>
              <a:t>、</a:t>
            </a:r>
            <a:r>
              <a:rPr lang="en-US" altLang="zh-CN" sz="2400" dirty="0"/>
              <a:t>K</a:t>
            </a:r>
            <a:r>
              <a:rPr lang="zh-CN" altLang="en-US" sz="2400" dirty="0"/>
              <a:t>、</a:t>
            </a:r>
            <a:r>
              <a:rPr lang="en-US" altLang="zh-CN" sz="2400" dirty="0"/>
              <a:t>MA</a:t>
            </a:r>
            <a:r>
              <a:rPr lang="zh-CN" altLang="en-US" sz="2400" dirty="0"/>
              <a:t>不应直接取名为凝血因子功能、纤维蛋白原功能、血小板功能，易引起临床医生</a:t>
            </a:r>
            <a:r>
              <a:rPr lang="en-US" altLang="zh-CN" sz="2400" dirty="0"/>
              <a:t>/</a:t>
            </a:r>
            <a:r>
              <a:rPr lang="zh-CN" altLang="en-US" sz="2400" dirty="0"/>
              <a:t>患者对结果的错误理解；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612611" y="6026657"/>
            <a:ext cx="9216583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FF0000"/>
                </a:solidFill>
              </a:rPr>
              <a:t>整体试验的各参数间相互关联和影响，不适合独立定义和命名。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1726" y="2410358"/>
            <a:ext cx="4430063" cy="2615571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911424" y="604813"/>
            <a:ext cx="738348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70C0"/>
                </a:solidFill>
              </a:rPr>
              <a:t>举例：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983432" y="1547328"/>
            <a:ext cx="103691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r>
              <a:rPr lang="zh-CN" altLang="en-US" sz="2400" dirty="0"/>
              <a:t>一名获得性血友病甲伴颅内感染患者，</a:t>
            </a:r>
            <a:r>
              <a:rPr lang="en-US" altLang="zh-CN" sz="2400" dirty="0"/>
              <a:t>APTT</a:t>
            </a:r>
            <a:r>
              <a:rPr lang="zh-CN" altLang="en-US" sz="2400" dirty="0"/>
              <a:t>延长、纤维蛋白原</a:t>
            </a:r>
            <a:r>
              <a:rPr lang="en-US" altLang="zh-CN" sz="2400" dirty="0"/>
              <a:t>9.5g/L</a:t>
            </a:r>
            <a:r>
              <a:rPr lang="zh-CN" altLang="en-US" sz="2400" dirty="0"/>
              <a:t>；血小板计数正常，未使用任何抗血小板药物。</a:t>
            </a:r>
            <a:r>
              <a:rPr lang="en-US" altLang="zh-CN" sz="2400" dirty="0"/>
              <a:t>TEG</a:t>
            </a:r>
            <a:r>
              <a:rPr lang="zh-CN" altLang="en-US" sz="2400" dirty="0"/>
              <a:t>参数</a:t>
            </a:r>
            <a:r>
              <a:rPr lang="en-US" altLang="zh-CN" sz="2400" dirty="0"/>
              <a:t>R</a:t>
            </a:r>
            <a:r>
              <a:rPr lang="zh-CN" altLang="en-US" sz="2400" dirty="0"/>
              <a:t>、</a:t>
            </a:r>
            <a:r>
              <a:rPr lang="en-US" altLang="zh-CN" sz="2400" dirty="0"/>
              <a:t>K</a:t>
            </a:r>
            <a:r>
              <a:rPr lang="zh-CN" altLang="en-US" sz="2400" dirty="0"/>
              <a:t>升高，</a:t>
            </a:r>
            <a:r>
              <a:rPr lang="en-US" altLang="zh-CN" sz="2400" dirty="0"/>
              <a:t>MA</a:t>
            </a:r>
            <a:r>
              <a:rPr lang="zh-CN" altLang="en-US" sz="2400" dirty="0"/>
              <a:t>减低。</a:t>
            </a:r>
            <a:endParaRPr lang="zh-CN" altLang="en-US" sz="2400" b="1" dirty="0">
              <a:solidFill>
                <a:srgbClr val="0070C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55440" y="5517232"/>
            <a:ext cx="1008112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r>
              <a:rPr lang="zh-CN" altLang="en-US" sz="2400" b="1" dirty="0">
                <a:solidFill>
                  <a:srgbClr val="0070C0"/>
                </a:solidFill>
              </a:rPr>
              <a:t>凝血酶生成量很低的标本，</a:t>
            </a:r>
            <a:r>
              <a:rPr lang="en-US" altLang="zh-CN" sz="2400" b="1" dirty="0">
                <a:solidFill>
                  <a:srgbClr val="0070C0"/>
                </a:solidFill>
              </a:rPr>
              <a:t>K</a:t>
            </a:r>
            <a:r>
              <a:rPr lang="zh-CN" altLang="en-US" sz="2400" b="1" dirty="0">
                <a:solidFill>
                  <a:srgbClr val="0070C0"/>
                </a:solidFill>
              </a:rPr>
              <a:t>可能无法反映真实纤维蛋白原水平，</a:t>
            </a:r>
            <a:r>
              <a:rPr lang="en-US" altLang="zh-CN" sz="2400" b="1" dirty="0">
                <a:solidFill>
                  <a:srgbClr val="0070C0"/>
                </a:solidFill>
              </a:rPr>
              <a:t>MA</a:t>
            </a:r>
            <a:r>
              <a:rPr lang="zh-CN" altLang="en-US" sz="2400" b="1" dirty="0">
                <a:solidFill>
                  <a:srgbClr val="0070C0"/>
                </a:solidFill>
              </a:rPr>
              <a:t>可能无法反映真实血小板水平；</a:t>
            </a:r>
            <a:endParaRPr lang="en-US" altLang="zh-CN" sz="24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8786" y="867467"/>
            <a:ext cx="4003158" cy="3143292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95325" y="175260"/>
            <a:ext cx="85509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70C0"/>
                </a:solidFill>
                <a:latin typeface="Arial" panose="020B0604020202020204" pitchFamily="34" charset="0"/>
              </a:rPr>
              <a:t>整体试验（</a:t>
            </a:r>
            <a:r>
              <a:rPr lang="en-US" altLang="zh-CN" sz="2800" b="1" dirty="0">
                <a:solidFill>
                  <a:srgbClr val="0070C0"/>
                </a:solidFill>
                <a:latin typeface="Arial" panose="020B0604020202020204" pitchFamily="34" charset="0"/>
              </a:rPr>
              <a:t>Global Test)</a:t>
            </a:r>
            <a:r>
              <a:rPr lang="zh-CN" altLang="en-US" sz="2800" b="1" dirty="0">
                <a:solidFill>
                  <a:srgbClr val="0070C0"/>
                </a:solidFill>
                <a:latin typeface="Arial" panose="020B0604020202020204" pitchFamily="34" charset="0"/>
              </a:rPr>
              <a:t>：</a:t>
            </a:r>
            <a:r>
              <a:rPr lang="zh-CN" altLang="en-US" sz="2800" b="1" dirty="0">
                <a:solidFill>
                  <a:srgbClr val="0070C0"/>
                </a:solidFill>
              </a:rPr>
              <a:t>凝血酶生成试验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2023057" y="3991621"/>
            <a:ext cx="56166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PEAK</a:t>
            </a:r>
            <a:r>
              <a:rPr lang="zh-CN" altLang="en-US" sz="2400" dirty="0"/>
              <a:t>：凝血酶生成峰值</a:t>
            </a:r>
            <a:endParaRPr lang="en-US" altLang="zh-CN" sz="2400" dirty="0"/>
          </a:p>
          <a:p>
            <a:r>
              <a:rPr lang="en-US" altLang="zh-CN" sz="2400" dirty="0"/>
              <a:t>ETP</a:t>
            </a:r>
            <a:r>
              <a:rPr lang="zh-CN" altLang="en-US" sz="2400" dirty="0"/>
              <a:t>：曲线下面积，反映凝血酶生成总量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991544" y="4947993"/>
            <a:ext cx="81369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/>
              <a:t>试剂：少量</a:t>
            </a:r>
            <a:r>
              <a:rPr lang="en-US" altLang="zh-CN" sz="2400" dirty="0"/>
              <a:t>TF+</a:t>
            </a:r>
            <a:r>
              <a:rPr lang="zh-CN" altLang="en-US" sz="2400" dirty="0"/>
              <a:t>少量磷脂</a:t>
            </a:r>
            <a:endParaRPr lang="en-US" altLang="zh-CN" sz="2400" dirty="0"/>
          </a:p>
          <a:p>
            <a:r>
              <a:rPr lang="zh-CN" altLang="en-US" sz="2400" dirty="0"/>
              <a:t>标本：</a:t>
            </a:r>
            <a:r>
              <a:rPr lang="en-US" altLang="zh-CN" sz="2400" dirty="0"/>
              <a:t>PPP</a:t>
            </a:r>
            <a:r>
              <a:rPr lang="zh-CN" altLang="en-US" sz="2400" dirty="0"/>
              <a:t>或</a:t>
            </a:r>
            <a:r>
              <a:rPr lang="en-US" altLang="zh-CN" sz="2400" dirty="0"/>
              <a:t>PRP</a:t>
            </a:r>
            <a:endParaRPr lang="zh-CN" altLang="en-US" sz="2400" dirty="0"/>
          </a:p>
        </p:txBody>
      </p:sp>
      <p:sp>
        <p:nvSpPr>
          <p:cNvPr id="7" name="文本框 6"/>
          <p:cNvSpPr txBox="1"/>
          <p:nvPr/>
        </p:nvSpPr>
        <p:spPr>
          <a:xfrm>
            <a:off x="1991544" y="5841601"/>
            <a:ext cx="8424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/>
              <a:t>过程：试剂诱导生成的凝血酶剪切荧光底物，释放荧光并记录。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7607955" y="1197231"/>
            <a:ext cx="4320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70C0"/>
                </a:solidFill>
              </a:rPr>
              <a:t>贴近基于细胞凝血理论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166910" y="500042"/>
            <a:ext cx="8001056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</a:rPr>
              <a:t>Case</a:t>
            </a:r>
            <a:r>
              <a:rPr lang="en-US" sz="2400" b="1" dirty="0"/>
              <a:t>  </a:t>
            </a:r>
            <a:r>
              <a:rPr lang="zh-CN" altLang="en-US" sz="2400" dirty="0"/>
              <a:t>患者男，</a:t>
            </a:r>
            <a:r>
              <a:rPr lang="en-US" altLang="zh-CN" sz="2400" dirty="0"/>
              <a:t>36</a:t>
            </a:r>
            <a:r>
              <a:rPr lang="zh-CN" altLang="en-US" sz="2400" dirty="0"/>
              <a:t>岁，因疝气手术术前检查发现</a:t>
            </a:r>
            <a:r>
              <a:rPr lang="en-US" sz="2400" dirty="0"/>
              <a:t>APTT</a:t>
            </a:r>
            <a:r>
              <a:rPr lang="zh-CN" altLang="en-US" sz="2400" dirty="0"/>
              <a:t>显著延长达</a:t>
            </a:r>
            <a:r>
              <a:rPr lang="en-US" altLang="zh-CN" sz="2400" dirty="0"/>
              <a:t>92</a:t>
            </a:r>
            <a:r>
              <a:rPr lang="zh-CN" altLang="en-US" sz="2400" dirty="0"/>
              <a:t>秒，（参考值</a:t>
            </a:r>
            <a:r>
              <a:rPr lang="en-US" altLang="zh-CN" sz="2400" dirty="0"/>
              <a:t>29-42</a:t>
            </a:r>
            <a:r>
              <a:rPr lang="zh-CN" altLang="en-US" sz="2400" dirty="0"/>
              <a:t>秒），</a:t>
            </a:r>
            <a:r>
              <a:rPr lang="en-US" sz="2400" dirty="0"/>
              <a:t>PT、FIB、TT</a:t>
            </a:r>
            <a:r>
              <a:rPr lang="zh-CN" altLang="en-US" sz="2400" dirty="0"/>
              <a:t>均正常。</a:t>
            </a:r>
            <a:endParaRPr lang="en-US" altLang="zh-CN" sz="2400" dirty="0"/>
          </a:p>
          <a:p>
            <a:endParaRPr lang="zh-CN" altLang="en-US" sz="2400" dirty="0"/>
          </a:p>
          <a:p>
            <a:pPr>
              <a:buFont typeface="Wingdings" panose="05000000000000000000" pitchFamily="2" charset="2"/>
              <a:buChar char="p"/>
            </a:pPr>
            <a:r>
              <a:rPr lang="zh-CN" altLang="en-US" sz="2400" dirty="0"/>
              <a:t>凝血因子检查：</a:t>
            </a:r>
            <a:r>
              <a:rPr lang="en-US" sz="2400" dirty="0"/>
              <a:t>FXI：2%，FVIII、FIX、FXII</a:t>
            </a:r>
            <a:r>
              <a:rPr lang="zh-CN" altLang="en-US" sz="2400" dirty="0"/>
              <a:t>均正常</a:t>
            </a:r>
          </a:p>
          <a:p>
            <a:r>
              <a:rPr lang="zh-CN" altLang="en-US" sz="2400" dirty="0"/>
              <a:t>提示</a:t>
            </a:r>
            <a:r>
              <a:rPr lang="zh-CN" altLang="en-US" sz="2400" b="1" dirty="0">
                <a:solidFill>
                  <a:srgbClr val="0070C0"/>
                </a:solidFill>
              </a:rPr>
              <a:t>遗传性</a:t>
            </a:r>
            <a:r>
              <a:rPr lang="en-US" sz="2400" b="1" dirty="0">
                <a:solidFill>
                  <a:srgbClr val="0070C0"/>
                </a:solidFill>
              </a:rPr>
              <a:t>XI</a:t>
            </a:r>
            <a:r>
              <a:rPr lang="zh-CN" altLang="en-US" sz="2400" b="1" dirty="0">
                <a:solidFill>
                  <a:srgbClr val="0070C0"/>
                </a:solidFill>
              </a:rPr>
              <a:t>因子缺乏症</a:t>
            </a:r>
            <a:r>
              <a:rPr lang="zh-CN" altLang="en-US" sz="2400" dirty="0"/>
              <a:t>，患者自诉无出血史，且既往曾接受手术也无过量出血。</a:t>
            </a:r>
            <a:endParaRPr lang="en-US" altLang="zh-CN" sz="2400" dirty="0"/>
          </a:p>
          <a:p>
            <a:endParaRPr lang="zh-CN" altLang="en-US" sz="2400" dirty="0"/>
          </a:p>
          <a:p>
            <a:pPr>
              <a:buFont typeface="Wingdings" panose="05000000000000000000" pitchFamily="2" charset="2"/>
              <a:buChar char="p"/>
            </a:pPr>
            <a:r>
              <a:rPr lang="zh-CN" altLang="en-US" sz="2400" dirty="0"/>
              <a:t>检测凝血酶生成试验</a:t>
            </a:r>
            <a:r>
              <a:rPr lang="en-US" altLang="zh-CN" sz="2400" dirty="0"/>
              <a:t>(</a:t>
            </a:r>
            <a:r>
              <a:rPr lang="en-US" sz="2400" dirty="0"/>
              <a:t>TGA)</a:t>
            </a:r>
            <a:r>
              <a:rPr lang="zh-CN" altLang="en-US" sz="2400" dirty="0"/>
              <a:t>：</a:t>
            </a:r>
            <a:endParaRPr lang="en-US" altLang="zh-CN" sz="2400" dirty="0"/>
          </a:p>
          <a:p>
            <a:r>
              <a:rPr lang="en-US" altLang="zh-CN" sz="2400" dirty="0">
                <a:solidFill>
                  <a:srgbClr val="000000"/>
                </a:solidFill>
                <a:latin typeface="Helvetica Neue"/>
              </a:rPr>
              <a:t>PEAK</a:t>
            </a:r>
            <a:r>
              <a:rPr lang="zh-CN" altLang="en-US" sz="2400" dirty="0">
                <a:solidFill>
                  <a:srgbClr val="000000"/>
                </a:solidFill>
                <a:latin typeface="Helvetica Neue"/>
              </a:rPr>
              <a:t>：</a:t>
            </a:r>
            <a:r>
              <a:rPr lang="en-US" altLang="zh-CN" sz="2400" dirty="0">
                <a:solidFill>
                  <a:srgbClr val="000000"/>
                </a:solidFill>
                <a:latin typeface="Helvetica Neue"/>
              </a:rPr>
              <a:t>206 </a:t>
            </a:r>
            <a:r>
              <a:rPr lang="en-US" altLang="zh-CN" sz="2400" dirty="0" err="1">
                <a:solidFill>
                  <a:srgbClr val="000000"/>
                </a:solidFill>
                <a:latin typeface="Helvetica Neue"/>
              </a:rPr>
              <a:t>nM</a:t>
            </a:r>
            <a:r>
              <a:rPr lang="zh-CN" altLang="en-US" sz="2400" dirty="0">
                <a:solidFill>
                  <a:srgbClr val="000000"/>
                </a:solidFill>
                <a:latin typeface="Helvetica Neue"/>
              </a:rPr>
              <a:t>（参考区间：</a:t>
            </a:r>
            <a:r>
              <a:rPr lang="en-US" altLang="zh-CN" sz="2400" dirty="0">
                <a:solidFill>
                  <a:srgbClr val="000000"/>
                </a:solidFill>
                <a:latin typeface="Helvetica Neue"/>
              </a:rPr>
              <a:t>150-440</a:t>
            </a:r>
            <a:r>
              <a:rPr lang="zh-CN" altLang="en-US" sz="2400" dirty="0">
                <a:solidFill>
                  <a:srgbClr val="000000"/>
                </a:solidFill>
                <a:latin typeface="Helvetica Neue"/>
              </a:rPr>
              <a:t>）</a:t>
            </a:r>
            <a:endParaRPr lang="en-US" altLang="zh-CN" sz="2400" dirty="0">
              <a:solidFill>
                <a:srgbClr val="000000"/>
              </a:solidFill>
              <a:latin typeface="Helvetica Neue"/>
            </a:endParaRPr>
          </a:p>
          <a:p>
            <a:r>
              <a:rPr lang="en-US" altLang="zh-CN" sz="2400" dirty="0">
                <a:solidFill>
                  <a:srgbClr val="000000"/>
                </a:solidFill>
                <a:latin typeface="Helvetica Neue"/>
              </a:rPr>
              <a:t>ETP</a:t>
            </a:r>
            <a:r>
              <a:rPr lang="zh-CN" altLang="en-US" sz="2400" dirty="0">
                <a:solidFill>
                  <a:srgbClr val="000000"/>
                </a:solidFill>
                <a:latin typeface="Helvetica Neue"/>
              </a:rPr>
              <a:t>： </a:t>
            </a:r>
            <a:r>
              <a:rPr lang="en-US" altLang="zh-CN" sz="2400" dirty="0">
                <a:solidFill>
                  <a:srgbClr val="000000"/>
                </a:solidFill>
                <a:latin typeface="Helvetica Neue"/>
              </a:rPr>
              <a:t>1669 </a:t>
            </a:r>
            <a:r>
              <a:rPr lang="en-US" altLang="zh-CN" sz="2400" dirty="0" err="1">
                <a:solidFill>
                  <a:srgbClr val="000000"/>
                </a:solidFill>
                <a:latin typeface="Helvetica Neue"/>
              </a:rPr>
              <a:t>nM</a:t>
            </a:r>
            <a:r>
              <a:rPr lang="en-US" altLang="zh-CN" sz="2400" dirty="0">
                <a:solidFill>
                  <a:srgbClr val="000000"/>
                </a:solidFill>
                <a:latin typeface="Helvetica Neue"/>
              </a:rPr>
              <a:t>*min</a:t>
            </a:r>
            <a:r>
              <a:rPr lang="zh-CN" altLang="en-US" sz="2400" dirty="0">
                <a:solidFill>
                  <a:srgbClr val="000000"/>
                </a:solidFill>
                <a:latin typeface="Helvetica Neue"/>
              </a:rPr>
              <a:t>（参考区间：</a:t>
            </a:r>
            <a:r>
              <a:rPr lang="en-US" altLang="zh-CN" sz="2400" dirty="0">
                <a:solidFill>
                  <a:srgbClr val="000000"/>
                </a:solidFill>
                <a:latin typeface="Helvetica Neue"/>
              </a:rPr>
              <a:t>1500-2000</a:t>
            </a:r>
            <a:r>
              <a:rPr lang="zh-CN" altLang="en-US" sz="2400" dirty="0">
                <a:solidFill>
                  <a:srgbClr val="000000"/>
                </a:solidFill>
                <a:latin typeface="Helvetica Neue"/>
              </a:rPr>
              <a:t>）</a:t>
            </a:r>
            <a:endParaRPr lang="en-US" altLang="zh-CN" sz="2400" dirty="0">
              <a:solidFill>
                <a:srgbClr val="000000"/>
              </a:solidFill>
              <a:latin typeface="Helvetica Neue"/>
            </a:endParaRPr>
          </a:p>
          <a:p>
            <a:r>
              <a:rPr lang="zh-CN" altLang="en-US" sz="2400" dirty="0">
                <a:solidFill>
                  <a:srgbClr val="000000"/>
                </a:solidFill>
                <a:latin typeface="Helvetica Neue"/>
              </a:rPr>
              <a:t>提示凝血酶生成能力正常。</a:t>
            </a:r>
            <a:endParaRPr lang="en-US" altLang="zh-CN" sz="2400" dirty="0">
              <a:solidFill>
                <a:srgbClr val="000000"/>
              </a:solidFill>
              <a:latin typeface="Helvetica Neue"/>
            </a:endParaRPr>
          </a:p>
          <a:p>
            <a:endParaRPr lang="en-US" altLang="zh-CN" sz="2400" dirty="0">
              <a:solidFill>
                <a:srgbClr val="000000"/>
              </a:solidFill>
              <a:latin typeface="Helvetica Neue"/>
            </a:endParaRPr>
          </a:p>
          <a:p>
            <a:pPr>
              <a:buFont typeface="Wingdings" panose="05000000000000000000" pitchFamily="2" charset="2"/>
              <a:buChar char="p"/>
            </a:pPr>
            <a:r>
              <a:rPr lang="zh-CN" altLang="en-US" sz="2400" dirty="0">
                <a:solidFill>
                  <a:srgbClr val="000000"/>
                </a:solidFill>
                <a:latin typeface="Helvetica Neue"/>
              </a:rPr>
              <a:t>但</a:t>
            </a:r>
            <a:r>
              <a:rPr lang="en-US" altLang="zh-CN" sz="2400" dirty="0">
                <a:solidFill>
                  <a:srgbClr val="000000"/>
                </a:solidFill>
                <a:latin typeface="Helvetica Neue"/>
              </a:rPr>
              <a:t>FXI</a:t>
            </a:r>
            <a:r>
              <a:rPr lang="zh-CN" altLang="en-US" sz="2400" dirty="0">
                <a:solidFill>
                  <a:srgbClr val="000000"/>
                </a:solidFill>
                <a:latin typeface="Helvetica Neue"/>
              </a:rPr>
              <a:t>缺乏可致  </a:t>
            </a:r>
            <a:r>
              <a:rPr lang="en-US" altLang="zh-CN" sz="2400" dirty="0">
                <a:solidFill>
                  <a:srgbClr val="000000"/>
                </a:solidFill>
                <a:latin typeface="Helvetica Neue"/>
              </a:rPr>
              <a:t>TAFI</a:t>
            </a:r>
            <a:r>
              <a:rPr lang="zh-CN" altLang="en-US" sz="2400" dirty="0">
                <a:solidFill>
                  <a:srgbClr val="000000"/>
                </a:solidFill>
                <a:latin typeface="Helvetica Neue"/>
              </a:rPr>
              <a:t>激活受损  过度纤溶   术后出血</a:t>
            </a:r>
            <a:endParaRPr lang="en-US" altLang="zh-CN" sz="2400" dirty="0">
              <a:solidFill>
                <a:srgbClr val="000000"/>
              </a:solidFill>
              <a:latin typeface="Helvetica Neue"/>
            </a:endParaRPr>
          </a:p>
          <a:p>
            <a:endParaRPr lang="en-US" altLang="zh-CN" sz="2400" dirty="0">
              <a:solidFill>
                <a:srgbClr val="000000"/>
              </a:solidFill>
              <a:latin typeface="Helvetica Neue"/>
            </a:endParaRPr>
          </a:p>
          <a:p>
            <a:pPr>
              <a:buFont typeface="Wingdings" panose="05000000000000000000" pitchFamily="2" charset="2"/>
              <a:buChar char="p"/>
            </a:pPr>
            <a:r>
              <a:rPr lang="zh-CN" altLang="en-US" sz="2400" dirty="0">
                <a:solidFill>
                  <a:srgbClr val="000000"/>
                </a:solidFill>
                <a:latin typeface="Helvetica Neue"/>
              </a:rPr>
              <a:t>术前血浆输注维持</a:t>
            </a:r>
            <a:r>
              <a:rPr lang="en-US" altLang="zh-CN" sz="2400" dirty="0">
                <a:solidFill>
                  <a:srgbClr val="000000"/>
                </a:solidFill>
                <a:latin typeface="Helvetica Neue"/>
              </a:rPr>
              <a:t>FXI</a:t>
            </a:r>
            <a:r>
              <a:rPr lang="zh-CN" altLang="en-US" sz="2400" dirty="0">
                <a:solidFill>
                  <a:srgbClr val="000000"/>
                </a:solidFill>
                <a:latin typeface="Helvetica Neue"/>
              </a:rPr>
              <a:t>在</a:t>
            </a:r>
            <a:r>
              <a:rPr lang="en-US" altLang="zh-CN" sz="2400" dirty="0">
                <a:solidFill>
                  <a:srgbClr val="000000"/>
                </a:solidFill>
                <a:latin typeface="Helvetica Neue"/>
              </a:rPr>
              <a:t>30%</a:t>
            </a:r>
            <a:r>
              <a:rPr lang="zh-CN" altLang="en-US" sz="2400" dirty="0">
                <a:solidFill>
                  <a:srgbClr val="000000"/>
                </a:solidFill>
                <a:latin typeface="Helvetica Neue"/>
              </a:rPr>
              <a:t>以上（</a:t>
            </a:r>
            <a:r>
              <a:rPr lang="en-US" altLang="zh-CN" sz="2400" dirty="0">
                <a:solidFill>
                  <a:srgbClr val="000000"/>
                </a:solidFill>
                <a:latin typeface="Helvetica Neue"/>
              </a:rPr>
              <a:t>half-life:52h</a:t>
            </a:r>
            <a:r>
              <a:rPr lang="zh-CN" altLang="en-US" sz="2400" dirty="0">
                <a:solidFill>
                  <a:srgbClr val="000000"/>
                </a:solidFill>
                <a:latin typeface="Helvetica Neue"/>
              </a:rPr>
              <a:t>），可结合氨甲环酸抗纤溶，手术顺利，术中术后无过量出血。</a:t>
            </a:r>
            <a:endParaRPr lang="en-US" altLang="zh-CN" sz="2400" dirty="0">
              <a:solidFill>
                <a:srgbClr val="000000"/>
              </a:solidFill>
              <a:latin typeface="Helvetica Neue"/>
            </a:endParaRPr>
          </a:p>
        </p:txBody>
      </p:sp>
      <p:sp>
        <p:nvSpPr>
          <p:cNvPr id="5" name="右箭头 4"/>
          <p:cNvSpPr/>
          <p:nvPr/>
        </p:nvSpPr>
        <p:spPr>
          <a:xfrm>
            <a:off x="4524364" y="5143512"/>
            <a:ext cx="214314" cy="714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右箭头 5"/>
          <p:cNvSpPr/>
          <p:nvPr/>
        </p:nvSpPr>
        <p:spPr>
          <a:xfrm>
            <a:off x="6739258" y="5157482"/>
            <a:ext cx="214314" cy="714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右箭头 6"/>
          <p:cNvSpPr/>
          <p:nvPr/>
        </p:nvSpPr>
        <p:spPr>
          <a:xfrm>
            <a:off x="8328038" y="5143512"/>
            <a:ext cx="214314" cy="714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bldLvl="0" animBg="1"/>
      <p:bldP spid="7" grpId="0" bldLvl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51160" y="837231"/>
            <a:ext cx="5929354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/>
              <a:t>基于细胞凝血理论的应用回顾：</a:t>
            </a:r>
            <a:endParaRPr lang="en-US" altLang="zh-CN" sz="2800" b="1"/>
          </a:p>
          <a:p>
            <a:endParaRPr lang="en-US" altLang="zh-CN" sz="2800" b="1"/>
          </a:p>
        </p:txBody>
      </p:sp>
      <p:sp>
        <p:nvSpPr>
          <p:cNvPr id="5" name="TextBox 4"/>
          <p:cNvSpPr txBox="1"/>
          <p:nvPr/>
        </p:nvSpPr>
        <p:spPr>
          <a:xfrm>
            <a:off x="695400" y="1784151"/>
            <a:ext cx="1108923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anose="05000000000000000000" pitchFamily="2" charset="2"/>
              <a:buChar char="p"/>
            </a:pPr>
            <a:r>
              <a:rPr lang="zh-CN" altLang="en-US" sz="2400" b="1" dirty="0"/>
              <a:t>旁路制剂可用于获得性血友病治疗；</a:t>
            </a:r>
            <a:endParaRPr lang="en-US" altLang="zh-CN" sz="2400" b="1" dirty="0"/>
          </a:p>
          <a:p>
            <a:pPr>
              <a:buFont typeface="Wingdings" panose="05000000000000000000" pitchFamily="2" charset="2"/>
              <a:buChar char="p"/>
            </a:pPr>
            <a:endParaRPr lang="en-US" altLang="zh-CN" sz="2400" b="1" dirty="0"/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400" b="1" dirty="0"/>
              <a:t>FVII</a:t>
            </a:r>
            <a:r>
              <a:rPr lang="zh-CN" altLang="en-US" sz="2400" b="1" dirty="0"/>
              <a:t>缺乏症的</a:t>
            </a:r>
            <a:r>
              <a:rPr lang="en-US" altLang="zh-CN" sz="2400" b="1" dirty="0" err="1"/>
              <a:t>FVIIa</a:t>
            </a:r>
            <a:r>
              <a:rPr lang="zh-CN" altLang="en-US" sz="2400" b="1" dirty="0"/>
              <a:t>用量要少于获得性血友病和血小板无力症；</a:t>
            </a:r>
            <a:endParaRPr lang="en-US" altLang="zh-CN" sz="2400" b="1" dirty="0"/>
          </a:p>
          <a:p>
            <a:pPr>
              <a:buFont typeface="Wingdings" panose="05000000000000000000" pitchFamily="2" charset="2"/>
              <a:buChar char="p"/>
            </a:pPr>
            <a:endParaRPr lang="en-US" altLang="zh-CN" sz="2400" b="1" dirty="0"/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400" b="1" dirty="0"/>
              <a:t>PK</a:t>
            </a:r>
            <a:r>
              <a:rPr lang="zh-CN" altLang="en-US" sz="2400" b="1" dirty="0"/>
              <a:t>、</a:t>
            </a:r>
            <a:r>
              <a:rPr lang="en-US" altLang="zh-CN" sz="2400" b="1" dirty="0"/>
              <a:t>HMWK</a:t>
            </a:r>
            <a:r>
              <a:rPr lang="zh-CN" altLang="en-US" sz="2400" b="1" dirty="0"/>
              <a:t>、</a:t>
            </a:r>
            <a:r>
              <a:rPr lang="en-US" altLang="zh-CN" sz="2400" b="1" dirty="0"/>
              <a:t>FXII</a:t>
            </a:r>
            <a:r>
              <a:rPr lang="zh-CN" altLang="en-US" sz="2400" b="1" dirty="0"/>
              <a:t>缺乏无出血风险；</a:t>
            </a:r>
            <a:endParaRPr lang="en-US" altLang="zh-CN" sz="2400" b="1" dirty="0"/>
          </a:p>
          <a:p>
            <a:pPr>
              <a:buFont typeface="Wingdings" panose="05000000000000000000" pitchFamily="2" charset="2"/>
              <a:buChar char="p"/>
            </a:pPr>
            <a:endParaRPr lang="en-US" altLang="zh-CN" sz="2400" b="1" dirty="0"/>
          </a:p>
          <a:p>
            <a:pPr>
              <a:buFont typeface="Wingdings" panose="05000000000000000000" pitchFamily="2" charset="2"/>
              <a:buChar char="p"/>
            </a:pPr>
            <a:r>
              <a:rPr lang="en-US" altLang="zh-CN" sz="2400" b="1" dirty="0"/>
              <a:t>FXI</a:t>
            </a:r>
            <a:r>
              <a:rPr lang="zh-CN" altLang="en-US" sz="2400" b="1" dirty="0"/>
              <a:t>缺乏对</a:t>
            </a:r>
            <a:r>
              <a:rPr lang="en-US" altLang="zh-CN" sz="2400" b="1" dirty="0" err="1"/>
              <a:t>IIa</a:t>
            </a:r>
            <a:r>
              <a:rPr lang="zh-CN" altLang="en-US" sz="2400" b="1" dirty="0"/>
              <a:t>生成影响不大，但影响</a:t>
            </a:r>
            <a:r>
              <a:rPr lang="en-US" altLang="zh-CN" sz="2400" b="1" dirty="0"/>
              <a:t>TAFI</a:t>
            </a:r>
            <a:r>
              <a:rPr lang="zh-CN" altLang="en-US" sz="2400" b="1" dirty="0"/>
              <a:t>活化，可致过度纤溶；</a:t>
            </a:r>
            <a:endParaRPr lang="en-US" altLang="zh-CN" sz="2400" b="1" dirty="0"/>
          </a:p>
          <a:p>
            <a:endParaRPr lang="en-US" altLang="zh-CN" sz="2400" b="1" dirty="0"/>
          </a:p>
          <a:p>
            <a:pPr>
              <a:buFont typeface="Wingdings" panose="05000000000000000000" pitchFamily="2" charset="2"/>
              <a:buChar char="p"/>
            </a:pPr>
            <a:r>
              <a:rPr lang="zh-CN" altLang="en-US" sz="2400" b="1" dirty="0"/>
              <a:t>相较常规凝血筛查，整体试验与出血相关性更好，但仍缺少对内皮功能的评估。</a:t>
            </a:r>
            <a:endParaRPr lang="en-US" altLang="zh-CN" sz="2400" b="1" dirty="0"/>
          </a:p>
          <a:p>
            <a:pPr>
              <a:buFont typeface="Wingdings" panose="05000000000000000000" pitchFamily="2" charset="2"/>
              <a:buChar char="p"/>
            </a:pPr>
            <a:endParaRPr lang="en-US" altLang="zh-CN" b="1" dirty="0"/>
          </a:p>
          <a:p>
            <a:pPr>
              <a:buFont typeface="Wingdings" panose="05000000000000000000" pitchFamily="2" charset="2"/>
              <a:buChar char="p"/>
            </a:pPr>
            <a:endParaRPr lang="zh-CN" altLang="en-US" b="1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212850"/>
            <a:ext cx="5469255" cy="564642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44450"/>
            <a:ext cx="5574665" cy="125793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263525" y="476885"/>
            <a:ext cx="5358765" cy="5015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70C0"/>
                </a:solidFill>
              </a:rPr>
              <a:t>4</a:t>
            </a:r>
            <a:r>
              <a:rPr lang="zh-CN" altLang="en-US" sz="2800" b="1" dirty="0">
                <a:solidFill>
                  <a:srgbClr val="0070C0"/>
                </a:solidFill>
              </a:rPr>
              <a:t>、涉及固有免疫激活、融合了“酶”与“细胞”的凝血新模型：</a:t>
            </a:r>
          </a:p>
          <a:p>
            <a:endParaRPr lang="zh-CN" altLang="en-US" sz="2400" b="1" dirty="0">
              <a:solidFill>
                <a:srgbClr val="0070C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400" b="1" dirty="0">
                <a:solidFill>
                  <a:srgbClr val="0070C0"/>
                </a:solidFill>
              </a:rPr>
              <a:t>细胞损伤</a:t>
            </a:r>
            <a:r>
              <a:rPr lang="en-US" altLang="zh-CN" sz="2400" b="1" dirty="0">
                <a:solidFill>
                  <a:srgbClr val="0070C0"/>
                </a:solidFill>
              </a:rPr>
              <a:t>——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400" b="1" dirty="0">
                <a:solidFill>
                  <a:srgbClr val="0070C0"/>
                </a:solidFill>
              </a:rPr>
              <a:t>释放</a:t>
            </a:r>
            <a:r>
              <a:rPr lang="en-US" altLang="zh-CN" sz="2400" b="1" dirty="0">
                <a:solidFill>
                  <a:srgbClr val="0070C0"/>
                </a:solidFill>
              </a:rPr>
              <a:t>DAMPS——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400" b="1" dirty="0">
                <a:solidFill>
                  <a:srgbClr val="0070C0"/>
                </a:solidFill>
              </a:rPr>
              <a:t>结合单核细胞、内皮</a:t>
            </a:r>
            <a:r>
              <a:rPr lang="en-US" altLang="zh-CN" sz="2400" b="1" dirty="0">
                <a:solidFill>
                  <a:srgbClr val="0070C0"/>
                </a:solidFill>
              </a:rPr>
              <a:t>——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400" b="1" dirty="0">
                <a:solidFill>
                  <a:srgbClr val="0070C0"/>
                </a:solidFill>
              </a:rPr>
              <a:t>促</a:t>
            </a:r>
            <a:r>
              <a:rPr lang="en-US" altLang="zh-CN" sz="2400" b="1" dirty="0">
                <a:solidFill>
                  <a:srgbClr val="0070C0"/>
                </a:solidFill>
              </a:rPr>
              <a:t>TF</a:t>
            </a:r>
            <a:r>
              <a:rPr lang="zh-CN" altLang="en-US" sz="2400" b="1" dirty="0">
                <a:solidFill>
                  <a:srgbClr val="0070C0"/>
                </a:solidFill>
              </a:rPr>
              <a:t>高表达</a:t>
            </a:r>
            <a:r>
              <a:rPr lang="en-US" altLang="zh-CN" sz="2400" b="1" dirty="0">
                <a:solidFill>
                  <a:srgbClr val="0070C0"/>
                </a:solidFill>
              </a:rPr>
              <a:t>——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400" b="1" dirty="0">
                <a:solidFill>
                  <a:srgbClr val="FF0000"/>
                </a:solidFill>
              </a:rPr>
              <a:t>启动凝血</a:t>
            </a:r>
            <a:r>
              <a:rPr lang="zh-CN" altLang="en-US" sz="2400" b="1" dirty="0">
                <a:solidFill>
                  <a:srgbClr val="0070C0"/>
                </a:solidFill>
              </a:rPr>
              <a:t>、激活血小板</a:t>
            </a:r>
            <a:r>
              <a:rPr lang="en-US" altLang="zh-CN" sz="2400" b="1" dirty="0">
                <a:solidFill>
                  <a:srgbClr val="0070C0"/>
                </a:solidFill>
              </a:rPr>
              <a:t>——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400" b="1" dirty="0">
                <a:solidFill>
                  <a:srgbClr val="0070C0"/>
                </a:solidFill>
              </a:rPr>
              <a:t>与中性粒结合诱导</a:t>
            </a:r>
            <a:r>
              <a:rPr lang="en-US" altLang="zh-CN" sz="2400" b="1" dirty="0">
                <a:solidFill>
                  <a:srgbClr val="0070C0"/>
                </a:solidFill>
              </a:rPr>
              <a:t>NETs</a:t>
            </a:r>
            <a:r>
              <a:rPr lang="zh-CN" altLang="en-US" sz="2400" b="1" dirty="0">
                <a:solidFill>
                  <a:srgbClr val="0070C0"/>
                </a:solidFill>
              </a:rPr>
              <a:t>形成</a:t>
            </a:r>
            <a:r>
              <a:rPr lang="en-US" altLang="zh-CN" sz="2400" b="1" dirty="0">
                <a:solidFill>
                  <a:srgbClr val="0070C0"/>
                </a:solidFill>
              </a:rPr>
              <a:t>——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400" b="1" dirty="0">
                <a:solidFill>
                  <a:srgbClr val="0070C0"/>
                </a:solidFill>
              </a:rPr>
              <a:t>NETosis</a:t>
            </a:r>
            <a:r>
              <a:rPr lang="zh-CN" altLang="en-US" sz="2400" b="1" dirty="0">
                <a:solidFill>
                  <a:srgbClr val="0070C0"/>
                </a:solidFill>
              </a:rPr>
              <a:t>释放更多</a:t>
            </a:r>
            <a:r>
              <a:rPr lang="en-US" altLang="zh-CN" sz="2400" b="1" dirty="0">
                <a:solidFill>
                  <a:srgbClr val="0070C0"/>
                </a:solidFill>
              </a:rPr>
              <a:t>DAMPS——</a:t>
            </a:r>
          </a:p>
          <a:p>
            <a:r>
              <a:rPr lang="en-US" altLang="zh-CN" sz="2400" b="1" dirty="0">
                <a:solidFill>
                  <a:srgbClr val="0070C0"/>
                </a:solidFill>
              </a:rPr>
              <a:t>         </a:t>
            </a:r>
            <a:r>
              <a:rPr lang="zh-CN" altLang="en-US" sz="2400" b="1" dirty="0">
                <a:solidFill>
                  <a:srgbClr val="0070C0"/>
                </a:solidFill>
              </a:rPr>
              <a:t>参与</a:t>
            </a:r>
            <a:r>
              <a:rPr lang="zh-CN" altLang="en-US" sz="2400" b="1" dirty="0">
                <a:solidFill>
                  <a:srgbClr val="FF0000"/>
                </a:solidFill>
              </a:rPr>
              <a:t>凝血放大、扩增</a:t>
            </a:r>
            <a:r>
              <a:rPr lang="zh-CN" altLang="en-US" sz="2400" b="1" dirty="0">
                <a:solidFill>
                  <a:srgbClr val="0070C0"/>
                </a:solidFill>
              </a:rPr>
              <a:t>，</a:t>
            </a:r>
          </a:p>
          <a:p>
            <a:r>
              <a:rPr lang="en-US" altLang="zh-CN" sz="2400" b="1" dirty="0">
                <a:solidFill>
                  <a:srgbClr val="0070C0"/>
                </a:solidFill>
              </a:rPr>
              <a:t>         </a:t>
            </a:r>
            <a:r>
              <a:rPr lang="zh-CN" altLang="en-US" sz="2400" b="1" dirty="0">
                <a:solidFill>
                  <a:srgbClr val="0070C0"/>
                </a:solidFill>
              </a:rPr>
              <a:t>促进</a:t>
            </a:r>
            <a:r>
              <a:rPr lang="en-US" altLang="zh-CN" sz="2400" b="1" dirty="0">
                <a:solidFill>
                  <a:srgbClr val="FF0000"/>
                </a:solidFill>
              </a:rPr>
              <a:t>FXI</a:t>
            </a:r>
            <a:r>
              <a:rPr lang="zh-CN" altLang="en-US" sz="2400" b="1" dirty="0">
                <a:solidFill>
                  <a:srgbClr val="FF0000"/>
                </a:solidFill>
              </a:rPr>
              <a:t>、</a:t>
            </a:r>
            <a:r>
              <a:rPr lang="en-US" altLang="zh-CN" sz="2400" b="1" dirty="0">
                <a:solidFill>
                  <a:srgbClr val="FF0000"/>
                </a:solidFill>
              </a:rPr>
              <a:t>FXII</a:t>
            </a:r>
            <a:r>
              <a:rPr lang="zh-CN" altLang="en-US" sz="2400" b="1" dirty="0">
                <a:solidFill>
                  <a:srgbClr val="FF0000"/>
                </a:solidFill>
              </a:rPr>
              <a:t>接触激活</a:t>
            </a:r>
            <a:r>
              <a:rPr lang="zh-CN" altLang="en-US" sz="2400" b="1" dirty="0">
                <a:solidFill>
                  <a:srgbClr val="0070C0"/>
                </a:solidFill>
              </a:rPr>
              <a:t>，</a:t>
            </a:r>
          </a:p>
          <a:p>
            <a:r>
              <a:rPr lang="en-US" altLang="zh-CN" sz="2400" b="1" dirty="0">
                <a:solidFill>
                  <a:srgbClr val="0070C0"/>
                </a:solidFill>
              </a:rPr>
              <a:t>         </a:t>
            </a:r>
            <a:r>
              <a:rPr lang="zh-CN" altLang="en-US" sz="2400" b="1" dirty="0">
                <a:solidFill>
                  <a:srgbClr val="0070C0"/>
                </a:solidFill>
              </a:rPr>
              <a:t>抑制抗凝、纤溶作用。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055370" y="260350"/>
            <a:ext cx="89617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70C0"/>
                </a:solidFill>
              </a:rPr>
              <a:t>损伤相关分子模式（</a:t>
            </a:r>
            <a:r>
              <a:rPr lang="en-US" altLang="zh-CN" sz="2800" b="1" dirty="0">
                <a:solidFill>
                  <a:srgbClr val="0070C0"/>
                </a:solidFill>
              </a:rPr>
              <a:t>DAMPS</a:t>
            </a:r>
            <a:r>
              <a:rPr lang="zh-CN" altLang="en-US" sz="2800" b="1" dirty="0">
                <a:solidFill>
                  <a:srgbClr val="0070C0"/>
                </a:solidFill>
              </a:rPr>
              <a:t>）的促凝效应：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8119" y="1484537"/>
            <a:ext cx="7290470" cy="287960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6704" y="4841716"/>
            <a:ext cx="7353300" cy="7620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305175" y="1097280"/>
            <a:ext cx="56261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 dirty="0">
                <a:solidFill>
                  <a:srgbClr val="0070C0"/>
                </a:solidFill>
                <a:sym typeface="+mn-ea"/>
              </a:rPr>
              <a:t>酶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7698105" y="1097280"/>
            <a:ext cx="118808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 dirty="0">
                <a:solidFill>
                  <a:srgbClr val="0070C0"/>
                </a:solidFill>
                <a:sym typeface="+mn-ea"/>
              </a:rPr>
              <a:t>细胞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775460" y="5877560"/>
            <a:ext cx="888619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/>
              <a:t>      </a:t>
            </a:r>
            <a:r>
              <a:rPr lang="zh-CN" altLang="en-US" sz="2400"/>
              <a:t>高凝状态有助限制病原体、减少损伤失血，但过度的促凝作用可致广泛微血栓、多器官功能障碍和消耗性低凝。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59396" y="1484784"/>
            <a:ext cx="10873208" cy="31076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70C0"/>
                </a:solidFill>
              </a:rPr>
              <a:t>应用举例：</a:t>
            </a:r>
            <a:endParaRPr lang="en-US" altLang="zh-CN" sz="2800" b="1" dirty="0">
              <a:solidFill>
                <a:srgbClr val="0070C0"/>
              </a:solidFill>
            </a:endParaRPr>
          </a:p>
          <a:p>
            <a:endParaRPr lang="en-US" altLang="zh-CN" sz="2800" b="1" dirty="0">
              <a:solidFill>
                <a:srgbClr val="0070C0"/>
              </a:solidFill>
            </a:endParaRPr>
          </a:p>
          <a:p>
            <a:r>
              <a:rPr lang="zh-CN" altLang="en-US" sz="2800" b="1" dirty="0">
                <a:solidFill>
                  <a:srgbClr val="0070C0"/>
                </a:solidFill>
              </a:rPr>
              <a:t>休克产生</a:t>
            </a:r>
            <a:r>
              <a:rPr lang="en-US" altLang="zh-CN" sz="2800" b="1" dirty="0">
                <a:solidFill>
                  <a:srgbClr val="0070C0"/>
                </a:solidFill>
              </a:rPr>
              <a:t>DAMPS</a:t>
            </a:r>
            <a:r>
              <a:rPr lang="zh-CN" altLang="en-US" sz="2800" b="1" dirty="0">
                <a:solidFill>
                  <a:srgbClr val="0070C0"/>
                </a:solidFill>
              </a:rPr>
              <a:t>，如热休克蛋白、</a:t>
            </a:r>
            <a:r>
              <a:rPr lang="en-US" altLang="zh-CN" sz="2800" b="1" dirty="0">
                <a:solidFill>
                  <a:srgbClr val="0070C0"/>
                </a:solidFill>
              </a:rPr>
              <a:t>HMGB1</a:t>
            </a:r>
          </a:p>
          <a:p>
            <a:endParaRPr lang="en-US" altLang="zh-CN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800" dirty="0"/>
              <a:t>脓毒症休克（</a:t>
            </a:r>
            <a:r>
              <a:rPr lang="en-US" altLang="zh-CN" sz="2800" dirty="0"/>
              <a:t>Septic shock</a:t>
            </a:r>
            <a:r>
              <a:rPr lang="zh-CN" altLang="en-US" sz="2800" dirty="0"/>
              <a:t>）处置：液体复苏、抗感染、</a:t>
            </a:r>
            <a:r>
              <a:rPr lang="zh-CN" altLang="en-US" sz="2800" dirty="0">
                <a:solidFill>
                  <a:srgbClr val="FF0000"/>
                </a:solidFill>
              </a:rPr>
              <a:t>抗凝</a:t>
            </a:r>
            <a:r>
              <a:rPr lang="en-US" altLang="zh-CN" sz="2800" dirty="0"/>
              <a:t>…</a:t>
            </a:r>
            <a:r>
              <a:rPr lang="zh-CN" altLang="en-US" sz="2800" dirty="0"/>
              <a:t>；</a:t>
            </a:r>
            <a:endParaRPr lang="en-US" altLang="zh-CN" sz="2800" dirty="0"/>
          </a:p>
          <a:p>
            <a:endParaRPr lang="en-US" altLang="zh-CN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800" dirty="0"/>
              <a:t>热射病（</a:t>
            </a:r>
            <a:r>
              <a:rPr lang="en-US" altLang="zh-CN" sz="2800" dirty="0"/>
              <a:t>Heat stroke</a:t>
            </a:r>
            <a:r>
              <a:rPr lang="zh-CN" altLang="en-US" sz="2800" dirty="0"/>
              <a:t>）处置：早降温、早</a:t>
            </a:r>
            <a:r>
              <a:rPr lang="zh-CN" altLang="en-US" sz="2800" dirty="0">
                <a:solidFill>
                  <a:srgbClr val="FF0000"/>
                </a:solidFill>
              </a:rPr>
              <a:t>抗凝</a:t>
            </a:r>
            <a:r>
              <a:rPr lang="zh-CN" altLang="en-US" sz="2800" dirty="0"/>
              <a:t>、早血液净化</a:t>
            </a:r>
            <a:r>
              <a:rPr lang="en-US" altLang="zh-CN" sz="2800" dirty="0"/>
              <a:t>…</a:t>
            </a:r>
            <a:r>
              <a:rPr lang="zh-CN" altLang="en-US" sz="2800" dirty="0"/>
              <a:t>；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0070C0"/>
                </a:solidFill>
              </a:rPr>
              <a:t>小结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407368" y="1844824"/>
            <a:ext cx="1130525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800" b="1" dirty="0">
                <a:solidFill>
                  <a:srgbClr val="0070C0"/>
                </a:solidFill>
              </a:rPr>
              <a:t>熟悉初期止血、二期止血理论，有助临床现象、检测结果的理解；</a:t>
            </a:r>
            <a:endParaRPr lang="en-US" altLang="zh-CN" sz="2800" b="1" dirty="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sz="2800" b="1" dirty="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800" b="1" dirty="0">
                <a:solidFill>
                  <a:srgbClr val="0070C0"/>
                </a:solidFill>
              </a:rPr>
              <a:t>凝血系统的内外兼修：</a:t>
            </a:r>
            <a:endParaRPr lang="en-US" altLang="zh-CN" sz="2800" b="1" dirty="0">
              <a:solidFill>
                <a:srgbClr val="0070C0"/>
              </a:solidFill>
            </a:endParaRPr>
          </a:p>
          <a:p>
            <a:r>
              <a:rPr lang="en-US" altLang="zh-CN" sz="2800" b="1" dirty="0">
                <a:solidFill>
                  <a:srgbClr val="0070C0"/>
                </a:solidFill>
              </a:rPr>
              <a:t>    </a:t>
            </a:r>
            <a:r>
              <a:rPr lang="zh-CN" altLang="en-US" sz="2800" b="1" dirty="0">
                <a:solidFill>
                  <a:srgbClr val="0070C0"/>
                </a:solidFill>
              </a:rPr>
              <a:t>内，有复杂的平衡机制，可结合整体试验与特异指标评估凝血状态；</a:t>
            </a:r>
            <a:endParaRPr lang="en-US" altLang="zh-CN" sz="2800" b="1" dirty="0">
              <a:solidFill>
                <a:srgbClr val="0070C0"/>
              </a:solidFill>
            </a:endParaRPr>
          </a:p>
          <a:p>
            <a:r>
              <a:rPr lang="zh-CN" altLang="en-US" sz="2800" b="1" dirty="0">
                <a:solidFill>
                  <a:srgbClr val="0070C0"/>
                </a:solidFill>
              </a:rPr>
              <a:t>    外，参与固有免疫应答，应重视相关临床状况中的凝血问题处置。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5" name="文本框 1"/>
          <p:cNvSpPr txBox="1">
            <a:spLocks noChangeArrowheads="1"/>
          </p:cNvSpPr>
          <p:nvPr/>
        </p:nvSpPr>
        <p:spPr bwMode="auto">
          <a:xfrm>
            <a:off x="1524000" y="2220239"/>
            <a:ext cx="9144000" cy="16319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en-US" altLang="zh-CN" sz="10000" b="1" dirty="0">
                <a:solidFill>
                  <a:srgbClr val="17AFD3"/>
                </a:solidFill>
                <a:latin typeface="微软雅黑" panose="020B0503020204020204" charset="-122"/>
              </a:rPr>
              <a:t>THANKS</a:t>
            </a: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rcRect l="-1157" t="18291" r="1157" b="12369"/>
          <a:stretch>
            <a:fillRect/>
          </a:stretch>
        </p:blipFill>
        <p:spPr>
          <a:xfrm>
            <a:off x="9260205" y="74295"/>
            <a:ext cx="2931795" cy="47752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ZWUzN2YyMGFmNDAwMDIxZDY3NTk5NDdkNTJlY2M2MTM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88.63472440944878,&quot;left&quot;:20.74771653543305,&quot;top&quot;:309.70078740157476,&quot;width&quot;:633.628503937008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88.63472440944878,&quot;left&quot;:20.74771653543305,&quot;top&quot;:309.70078740157476,&quot;width&quot;:633.628503937008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88.63472440944878,&quot;left&quot;:20.74771653543305,&quot;top&quot;:309.70078740157476,&quot;width&quot;:633.628503937008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88.63472440944878,&quot;left&quot;:20.74771653543305,&quot;top&quot;:309.70078740157476,&quot;width&quot;:633.628503937008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473*424"/>
  <p:tag name="TABLE_ENDDRAG_RECT" val="15*82*473*42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3003</Words>
  <Application>Microsoft Office PowerPoint</Application>
  <PresentationFormat>宽屏</PresentationFormat>
  <Paragraphs>394</Paragraphs>
  <Slides>40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40</vt:i4>
      </vt:variant>
    </vt:vector>
  </HeadingPairs>
  <TitlesOfParts>
    <vt:vector size="54" baseType="lpstr">
      <vt:lpstr>Helvetica Neue</vt:lpstr>
      <vt:lpstr>mp-quote</vt:lpstr>
      <vt:lpstr>等线</vt:lpstr>
      <vt:lpstr>黑体</vt:lpstr>
      <vt:lpstr>华文中宋</vt:lpstr>
      <vt:lpstr>宋体</vt:lpstr>
      <vt:lpstr>微软雅黑</vt:lpstr>
      <vt:lpstr>Arial</vt:lpstr>
      <vt:lpstr>Arial Narrow</vt:lpstr>
      <vt:lpstr>Calibri</vt:lpstr>
      <vt:lpstr>Tahoma</vt:lpstr>
      <vt:lpstr>Times New Roman</vt:lpstr>
      <vt:lpstr>Wingdings</vt:lpstr>
      <vt:lpstr>Office 主题</vt:lpstr>
      <vt:lpstr>凝血机制及其应用 </vt:lpstr>
      <vt:lpstr>主要内容</vt:lpstr>
      <vt:lpstr>PowerPoint 演示文稿</vt:lpstr>
      <vt:lpstr>PowerPoint 演示文稿</vt:lpstr>
      <vt:lpstr>主要内容</vt:lpstr>
      <vt:lpstr>维持凝血平衡的各类成分</vt:lpstr>
      <vt:lpstr>PowerPoint 演示文稿</vt:lpstr>
      <vt:lpstr>PowerPoint 演示文稿</vt:lpstr>
      <vt:lpstr>PowerPoint 演示文稿</vt:lpstr>
      <vt:lpstr>主要内容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旁路制剂FVIIa的用量差异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小结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基于细胞的凝血机制及其应用</dc:title>
  <dc:creator>dreamsummit</dc:creator>
  <cp:lastModifiedBy>tjh</cp:lastModifiedBy>
  <cp:revision>261</cp:revision>
  <dcterms:created xsi:type="dcterms:W3CDTF">2018-10-09T05:47:00Z</dcterms:created>
  <dcterms:modified xsi:type="dcterms:W3CDTF">2024-08-14T02:28:54Z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AC9875EE82CD431BAEAA5B8458D27575_13</vt:lpwstr>
  </property>
  <property fmtid="{D5CDD505-2E9C-101B-9397-08002B2CF9AE}" pid="3" name="KSOProductBuildVer">
    <vt:lpwstr>2052-12.1.0.16417</vt:lpwstr>
  </property>
</Properties>
</file>