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645" r:id="rId2"/>
    <p:sldId id="1261" r:id="rId3"/>
    <p:sldId id="1262" r:id="rId4"/>
    <p:sldId id="1263" r:id="rId5"/>
    <p:sldId id="7382" r:id="rId6"/>
    <p:sldId id="540" r:id="rId7"/>
    <p:sldId id="541" r:id="rId8"/>
    <p:sldId id="543" r:id="rId9"/>
    <p:sldId id="544" r:id="rId10"/>
    <p:sldId id="587" r:id="rId11"/>
    <p:sldId id="588" r:id="rId12"/>
    <p:sldId id="343" r:id="rId13"/>
    <p:sldId id="533" r:id="rId14"/>
    <p:sldId id="257" r:id="rId15"/>
    <p:sldId id="573" r:id="rId16"/>
    <p:sldId id="574" r:id="rId17"/>
    <p:sldId id="575" r:id="rId18"/>
    <p:sldId id="641" r:id="rId19"/>
    <p:sldId id="643" r:id="rId20"/>
    <p:sldId id="644" r:id="rId21"/>
    <p:sldId id="350" r:id="rId22"/>
    <p:sldId id="262" r:id="rId23"/>
    <p:sldId id="1251" r:id="rId24"/>
    <p:sldId id="1252" r:id="rId25"/>
    <p:sldId id="1253" r:id="rId26"/>
    <p:sldId id="1258" r:id="rId27"/>
    <p:sldId id="1259" r:id="rId28"/>
    <p:sldId id="1255" r:id="rId29"/>
    <p:sldId id="402" r:id="rId30"/>
    <p:sldId id="597" r:id="rId31"/>
    <p:sldId id="598" r:id="rId32"/>
    <p:sldId id="1254" r:id="rId33"/>
    <p:sldId id="338" r:id="rId34"/>
    <p:sldId id="339" r:id="rId35"/>
    <p:sldId id="340" r:id="rId36"/>
    <p:sldId id="260" r:id="rId37"/>
    <p:sldId id="793" r:id="rId38"/>
    <p:sldId id="794" r:id="rId39"/>
    <p:sldId id="1256" r:id="rId40"/>
    <p:sldId id="822" r:id="rId41"/>
    <p:sldId id="1257" r:id="rId42"/>
    <p:sldId id="258" r:id="rId43"/>
    <p:sldId id="561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9FA17-9F80-4A27-BB5F-61AD9B1C2DEA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CB1A2-E166-4105-9B3D-73BB97988B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705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>
            <a:extLst>
              <a:ext uri="{FF2B5EF4-FFF2-40B4-BE49-F238E27FC236}">
                <a16:creationId xmlns:a16="http://schemas.microsoft.com/office/drawing/2014/main" id="{5A30AF6E-83BC-F8CE-B1F3-6C4B9162C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>
            <a:extLst>
              <a:ext uri="{FF2B5EF4-FFF2-40B4-BE49-F238E27FC236}">
                <a16:creationId xmlns:a16="http://schemas.microsoft.com/office/drawing/2014/main" id="{3EC9B84A-43DA-F062-D3E1-CDBB4DDAE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6084" name="灯片编号占位符 3">
            <a:extLst>
              <a:ext uri="{FF2B5EF4-FFF2-40B4-BE49-F238E27FC236}">
                <a16:creationId xmlns:a16="http://schemas.microsoft.com/office/drawing/2014/main" id="{E1C3C291-D580-5716-927B-F448FF74C6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548E308-357D-43DF-962E-E2C7F3F0EB36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E80FDD-213D-3D63-63E3-E9512B7F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677DD1C-E28D-ABC4-903E-7CCF3421C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AF74B2-2322-95D9-8FC4-2FF77107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C9FA44-3CCB-E162-2E19-B46D160D7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E87459-6D01-64B7-FAD3-6ED75BB7F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662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E2D59-6595-89B9-CF30-83966A455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9521D4-E71D-52D7-AF43-B9E495FCA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8A528C-4D50-D945-B12E-1E7347BE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DA0618-EB08-A395-A57A-2A56A34B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43EFB7-0E05-9E99-5EC2-178F2984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83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68C322-7E00-4FBF-7B14-5CE0BC1F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C6E271-1233-DA78-291C-F9DDD8161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27C7DB-8576-D9CE-9D52-93F3A9C13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EDF012-4B7F-E829-7CF3-ED555192F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4FCC7E-6233-EAB0-F1C8-9D605F71C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71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8D2D9-EBFF-4FC0-0362-4B0D6960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E7A054-9EBB-524A-0C16-465419CD76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4F8A011-3A19-64C0-CCB5-648150B88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270597-ACE0-DBA6-A210-03FF53DAC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E77E33-9873-DD83-0FD1-B184E13AC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4F11EB-6CB2-5358-AA58-0088FD30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09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179771-ABE2-5BCC-B069-5DBDC8183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DAFFBA-18C3-8F2C-19B6-33D132E2C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4AD0A7-40D2-03E4-C2C8-EA655BB25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C3D1103-CEF0-7FC8-7ECD-B6121CD941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B7695F0-3F19-3B3A-CD6C-431081D5E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4A68077-2BA8-E7B9-0551-92303EA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0E56EA-08F8-5383-F1EC-526A4D63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925163A-4159-B9DB-133A-5941DF67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566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28D674-A0ED-E915-D979-4188FC8F7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86BF8F-AC0B-D461-E0FA-02198A6ED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C61FC56-55A2-FFAB-0393-72BCBAA08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C6DAC7E-1213-834E-B8B3-63326CC8B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27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B7DC92-A8AE-9386-B989-F9903CF3E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03733A0-C73A-B099-2B2E-FCEFD65B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5FAE2A-8FC4-A974-F051-3031B30D0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02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8E81EB-EB28-1586-1557-63C016C02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ABF561-9707-338B-4F30-CBA7D05DC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AD362B-8A03-511E-DDA7-37ED2E9F3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6422DB-8736-B6BA-6118-24792CFFF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3DB344-EC90-F9D5-338C-E7130D127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D908A0-3414-28E8-D596-7DC58964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34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52BDAD-AD44-0D3C-5E46-666E1D1D0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2656078-D588-6076-0D70-9A74083D2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7E89EA9-1621-614D-F3EF-AB5A5436B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B43AED-7A46-40B9-1B25-E022A3DB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33A3317-497E-5AC8-7DA1-D70DCAC34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E36AA8-658B-3493-89C0-74E68FBBF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564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6EB2F5-8608-A673-27B1-3180CC8EA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F6FA58-0906-224C-1735-237D05D42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726AF7-36E8-1631-7AC1-A8AAD310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4185B8-AB6D-392F-CF5E-7B503A25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3B53C9-2132-94A9-CF20-6CAE91AF0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75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7E076A-4E29-EE1A-4695-EDEBB91019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FF484B-0F9E-965D-2976-ED70827DC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C088C2-2D6D-DD65-89E8-F3C6E87A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C8BFB7-FE47-0D53-8AF8-895D394B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D8DDBC-10FA-59C2-E81F-98A35B04B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48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50BEE-35AB-4028-B446-AD18117F01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069390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text &amp;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11175" y="2147889"/>
            <a:ext cx="11245851" cy="3473265"/>
          </a:xfrm>
        </p:spPr>
        <p:txBody>
          <a:bodyPr/>
          <a:lstStyle>
            <a:lvl1pPr>
              <a:spcAft>
                <a:spcPts val="2400"/>
              </a:spcAft>
              <a:defRPr/>
            </a:lvl1pPr>
            <a:lvl2pPr>
              <a:spcAft>
                <a:spcPts val="2400"/>
              </a:spcAft>
              <a:defRPr/>
            </a:lvl2pPr>
            <a:lvl3pPr>
              <a:spcAft>
                <a:spcPts val="2400"/>
              </a:spcAft>
              <a:defRPr/>
            </a:lvl3pPr>
            <a:lvl4pPr>
              <a:spcAft>
                <a:spcPts val="2400"/>
              </a:spcAft>
              <a:defRPr/>
            </a:lvl4pPr>
            <a:lvl5pPr>
              <a:spcAft>
                <a:spcPts val="2400"/>
              </a:spcAft>
              <a:defRPr/>
            </a:lvl5pPr>
          </a:lstStyle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  <a:endParaRPr lang="en-US" noProof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1175" y="461018"/>
            <a:ext cx="9720000" cy="40801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CN" altLang="en-US" noProof="0"/>
              <a:t>单击此处编辑母版标题样式</a:t>
            </a:r>
            <a:endParaRPr lang="en-US" noProof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1175" y="877995"/>
            <a:ext cx="9720000" cy="8604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900" i="1">
                <a:latin typeface="Minion" panose="02040503050201090203" pitchFamily="18" charset="0"/>
              </a:defRPr>
            </a:lvl1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511176" y="5621154"/>
            <a:ext cx="11245851" cy="403225"/>
          </a:xfrm>
          <a:noFill/>
          <a:ln>
            <a:noFill/>
          </a:ln>
          <a:effectLst/>
        </p:spPr>
        <p:txBody>
          <a:bodyPr lIns="0" tIns="0" rIns="0" bIns="0" anchor="b"/>
          <a:lstStyle>
            <a:lvl1pPr marL="0" indent="0">
              <a:buNone/>
              <a:defRPr lang="en-GB" sz="1200" i="1" dirty="0">
                <a:solidFill>
                  <a:schemeClr val="tx2"/>
                </a:solidFill>
                <a:latin typeface="Minion" panose="02040503050201090203" pitchFamily="18" charset="0"/>
              </a:defRPr>
            </a:lvl1pPr>
          </a:lstStyle>
          <a:p>
            <a:pPr lvl="0"/>
            <a:r>
              <a:rPr lang="zh-CN" altLang="en-US" noProof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52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79D73FF-1518-3354-82B7-E66618F6C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F62715-0B44-6C4D-186A-E5C1C434F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965B53-D69E-FBD9-22A2-DC8545EF2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D862-BFED-47F7-808E-2B33EEF1996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3D6200-C7A6-8595-B8B2-F35CBA414F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C6B1CE-1A73-6D12-FE35-B056526D1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8EA36-06F6-492B-B208-39AE990E55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868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jh\Desktop\TT.mp4" TargetMode="Externa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6BE459-5A7D-CF3E-BA9B-224F4D0C4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4615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solidFill>
                  <a:srgbClr val="0070C0"/>
                </a:solidFill>
              </a:rPr>
              <a:t>凝血常规项目检测原理</a:t>
            </a:r>
            <a:br>
              <a:rPr lang="en-US" altLang="zh-CN" b="1" dirty="0">
                <a:solidFill>
                  <a:srgbClr val="0070C0"/>
                </a:solidFill>
              </a:rPr>
            </a:br>
            <a:r>
              <a:rPr lang="zh-CN" altLang="en-US" b="1" dirty="0">
                <a:solidFill>
                  <a:srgbClr val="0070C0"/>
                </a:solidFill>
              </a:rPr>
              <a:t>及异常凝血常规结果分析思路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338988C-2BBA-AF22-E510-E79D3E2BD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1338"/>
            <a:ext cx="9144000" cy="1655762"/>
          </a:xfrm>
        </p:spPr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</a:rPr>
              <a:t>唐宁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华中科技大学同济医学院附属同济医院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5687B82-4848-1531-99E3-D2C9742CA8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-1157" t="18291" r="1157" b="12369"/>
          <a:stretch>
            <a:fillRect/>
          </a:stretch>
        </p:blipFill>
        <p:spPr>
          <a:xfrm>
            <a:off x="8203667" y="74294"/>
            <a:ext cx="3988333" cy="64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4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29038" y="522134"/>
            <a:ext cx="7435990" cy="503939"/>
          </a:xfrm>
        </p:spPr>
        <p:txBody>
          <a:bodyPr/>
          <a:lstStyle/>
          <a:p>
            <a:pPr algn="l"/>
            <a:r>
              <a:rPr lang="zh-CN" altLang="en-US" sz="2799" b="1" dirty="0">
                <a:solidFill>
                  <a:srgbClr val="6842A7"/>
                </a:solidFill>
                <a:latin typeface="微软雅黑" pitchFamily="34" charset="-122"/>
                <a:ea typeface="微软雅黑" pitchFamily="34" charset="-122"/>
              </a:rPr>
              <a:t>凝血常规项目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9772" y="1623644"/>
            <a:ext cx="10511798" cy="4351339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凝血酶原时间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活化部分凝血活酶时间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纤维蛋白原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凝血酶时间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1608" y="2282955"/>
            <a:ext cx="2984491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046" indent="-457046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评估出血风险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457046" indent="-457046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筛查出血原因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marL="457046" indent="-457046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监测抗凝剂量</a:t>
            </a:r>
          </a:p>
        </p:txBody>
      </p:sp>
      <p:sp>
        <p:nvSpPr>
          <p:cNvPr id="9" name="椭圆 8"/>
          <p:cNvSpPr/>
          <p:nvPr/>
        </p:nvSpPr>
        <p:spPr>
          <a:xfrm>
            <a:off x="8079708" y="851346"/>
            <a:ext cx="2367771" cy="61694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99" b="1" dirty="0">
                <a:solidFill>
                  <a:srgbClr val="6842A7"/>
                </a:solidFill>
              </a:rPr>
              <a:t>主要用途</a:t>
            </a:r>
          </a:p>
        </p:txBody>
      </p:sp>
      <p:sp>
        <p:nvSpPr>
          <p:cNvPr id="10" name="燕尾形 9"/>
          <p:cNvSpPr/>
          <p:nvPr/>
        </p:nvSpPr>
        <p:spPr>
          <a:xfrm>
            <a:off x="5774143" y="2030814"/>
            <a:ext cx="903055" cy="1811843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485A46-4521-D34F-07E8-CC3F2E03DEF5}"/>
              </a:ext>
            </a:extLst>
          </p:cNvPr>
          <p:cNvSpPr txBox="1"/>
          <p:nvPr/>
        </p:nvSpPr>
        <p:spPr>
          <a:xfrm>
            <a:off x="1854200" y="4381500"/>
            <a:ext cx="73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</a:rPr>
              <a:t>+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CA5DFD0-3702-AC5C-7B47-425CDA0BDDFD}"/>
              </a:ext>
            </a:extLst>
          </p:cNvPr>
          <p:cNvSpPr txBox="1"/>
          <p:nvPr/>
        </p:nvSpPr>
        <p:spPr>
          <a:xfrm>
            <a:off x="1460499" y="5089386"/>
            <a:ext cx="104140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D-</a:t>
            </a:r>
            <a:r>
              <a:rPr lang="zh-CN" altLang="en-US" sz="2800" b="1" dirty="0">
                <a:solidFill>
                  <a:srgbClr val="0070C0"/>
                </a:solidFill>
              </a:rPr>
              <a:t>二聚体                                          静脉血栓、主动脉夹层排除，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r>
              <a:rPr lang="en-US" altLang="zh-CN" sz="2800" b="1" dirty="0">
                <a:solidFill>
                  <a:srgbClr val="0070C0"/>
                </a:solidFill>
              </a:rPr>
              <a:t>                                                         </a:t>
            </a:r>
            <a:r>
              <a:rPr lang="zh-CN" altLang="en-US" sz="2800" b="1" dirty="0">
                <a:solidFill>
                  <a:srgbClr val="0070C0"/>
                </a:solidFill>
              </a:rPr>
              <a:t>消耗性凝血病的诊断与鉴别，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r>
              <a:rPr lang="en-US" altLang="zh-CN" sz="2800" b="1" dirty="0">
                <a:solidFill>
                  <a:srgbClr val="0070C0"/>
                </a:solidFill>
              </a:rPr>
              <a:t>                                                         </a:t>
            </a:r>
            <a:r>
              <a:rPr lang="zh-CN" altLang="en-US" sz="2800" b="1" dirty="0">
                <a:solidFill>
                  <a:srgbClr val="0070C0"/>
                </a:solidFill>
              </a:rPr>
              <a:t>抗凝效果评估。</a:t>
            </a:r>
          </a:p>
        </p:txBody>
      </p:sp>
    </p:spTree>
    <p:extLst>
      <p:ext uri="{BB962C8B-B14F-4D97-AF65-F5344CB8AC3E}">
        <p14:creationId xmlns:p14="http://schemas.microsoft.com/office/powerpoint/2010/main" val="1330204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9E4975C-A60F-3B8C-94D0-083D336EF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703153"/>
            <a:ext cx="7988300" cy="545169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C96B50C-C970-0940-6A3E-2309FE8CC583}"/>
              </a:ext>
            </a:extLst>
          </p:cNvPr>
          <p:cNvSpPr txBox="1"/>
          <p:nvPr/>
        </p:nvSpPr>
        <p:spPr>
          <a:xfrm>
            <a:off x="3835400" y="6349531"/>
            <a:ext cx="8356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AdvPSA334"/>
              </a:rPr>
              <a:t>Clin Lab Med 44 (2024) 527–539     </a:t>
            </a:r>
            <a:r>
              <a:rPr lang="en-US" altLang="zh-CN" sz="2000" b="0" i="0" u="none" strike="noStrike" baseline="0" dirty="0">
                <a:solidFill>
                  <a:srgbClr val="2197D2"/>
                </a:solidFill>
                <a:latin typeface="AdvPSA334"/>
              </a:rPr>
              <a:t>https://doi.org/10.1016/j.cll.2024.04.012</a:t>
            </a:r>
            <a:endParaRPr lang="zh-CN" altLang="en-US" sz="2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EBBD2FE-1489-E485-6A44-6CD4DB071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3" y="6140138"/>
            <a:ext cx="2332037" cy="71786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227C8E2-8914-853B-1A46-9D94DC26B422}"/>
              </a:ext>
            </a:extLst>
          </p:cNvPr>
          <p:cNvSpPr txBox="1"/>
          <p:nvPr/>
        </p:nvSpPr>
        <p:spPr>
          <a:xfrm>
            <a:off x="355600" y="108359"/>
            <a:ext cx="574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常规凝血实验室必备项目：</a:t>
            </a:r>
          </a:p>
        </p:txBody>
      </p:sp>
    </p:spTree>
    <p:extLst>
      <p:ext uri="{BB962C8B-B14F-4D97-AF65-F5344CB8AC3E}">
        <p14:creationId xmlns:p14="http://schemas.microsoft.com/office/powerpoint/2010/main" val="3337939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672FFC1-9C3B-20E3-77E5-F21AA4D59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63" y="612774"/>
            <a:ext cx="10504805" cy="51784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1C18850-3AC1-8276-18E8-A421D27A81CD}"/>
              </a:ext>
            </a:extLst>
          </p:cNvPr>
          <p:cNvSpPr txBox="1"/>
          <p:nvPr/>
        </p:nvSpPr>
        <p:spPr>
          <a:xfrm>
            <a:off x="3835400" y="6349531"/>
            <a:ext cx="8356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2000" b="0" i="0" u="none" strike="noStrike" baseline="0" dirty="0">
                <a:solidFill>
                  <a:srgbClr val="000000"/>
                </a:solidFill>
                <a:latin typeface="AdvPSA334"/>
              </a:rPr>
              <a:t>Clin Lab Med 44 (2024) 527–539     </a:t>
            </a:r>
            <a:r>
              <a:rPr lang="en-US" altLang="zh-CN" sz="2000" b="0" i="0" u="none" strike="noStrike" baseline="0" dirty="0">
                <a:solidFill>
                  <a:srgbClr val="2197D2"/>
                </a:solidFill>
                <a:latin typeface="AdvPSA334"/>
              </a:rPr>
              <a:t>https://doi.org/10.1016/j.cll.2024.04.012</a:t>
            </a:r>
            <a:endParaRPr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4807468-49DD-95FC-9634-37119F1DF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3" y="6015037"/>
            <a:ext cx="2738438" cy="84296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7CEAE5C-E77C-7190-E87B-32A8E0F0AE7D}"/>
              </a:ext>
            </a:extLst>
          </p:cNvPr>
          <p:cNvSpPr txBox="1"/>
          <p:nvPr/>
        </p:nvSpPr>
        <p:spPr>
          <a:xfrm>
            <a:off x="355600" y="108359"/>
            <a:ext cx="574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常规凝血实验室可选择的项目：</a:t>
            </a:r>
          </a:p>
        </p:txBody>
      </p:sp>
    </p:spTree>
    <p:extLst>
      <p:ext uri="{BB962C8B-B14F-4D97-AF65-F5344CB8AC3E}">
        <p14:creationId xmlns:p14="http://schemas.microsoft.com/office/powerpoint/2010/main" val="2609670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09600" y="457201"/>
            <a:ext cx="10972800" cy="9556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</a:rPr>
              <a:t>抗凝血酶（</a:t>
            </a:r>
            <a:r>
              <a:rPr lang="en-US" altLang="zh-CN" sz="3200" b="1" dirty="0">
                <a:solidFill>
                  <a:schemeClr val="bg1"/>
                </a:solidFill>
              </a:rPr>
              <a:t>AT</a:t>
            </a:r>
            <a:r>
              <a:rPr lang="zh-CN" altLang="en-US" sz="3200" b="1" dirty="0">
                <a:solidFill>
                  <a:schemeClr val="bg1"/>
                </a:solidFill>
              </a:rPr>
              <a:t>）的临床应用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449433" y="1734153"/>
            <a:ext cx="7183967" cy="138499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accent5"/>
                </a:solidFill>
                <a:ea typeface="宋体" pitchFamily="2" charset="-122"/>
              </a:rPr>
              <a:t>1.</a:t>
            </a:r>
            <a:r>
              <a:rPr lang="zh-CN" altLang="en-US" sz="2800" b="1" dirty="0">
                <a:solidFill>
                  <a:schemeClr val="accent5"/>
                </a:solidFill>
                <a:ea typeface="宋体" pitchFamily="2" charset="-122"/>
              </a:rPr>
              <a:t>遗传性易栓症的实验室诊断；</a:t>
            </a:r>
            <a:endParaRPr lang="en-US" altLang="zh-CN" sz="2800" b="1" dirty="0">
              <a:solidFill>
                <a:schemeClr val="accent5"/>
              </a:solidFill>
              <a:ea typeface="宋体" pitchFamily="2" charset="-122"/>
            </a:endParaRPr>
          </a:p>
          <a:p>
            <a:pPr>
              <a:defRPr/>
            </a:pPr>
            <a:r>
              <a:rPr lang="en-US" altLang="zh-CN" sz="2800" b="1" dirty="0">
                <a:solidFill>
                  <a:schemeClr val="accent5"/>
                </a:solidFill>
                <a:ea typeface="宋体" pitchFamily="2" charset="-122"/>
              </a:rPr>
              <a:t>2.DIC</a:t>
            </a:r>
            <a:r>
              <a:rPr lang="zh-CN" altLang="en-US" sz="2800" b="1" dirty="0">
                <a:solidFill>
                  <a:schemeClr val="accent5"/>
                </a:solidFill>
                <a:ea typeface="宋体" pitchFamily="2" charset="-122"/>
              </a:rPr>
              <a:t>实验室诊断</a:t>
            </a:r>
            <a:r>
              <a:rPr lang="en-US" altLang="zh-CN" sz="2800" b="1" dirty="0">
                <a:solidFill>
                  <a:schemeClr val="accent5"/>
                </a:solidFill>
                <a:ea typeface="宋体" pitchFamily="2" charset="-122"/>
              </a:rPr>
              <a:t>;</a:t>
            </a:r>
          </a:p>
          <a:p>
            <a:pPr>
              <a:defRPr/>
            </a:pPr>
            <a:r>
              <a:rPr lang="en-US" altLang="zh-CN" sz="2800" b="1" dirty="0">
                <a:solidFill>
                  <a:schemeClr val="accent5"/>
                </a:solidFill>
              </a:rPr>
              <a:t>3.</a:t>
            </a:r>
            <a:r>
              <a:rPr lang="zh-CN" altLang="en-US" sz="2800" b="1" dirty="0">
                <a:solidFill>
                  <a:schemeClr val="accent5"/>
                </a:solidFill>
              </a:rPr>
              <a:t>肝素抗凝治疗监测；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15199" t="19743" r="17491" b="22549"/>
          <a:stretch>
            <a:fillRect/>
          </a:stretch>
        </p:blipFill>
        <p:spPr bwMode="auto">
          <a:xfrm>
            <a:off x="2190723" y="3143248"/>
            <a:ext cx="7248296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E806DFC-393B-37B9-2CF5-FCDE3F91BD7F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2154238" y="365125"/>
            <a:ext cx="7883525" cy="1325563"/>
          </a:xfrm>
          <a:prstGeom prst="rect">
            <a:avLst/>
          </a:prstGeom>
        </p:spPr>
        <p:txBody>
          <a:bodyPr/>
          <a:lstStyle>
            <a:lvl1pPr>
              <a:spcBef>
                <a:spcPct val="0"/>
              </a:spcBef>
              <a:buNone/>
              <a:defRPr sz="2800" b="1">
                <a:solidFill>
                  <a:srgbClr val="6842A7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eaLnBrk="1" hangingPunct="1">
              <a:defRPr/>
            </a:pPr>
            <a:endParaRPr lang="zh-CN" altLang="en-US" sz="2799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852C74F-9A85-249F-EE06-1FF3B736E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1425575"/>
            <a:ext cx="5146675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定义：抗凝乏血小板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血浆中加入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III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因子（即组织因子）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、磷脂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（代替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PF3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和钙，激活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外</a:t>
            </a:r>
            <a:r>
              <a:rPr lang="zh-CN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源凝血途径，导致血浆凝固所需时间。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10000"/>
              </a:lnSpc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Ø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ts val="100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C5C8A8D-B33B-02A6-B894-BC26F5B3095E}"/>
              </a:ext>
            </a:extLst>
          </p:cNvPr>
          <p:cNvSpPr/>
          <p:nvPr/>
        </p:nvSpPr>
        <p:spPr>
          <a:xfrm>
            <a:off x="449263" y="223838"/>
            <a:ext cx="5072062" cy="954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799" dirty="0">
                <a:latin typeface="微软雅黑" pitchFamily="34" charset="-122"/>
                <a:ea typeface="微软雅黑" pitchFamily="34" charset="-122"/>
              </a:rPr>
              <a:t>          凝血酶原时间</a:t>
            </a:r>
            <a:endParaRPr lang="en-US" altLang="zh-CN" sz="2799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defRPr/>
            </a:pPr>
            <a:r>
              <a:rPr lang="zh-CN" altLang="en-US" sz="2799" dirty="0">
                <a:latin typeface="微软雅黑" pitchFamily="34" charset="-122"/>
                <a:ea typeface="微软雅黑" pitchFamily="34" charset="-122"/>
              </a:rPr>
              <a:t>（ </a:t>
            </a:r>
            <a:r>
              <a:rPr lang="en-US" altLang="zh-CN" sz="2799" dirty="0" err="1">
                <a:latin typeface="微软雅黑" pitchFamily="34" charset="-122"/>
                <a:ea typeface="微软雅黑" pitchFamily="34" charset="-122"/>
              </a:rPr>
              <a:t>Prothrombin</a:t>
            </a:r>
            <a:r>
              <a:rPr lang="en-US" altLang="zh-CN" sz="2799" dirty="0">
                <a:latin typeface="微软雅黑" pitchFamily="34" charset="-122"/>
                <a:ea typeface="微软雅黑" pitchFamily="34" charset="-122"/>
              </a:rPr>
              <a:t> time</a:t>
            </a:r>
            <a:r>
              <a:rPr lang="zh-CN" altLang="en-US" sz="2799" dirty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2799" dirty="0">
                <a:latin typeface="微软雅黑" pitchFamily="34" charset="-122"/>
                <a:ea typeface="微软雅黑" pitchFamily="34" charset="-122"/>
              </a:rPr>
              <a:t>PT</a:t>
            </a:r>
            <a:r>
              <a:rPr lang="zh-CN" altLang="en-US" sz="2799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7173" name="日期占位符 3">
            <a:extLst>
              <a:ext uri="{FF2B5EF4-FFF2-40B4-BE49-F238E27FC236}">
                <a16:creationId xmlns:a16="http://schemas.microsoft.com/office/drawing/2014/main" id="{6A2CBF32-CDB6-89D3-15EE-9247AC9CFF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5C96A3-FD37-4CCF-B2C3-A61FD83D9B99}" type="datetime1">
              <a:rPr kumimoji="1" lang="zh-CN" altLang="en-US" sz="12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2024/9/22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sp>
        <p:nvSpPr>
          <p:cNvPr id="7174" name="灯片编号占位符 5">
            <a:extLst>
              <a:ext uri="{FF2B5EF4-FFF2-40B4-BE49-F238E27FC236}">
                <a16:creationId xmlns:a16="http://schemas.microsoft.com/office/drawing/2014/main" id="{77D20330-C349-F10A-8EC7-A67374B338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482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A9A957C3-DD0E-4981-9C7B-B0043FEB8F86}" type="slidenum">
              <a:rPr kumimoji="1" lang="zh-CN" altLang="en-US" sz="1200" smtClean="0"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pic>
        <p:nvPicPr>
          <p:cNvPr id="7175" name="图片 16">
            <a:extLst>
              <a:ext uri="{FF2B5EF4-FFF2-40B4-BE49-F238E27FC236}">
                <a16:creationId xmlns:a16="http://schemas.microsoft.com/office/drawing/2014/main" id="{D4942453-27D9-BC49-AEDA-5336C2C43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25" y="0"/>
            <a:ext cx="5146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日期占位符 1">
            <a:extLst>
              <a:ext uri="{FF2B5EF4-FFF2-40B4-BE49-F238E27FC236}">
                <a16:creationId xmlns:a16="http://schemas.microsoft.com/office/drawing/2014/main" id="{B870B31C-8D12-39EA-39CB-D33AD7EF145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7062DCC-8E78-4A65-97F2-B72866BF2EFA}" type="datetime1">
              <a:rPr kumimoji="1" lang="zh-CN" altLang="en-US" sz="12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2024/9/22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sp>
        <p:nvSpPr>
          <p:cNvPr id="8195" name="灯片编号占位符 2">
            <a:extLst>
              <a:ext uri="{FF2B5EF4-FFF2-40B4-BE49-F238E27FC236}">
                <a16:creationId xmlns:a16="http://schemas.microsoft.com/office/drawing/2014/main" id="{4E802023-44CE-340C-8D02-B1E2F15E01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482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181A78A6-9434-441E-B67C-4A9B3A519E03}" type="slidenum">
              <a:rPr kumimoji="1" lang="zh-CN" altLang="en-US" sz="1200" smtClean="0"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pic>
        <p:nvPicPr>
          <p:cNvPr id="8196" name="图片 3">
            <a:extLst>
              <a:ext uri="{FF2B5EF4-FFF2-40B4-BE49-F238E27FC236}">
                <a16:creationId xmlns:a16="http://schemas.microsoft.com/office/drawing/2014/main" id="{25A507D8-B8D5-FABF-4E6E-BED6A0075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700088"/>
            <a:ext cx="6075363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7FDE75AA-B4F0-AF03-370C-65E8BBF23665}"/>
              </a:ext>
            </a:extLst>
          </p:cNvPr>
          <p:cNvSpPr/>
          <p:nvPr/>
        </p:nvSpPr>
        <p:spPr>
          <a:xfrm>
            <a:off x="8885238" y="2324100"/>
            <a:ext cx="568325" cy="64611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E6244-213D-A61A-14BF-A14DE27C0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3650" y="2284413"/>
            <a:ext cx="708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solidFill>
                  <a:srgbClr val="0070C0"/>
                </a:solidFill>
                <a:latin typeface="Times New Roman" panose="02020603050405020304" pitchFamily="18" charset="0"/>
              </a:rPr>
              <a:t>PF3 III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solidFill>
                  <a:srgbClr val="0070C0"/>
                </a:solidFill>
                <a:latin typeface="Times New Roman" panose="02020603050405020304" pitchFamily="18" charset="0"/>
              </a:rPr>
              <a:t>  Ca</a:t>
            </a:r>
            <a:r>
              <a:rPr lang="en-US" altLang="zh-CN" sz="1400" baseline="30000">
                <a:solidFill>
                  <a:srgbClr val="0070C0"/>
                </a:solidFill>
                <a:latin typeface="Times New Roman" panose="02020603050405020304" pitchFamily="18" charset="0"/>
              </a:rPr>
              <a:t>2+</a:t>
            </a:r>
            <a:endParaRPr lang="zh-CN" altLang="en-US" sz="1400" baseline="3000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E1C0EDA2-0354-A473-3AFE-082CC9533E5F}"/>
              </a:ext>
            </a:extLst>
          </p:cNvPr>
          <p:cNvCxnSpPr/>
          <p:nvPr/>
        </p:nvCxnSpPr>
        <p:spPr>
          <a:xfrm rot="16200000" flipH="1">
            <a:off x="8348663" y="3814763"/>
            <a:ext cx="1892300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85BF4F3-62E7-4A44-38FC-0BABD68B0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2028825"/>
            <a:ext cx="1592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rgbClr val="0070C0"/>
                </a:solidFill>
                <a:latin typeface="Times New Roman" panose="02020603050405020304" pitchFamily="18" charset="0"/>
              </a:rPr>
              <a:t>“凝血活酶”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D9C9BB-028C-6047-29C5-569372788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00" y="2671763"/>
            <a:ext cx="18240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0070C0"/>
                </a:solidFill>
                <a:latin typeface="Times New Roman" panose="02020603050405020304" pitchFamily="18" charset="0"/>
              </a:rPr>
              <a:t>早期对试验原理的推测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CA26994C-E729-C6BB-09FA-58E1AD92E1F9}"/>
              </a:ext>
            </a:extLst>
          </p:cNvPr>
          <p:cNvSpPr/>
          <p:nvPr/>
        </p:nvSpPr>
        <p:spPr>
          <a:xfrm>
            <a:off x="7205663" y="2400300"/>
            <a:ext cx="981075" cy="2476500"/>
          </a:xfrm>
          <a:prstGeom prst="leftBrace">
            <a:avLst>
              <a:gd name="adj1" fmla="val 8333"/>
              <a:gd name="adj2" fmla="val 39452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203" name="矩形 12">
            <a:extLst>
              <a:ext uri="{FF2B5EF4-FFF2-40B4-BE49-F238E27FC236}">
                <a16:creationId xmlns:a16="http://schemas.microsoft.com/office/drawing/2014/main" id="{7705D542-FC89-9E3E-8D6B-21E2777DE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52388"/>
            <a:ext cx="5567362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名称来源：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早期认为磷脂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+III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因子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+Ca</a:t>
            </a:r>
            <a:r>
              <a:rPr lang="en-US" altLang="zh-CN" sz="24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2+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作为“凝血活酶”可直接活化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II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因子（凝血酶原），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PT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仅反映凝血酶原水平而得名；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1F0968-56B7-133A-1C07-BDBE32CC8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275" y="4271963"/>
            <a:ext cx="1822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0070C0"/>
                </a:solidFill>
                <a:latin typeface="Times New Roman" panose="02020603050405020304" pitchFamily="18" charset="0"/>
              </a:rPr>
              <a:t>目前认为的凝血活酶</a:t>
            </a: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5275242-C87A-CF4E-EE79-2DB8BAA40069}"/>
              </a:ext>
            </a:extLst>
          </p:cNvPr>
          <p:cNvCxnSpPr/>
          <p:nvPr/>
        </p:nvCxnSpPr>
        <p:spPr>
          <a:xfrm flipV="1">
            <a:off x="7789863" y="4168775"/>
            <a:ext cx="1389062" cy="39052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8" descr="http://img.mp.itc.cn/upload/20160727/c890fef400304637adb1b5bae665ef85_th.jpg">
            <a:extLst>
              <a:ext uri="{FF2B5EF4-FFF2-40B4-BE49-F238E27FC236}">
                <a16:creationId xmlns:a16="http://schemas.microsoft.com/office/drawing/2014/main" id="{88466F2D-2B05-414F-734F-C0AC98288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13" y="2028825"/>
            <a:ext cx="4132262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1" grpId="0"/>
      <p:bldP spid="12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7BDE721E-48FB-8630-F3BD-CC5C4687B7D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749425" y="0"/>
            <a:ext cx="8145463" cy="1325563"/>
          </a:xfrm>
        </p:spPr>
        <p:txBody>
          <a:bodyPr/>
          <a:lstStyle/>
          <a:p>
            <a:pPr algn="l">
              <a:defRPr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活化部分凝血活酶时间</a:t>
            </a:r>
            <a:br>
              <a:rPr lang="zh-CN" altLang="en-US" sz="24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400">
                <a:latin typeface="微软雅黑" pitchFamily="34" charset="-122"/>
                <a:ea typeface="微软雅黑" pitchFamily="34" charset="-122"/>
              </a:rPr>
              <a:t>（</a:t>
            </a:r>
            <a:r>
              <a:rPr lang="en-US" altLang="zh-CN" sz="2400">
                <a:latin typeface="微软雅黑" pitchFamily="34" charset="-122"/>
                <a:ea typeface="微软雅黑" pitchFamily="34" charset="-122"/>
              </a:rPr>
              <a:t>Activated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partial </a:t>
            </a:r>
            <a:r>
              <a:rPr lang="en-US" altLang="zh-CN" sz="2400" dirty="0" err="1">
                <a:latin typeface="微软雅黑" pitchFamily="34" charset="-122"/>
                <a:ea typeface="微软雅黑" pitchFamily="34" charset="-122"/>
              </a:rPr>
              <a:t>thromboplastin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 time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， 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APTT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FB139832-9860-C7A3-243E-103DA9209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9063" y="1944688"/>
            <a:ext cx="5726112" cy="342423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定义：抗凝乏血小板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血浆中加入接触活化物、磷脂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（代替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PF3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和钙，激活内源凝血途径导致血浆凝固所需时间。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20" name="日期占位符 1">
            <a:extLst>
              <a:ext uri="{FF2B5EF4-FFF2-40B4-BE49-F238E27FC236}">
                <a16:creationId xmlns:a16="http://schemas.microsoft.com/office/drawing/2014/main" id="{EE7103F1-8FAB-3A3F-09B4-A3A29A6B9DE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2B43CD3-6542-4BB6-AADE-3FBC17CABAF4}" type="datetime1">
              <a:rPr kumimoji="1" lang="zh-CN" altLang="en-US" sz="12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2024/9/22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sp>
        <p:nvSpPr>
          <p:cNvPr id="9221" name="灯片编号占位符 2">
            <a:extLst>
              <a:ext uri="{FF2B5EF4-FFF2-40B4-BE49-F238E27FC236}">
                <a16:creationId xmlns:a16="http://schemas.microsoft.com/office/drawing/2014/main" id="{75E946C5-4ECD-598A-F941-C26D0B639C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482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6B6C68BA-F6EF-4B1C-892D-1D650D795463}" type="slidenum">
              <a:rPr kumimoji="1" lang="zh-CN" altLang="en-US" sz="1200" smtClean="0"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pic>
        <p:nvPicPr>
          <p:cNvPr id="9222" name="图片 5">
            <a:extLst>
              <a:ext uri="{FF2B5EF4-FFF2-40B4-BE49-F238E27FC236}">
                <a16:creationId xmlns:a16="http://schemas.microsoft.com/office/drawing/2014/main" id="{E2FFBF36-7F68-F42D-FC93-CF52B33D4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1144588"/>
            <a:ext cx="4637087" cy="571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7" name="Rectangle 3">
            <a:extLst>
              <a:ext uri="{FF2B5EF4-FFF2-40B4-BE49-F238E27FC236}">
                <a16:creationId xmlns:a16="http://schemas.microsoft.com/office/drawing/2014/main" id="{52F07A70-862E-4472-7CD0-DB635258C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3525" y="225425"/>
            <a:ext cx="6796088" cy="3424238"/>
          </a:xfrm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名称来源：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早期认为的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凝血活酶”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：磷脂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+III+Ca</a:t>
            </a:r>
            <a:r>
              <a:rPr lang="en-US" altLang="zh-CN" sz="2400" baseline="30000" dirty="0">
                <a:latin typeface="微软雅黑" pitchFamily="34" charset="-122"/>
                <a:ea typeface="微软雅黑" pitchFamily="34" charset="-122"/>
              </a:rPr>
              <a:t>2+</a:t>
            </a:r>
            <a:r>
              <a:rPr lang="zh-CN" altLang="en-US" sz="2400" baseline="30000" dirty="0"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sz="2400" baseline="30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“部分凝血活酶”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试剂中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缺少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III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因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子；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“活化”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zh-CN" sz="2400" dirty="0">
                <a:latin typeface="微软雅黑" pitchFamily="34" charset="-122"/>
                <a:ea typeface="微软雅黑" pitchFamily="34" charset="-122"/>
              </a:rPr>
              <a:t>试剂中加入接触活化物（如硅土、白陶土）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；</a:t>
            </a:r>
          </a:p>
        </p:txBody>
      </p:sp>
      <p:sp>
        <p:nvSpPr>
          <p:cNvPr id="10243" name="日期占位符 1">
            <a:extLst>
              <a:ext uri="{FF2B5EF4-FFF2-40B4-BE49-F238E27FC236}">
                <a16:creationId xmlns:a16="http://schemas.microsoft.com/office/drawing/2014/main" id="{D7EBCB4A-9D07-7593-A01B-599C6AFF2A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300163" y="6251575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710E05-DC9E-47B4-AA1B-8453A3995133}" type="datetime1">
              <a:rPr kumimoji="1" lang="zh-CN" altLang="en-US" sz="12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2024/9/22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sp>
        <p:nvSpPr>
          <p:cNvPr id="10244" name="灯片编号占位符 2">
            <a:extLst>
              <a:ext uri="{FF2B5EF4-FFF2-40B4-BE49-F238E27FC236}">
                <a16:creationId xmlns:a16="http://schemas.microsoft.com/office/drawing/2014/main" id="{77AC6AA6-D273-43AA-B150-F4E2522EDB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38763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468BEDED-9A2C-4E40-A891-9A5738710AC2}" type="slidenum">
              <a:rPr kumimoji="1" lang="zh-CN" altLang="en-US" sz="1200" smtClean="0"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pic>
        <p:nvPicPr>
          <p:cNvPr id="10245" name="图片 5">
            <a:extLst>
              <a:ext uri="{FF2B5EF4-FFF2-40B4-BE49-F238E27FC236}">
                <a16:creationId xmlns:a16="http://schemas.microsoft.com/office/drawing/2014/main" id="{603E45DC-DB95-DE95-52A5-656182B6C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613" y="1562100"/>
            <a:ext cx="42989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D6E0FCBE-8051-A2C9-8FC5-2635EFA7AE58}"/>
              </a:ext>
            </a:extLst>
          </p:cNvPr>
          <p:cNvSpPr/>
          <p:nvPr/>
        </p:nvSpPr>
        <p:spPr>
          <a:xfrm>
            <a:off x="9374188" y="2500313"/>
            <a:ext cx="769937" cy="73183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247" name="TextBox 24">
            <a:extLst>
              <a:ext uri="{FF2B5EF4-FFF2-40B4-BE49-F238E27FC236}">
                <a16:creationId xmlns:a16="http://schemas.microsoft.com/office/drawing/2014/main" id="{681DDEA1-D74C-2DC8-2F19-8FD084B1F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4188" y="2646363"/>
            <a:ext cx="984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solidFill>
                  <a:srgbClr val="0070C0"/>
                </a:solidFill>
                <a:latin typeface="Times New Roman" panose="02020603050405020304" pitchFamily="18" charset="0"/>
              </a:rPr>
              <a:t>PF3 III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solidFill>
                  <a:srgbClr val="0070C0"/>
                </a:solidFill>
                <a:latin typeface="Times New Roman" panose="02020603050405020304" pitchFamily="18" charset="0"/>
              </a:rPr>
              <a:t>  Ca</a:t>
            </a:r>
            <a:r>
              <a:rPr lang="en-US" altLang="zh-CN" sz="1400" baseline="30000">
                <a:solidFill>
                  <a:srgbClr val="0070C0"/>
                </a:solidFill>
                <a:latin typeface="Times New Roman" panose="02020603050405020304" pitchFamily="18" charset="0"/>
              </a:rPr>
              <a:t>2+</a:t>
            </a:r>
            <a:endParaRPr lang="zh-CN" altLang="en-US" sz="1400" baseline="3000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11268DA-8F20-DC3C-9DDC-9BDAE684867A}"/>
              </a:ext>
            </a:extLst>
          </p:cNvPr>
          <p:cNvCxnSpPr/>
          <p:nvPr/>
        </p:nvCxnSpPr>
        <p:spPr>
          <a:xfrm rot="16200000" flipH="1">
            <a:off x="8841581" y="4177507"/>
            <a:ext cx="1890713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9" name="文本框 15">
            <a:extLst>
              <a:ext uri="{FF2B5EF4-FFF2-40B4-BE49-F238E27FC236}">
                <a16:creationId xmlns:a16="http://schemas.microsoft.com/office/drawing/2014/main" id="{A1E1382D-0BAA-8D7F-6C9F-BA55412F7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6813" y="2214563"/>
            <a:ext cx="1892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rgbClr val="0070C0"/>
                </a:solidFill>
                <a:latin typeface="Times New Roman" panose="02020603050405020304" pitchFamily="18" charset="0"/>
              </a:rPr>
              <a:t>“凝血活酶”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66BCBB8-A353-5162-5389-620294112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9625" y="2214563"/>
            <a:ext cx="715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solidFill>
                  <a:srgbClr val="0070C0"/>
                </a:solidFill>
                <a:latin typeface="Times New Roman" panose="02020603050405020304" pitchFamily="18" charset="0"/>
              </a:rPr>
              <a:t>部分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F7D0A0-C413-AABA-25B0-9678D97C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0" y="4286250"/>
            <a:ext cx="3711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早期对试验原理的推测</a:t>
            </a: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645143D0-CD67-A7B3-D055-A9E9E8FA1165}"/>
              </a:ext>
            </a:extLst>
          </p:cNvPr>
          <p:cNvSpPr/>
          <p:nvPr/>
        </p:nvSpPr>
        <p:spPr>
          <a:xfrm>
            <a:off x="7693025" y="2635250"/>
            <a:ext cx="979488" cy="2478088"/>
          </a:xfrm>
          <a:prstGeom prst="leftBrace">
            <a:avLst>
              <a:gd name="adj1" fmla="val 8333"/>
              <a:gd name="adj2" fmla="val 74833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0070C0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5D58F37-BB9F-41E7-4471-AF16A990DE18}"/>
              </a:ext>
            </a:extLst>
          </p:cNvPr>
          <p:cNvCxnSpPr/>
          <p:nvPr/>
        </p:nvCxnSpPr>
        <p:spPr>
          <a:xfrm>
            <a:off x="9786938" y="2714625"/>
            <a:ext cx="152400" cy="177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CC7B5E91-50C8-B20F-B3CA-812CAA856287}"/>
              </a:ext>
            </a:extLst>
          </p:cNvPr>
          <p:cNvCxnSpPr/>
          <p:nvPr/>
        </p:nvCxnSpPr>
        <p:spPr>
          <a:xfrm flipV="1">
            <a:off x="9786938" y="2714625"/>
            <a:ext cx="152400" cy="177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内容占位符 4">
            <a:extLst>
              <a:ext uri="{FF2B5EF4-FFF2-40B4-BE49-F238E27FC236}">
                <a16:creationId xmlns:a16="http://schemas.microsoft.com/office/drawing/2014/main" id="{1C82508B-9071-8510-1326-FA9C64C62E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063" y="852488"/>
            <a:ext cx="7161212" cy="5368925"/>
          </a:xfrm>
        </p:spPr>
      </p:pic>
      <p:sp>
        <p:nvSpPr>
          <p:cNvPr id="12291" name="文本框 5">
            <a:extLst>
              <a:ext uri="{FF2B5EF4-FFF2-40B4-BE49-F238E27FC236}">
                <a16:creationId xmlns:a16="http://schemas.microsoft.com/office/drawing/2014/main" id="{091ECE7C-957B-97DC-9975-461A6183AE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112713"/>
            <a:ext cx="6480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凝血时间检测方法：光学法</a:t>
            </a:r>
          </a:p>
        </p:txBody>
      </p:sp>
      <p:sp>
        <p:nvSpPr>
          <p:cNvPr id="12292" name="文本框 2">
            <a:extLst>
              <a:ext uri="{FF2B5EF4-FFF2-40B4-BE49-F238E27FC236}">
                <a16:creationId xmlns:a16="http://schemas.microsoft.com/office/drawing/2014/main" id="{E9B2C66C-787B-458B-E436-3F4C6A0AC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9838" y="1557338"/>
            <a:ext cx="42243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i="1">
                <a:latin typeface="Times New Roman" panose="02020603050405020304" pitchFamily="18" charset="0"/>
              </a:rPr>
              <a:t>光学法检测</a:t>
            </a:r>
            <a:r>
              <a:rPr lang="en-US" altLang="zh-CN" sz="2400" i="1">
                <a:latin typeface="Times New Roman" panose="02020603050405020304" pitchFamily="18" charset="0"/>
              </a:rPr>
              <a:t>APTT</a:t>
            </a:r>
            <a:r>
              <a:rPr lang="zh-CN" altLang="en-US" sz="2400" i="1">
                <a:latin typeface="Times New Roman" panose="02020603050405020304" pitchFamily="18" charset="0"/>
              </a:rPr>
              <a:t>的凝固曲线</a:t>
            </a:r>
            <a:endParaRPr lang="en-US" altLang="zh-CN" sz="2400" i="1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i="1">
                <a:latin typeface="Times New Roman" panose="02020603050405020304" pitchFamily="18" charset="0"/>
              </a:rPr>
              <a:t>                （蓝线）</a:t>
            </a:r>
          </a:p>
        </p:txBody>
      </p:sp>
      <p:pic>
        <p:nvPicPr>
          <p:cNvPr id="12293" name="Picture 2" descr="https://mmbiz.qpic.cn/mmbiz_jpg/VYGjt7CymIp8ASAIBUdND0nRpLbp1hV8pLOLTatIbxWL9uvENEYQmPSib37h5q2DC4uObJLdwk7uPyD5bqj1bkg/640?wx_fmt=jpeg">
            <a:extLst>
              <a:ext uri="{FF2B5EF4-FFF2-40B4-BE49-F238E27FC236}">
                <a16:creationId xmlns:a16="http://schemas.microsoft.com/office/drawing/2014/main" id="{4D468051-CDFE-B85A-1AE2-D2E7D05A7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2349500"/>
            <a:ext cx="4718050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内容占位符 4">
            <a:extLst>
              <a:ext uri="{FF2B5EF4-FFF2-40B4-BE49-F238E27FC236}">
                <a16:creationId xmlns:a16="http://schemas.microsoft.com/office/drawing/2014/main" id="{FDF27B25-2C2F-64BC-2478-DDD90F6692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4875" y="1800225"/>
            <a:ext cx="4959350" cy="3176588"/>
          </a:xfrm>
        </p:spPr>
      </p:pic>
      <p:sp>
        <p:nvSpPr>
          <p:cNvPr id="13315" name="文本框 5">
            <a:extLst>
              <a:ext uri="{FF2B5EF4-FFF2-40B4-BE49-F238E27FC236}">
                <a16:creationId xmlns:a16="http://schemas.microsoft.com/office/drawing/2014/main" id="{0736869E-9DCA-A68C-B217-3A384219D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75" y="574675"/>
            <a:ext cx="6480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凝血时间检测方法：磁珠法</a:t>
            </a:r>
          </a:p>
        </p:txBody>
      </p:sp>
      <p:sp>
        <p:nvSpPr>
          <p:cNvPr id="13316" name="文本框 2">
            <a:extLst>
              <a:ext uri="{FF2B5EF4-FFF2-40B4-BE49-F238E27FC236}">
                <a16:creationId xmlns:a16="http://schemas.microsoft.com/office/drawing/2014/main" id="{C36AF3CE-25B7-30A2-7C64-27EBF3A91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5602288"/>
            <a:ext cx="8353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目前还有光磁一体、磁微粒等新方法检测凝血时间。</a:t>
            </a:r>
          </a:p>
        </p:txBody>
      </p:sp>
      <p:pic>
        <p:nvPicPr>
          <p:cNvPr id="2" name="TT.mp4">
            <a:hlinkClick r:id="" action="ppaction://media"/>
            <a:extLst>
              <a:ext uri="{FF2B5EF4-FFF2-40B4-BE49-F238E27FC236}">
                <a16:creationId xmlns:a16="http://schemas.microsoft.com/office/drawing/2014/main" id="{72F43D5E-AA05-10BA-7F65-A588080F2EEC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768350"/>
            <a:ext cx="4895850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文本框 2">
            <a:extLst>
              <a:ext uri="{FF2B5EF4-FFF2-40B4-BE49-F238E27FC236}">
                <a16:creationId xmlns:a16="http://schemas.microsoft.com/office/drawing/2014/main" id="{7C257F26-F722-BDE4-0449-B49A33263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331788"/>
            <a:ext cx="3600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i="1">
                <a:latin typeface="Times New Roman" panose="02020603050405020304" pitchFamily="18" charset="0"/>
              </a:rPr>
              <a:t>磁珠法测定</a:t>
            </a:r>
            <a:r>
              <a:rPr lang="en-US" altLang="zh-CN" sz="2400" i="1">
                <a:latin typeface="Times New Roman" panose="02020603050405020304" pitchFamily="18" charset="0"/>
              </a:rPr>
              <a:t>PT</a:t>
            </a:r>
            <a:endParaRPr lang="zh-CN" altLang="en-US" sz="2400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4">
            <a:extLst>
              <a:ext uri="{FF2B5EF4-FFF2-40B4-BE49-F238E27FC236}">
                <a16:creationId xmlns:a16="http://schemas.microsoft.com/office/drawing/2014/main" id="{1A1D1E7F-0F9B-E3CB-203E-95C1288A28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4165600" y="6248400"/>
            <a:ext cx="3860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BCC0F7B-3933-453D-A154-A887E502B6C6}" type="slidenum">
              <a:rPr kumimoji="1" lang="zh-CN" altLang="en-US" sz="1200" smtClean="0">
                <a:latin typeface="Arial" panose="020B0604020202020204" pitchFamily="34" charset="0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kumimoji="1" lang="zh-CN" altLang="en-US" sz="1200">
              <a:latin typeface="Arial" panose="020B0604020202020204" pitchFamily="34" charset="0"/>
            </a:endParaRPr>
          </a:p>
        </p:txBody>
      </p:sp>
      <p:pic>
        <p:nvPicPr>
          <p:cNvPr id="14339" name="Picture 2" descr="图片">
            <a:extLst>
              <a:ext uri="{FF2B5EF4-FFF2-40B4-BE49-F238E27FC236}">
                <a16:creationId xmlns:a16="http://schemas.microsoft.com/office/drawing/2014/main" id="{1BF279ED-E26F-A2BD-B9F3-28C9CABC5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0"/>
            <a:ext cx="4357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文本框 6">
            <a:extLst>
              <a:ext uri="{FF2B5EF4-FFF2-40B4-BE49-F238E27FC236}">
                <a16:creationId xmlns:a16="http://schemas.microsoft.com/office/drawing/2014/main" id="{610C94ED-124D-F717-C322-5927E162C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5097463"/>
            <a:ext cx="66055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2400" b="0">
                <a:latin typeface="system-ui"/>
              </a:rPr>
              <a:t>导致这种不一致现象的根本原因可能是</a:t>
            </a:r>
            <a:r>
              <a:rPr lang="en-US" altLang="zh-CN" sz="2400" b="0">
                <a:latin typeface="system-ui"/>
              </a:rPr>
              <a:t>FIB</a:t>
            </a:r>
            <a:r>
              <a:rPr lang="zh-CN" altLang="en-US" sz="2400" b="0">
                <a:latin typeface="system-ui"/>
              </a:rPr>
              <a:t>基因变异导致的，即一种特殊的</a:t>
            </a:r>
            <a:r>
              <a:rPr lang="zh-CN" altLang="en-US" sz="2400" b="0">
                <a:solidFill>
                  <a:srgbClr val="FF0000"/>
                </a:solidFill>
                <a:latin typeface="system-ui"/>
              </a:rPr>
              <a:t>遗传性异常纤维蛋白原血症</a:t>
            </a:r>
            <a:r>
              <a:rPr lang="en-US" altLang="zh-CN" sz="2400" b="0">
                <a:latin typeface="system-ui"/>
              </a:rPr>
              <a:t>——FIB Longmont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975C63B-4B2A-FE22-A459-AD038C549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3"/>
            <a:ext cx="10972800" cy="1143000"/>
          </a:xfrm>
        </p:spPr>
        <p:txBody>
          <a:bodyPr/>
          <a:lstStyle/>
          <a:p>
            <a:pPr algn="l">
              <a:defRPr/>
            </a:pPr>
            <a:r>
              <a:rPr lang="zh-CN" altLang="en-US" sz="3600" b="1" dirty="0">
                <a:solidFill>
                  <a:srgbClr val="0070C0"/>
                </a:solidFill>
              </a:rPr>
              <a:t>手工检测凝血时间仍有价值：</a:t>
            </a:r>
          </a:p>
        </p:txBody>
      </p:sp>
      <p:sp>
        <p:nvSpPr>
          <p:cNvPr id="14342" name="文本框 2">
            <a:extLst>
              <a:ext uri="{FF2B5EF4-FFF2-40B4-BE49-F238E27FC236}">
                <a16:creationId xmlns:a16="http://schemas.microsoft.com/office/drawing/2014/main" id="{BAF3F43C-CA6D-2AEF-762B-54AC4DE8B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22350"/>
            <a:ext cx="714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b="0">
                <a:latin typeface="等线" panose="02010600030101010101" pitchFamily="2" charset="-122"/>
                <a:ea typeface="等线" panose="02010600030101010101" pitchFamily="2" charset="-122"/>
              </a:rPr>
              <a:t>    患者女，</a:t>
            </a:r>
            <a:r>
              <a:rPr lang="en-US" altLang="zh-CN" sz="2400" b="0">
                <a:latin typeface="等线" panose="02010600030101010101" pitchFamily="2" charset="-122"/>
                <a:ea typeface="等线" panose="02010600030101010101" pitchFamily="2" charset="-122"/>
              </a:rPr>
              <a:t>59</a:t>
            </a:r>
            <a:r>
              <a:rPr lang="zh-CN" altLang="en-US" sz="2400" b="0">
                <a:latin typeface="等线" panose="02010600030101010101" pitchFamily="2" charset="-122"/>
                <a:ea typeface="等线" panose="02010600030101010101" pitchFamily="2" charset="-122"/>
              </a:rPr>
              <a:t>岁，术前凝血检查中，发现纤维蛋白原（</a:t>
            </a:r>
            <a:r>
              <a:rPr lang="en-US" altLang="zh-CN" sz="2400" b="0">
                <a:latin typeface="等线" panose="02010600030101010101" pitchFamily="2" charset="-122"/>
                <a:ea typeface="等线" panose="02010600030101010101" pitchFamily="2" charset="-122"/>
              </a:rPr>
              <a:t>FIB</a:t>
            </a:r>
            <a:r>
              <a:rPr lang="zh-CN" altLang="en-US" sz="2400" b="0">
                <a:latin typeface="等线" panose="02010600030101010101" pitchFamily="2" charset="-122"/>
                <a:ea typeface="等线" panose="02010600030101010101" pitchFamily="2" charset="-122"/>
              </a:rPr>
              <a:t>）显著减低，该院采用光学法：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pic>
        <p:nvPicPr>
          <p:cNvPr id="14343" name="Picture 2" descr="图片">
            <a:extLst>
              <a:ext uri="{FF2B5EF4-FFF2-40B4-BE49-F238E27FC236}">
                <a16:creationId xmlns:a16="http://schemas.microsoft.com/office/drawing/2014/main" id="{1CABC906-1046-6F73-8805-1E12C9B10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962150"/>
            <a:ext cx="40957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文本框 7">
            <a:extLst>
              <a:ext uri="{FF2B5EF4-FFF2-40B4-BE49-F238E27FC236}">
                <a16:creationId xmlns:a16="http://schemas.microsoft.com/office/drawing/2014/main" id="{362488FE-0FF7-4687-4D15-77D377AC8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303713"/>
            <a:ext cx="4683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换用磁珠法检测</a:t>
            </a:r>
            <a:r>
              <a:rPr lang="en-US" altLang="zh-CN" sz="2400">
                <a:latin typeface="Times New Roman" panose="02020603050405020304" pitchFamily="18" charset="0"/>
              </a:rPr>
              <a:t>FIB</a:t>
            </a:r>
            <a:r>
              <a:rPr lang="zh-CN" altLang="en-US" sz="2400">
                <a:latin typeface="Times New Roman" panose="02020603050405020304" pitchFamily="18" charset="0"/>
              </a:rPr>
              <a:t>：</a:t>
            </a:r>
            <a:r>
              <a:rPr lang="en-US" altLang="zh-CN" sz="2400">
                <a:latin typeface="Times New Roman" panose="02020603050405020304" pitchFamily="18" charset="0"/>
              </a:rPr>
              <a:t>6.79 g/L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379D0C6D-1185-C79D-0F18-58E9C25F8C5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8229600" cy="79692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3200" b="1" dirty="0">
                <a:solidFill>
                  <a:srgbClr val="0070C0"/>
                </a:solidFill>
              </a:rPr>
              <a:t>纤维蛋白原水平测定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B14C860A-C363-C362-68E7-2A5625607D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47850" y="1052513"/>
            <a:ext cx="8820150" cy="590550"/>
          </a:xfrm>
          <a:solidFill>
            <a:schemeClr val="bg1"/>
          </a:solidFill>
        </p:spPr>
        <p:txBody>
          <a:bodyPr/>
          <a:lstStyle/>
          <a:p>
            <a:pPr eaLnBrk="1" hangingPunct="1">
              <a:defRPr/>
            </a:pPr>
            <a:r>
              <a:rPr lang="zh-CN" altLang="en-US" sz="2400"/>
              <a:t>方法：</a:t>
            </a:r>
            <a:r>
              <a:rPr lang="en-US" altLang="zh-CN" sz="2400"/>
              <a:t>CLAUSS</a:t>
            </a:r>
            <a:r>
              <a:rPr lang="zh-CN" altLang="en-US" sz="2400"/>
              <a:t>法（凝血酶法）、</a:t>
            </a:r>
            <a:r>
              <a:rPr lang="en-US" altLang="zh-CN" sz="2400"/>
              <a:t>PT</a:t>
            </a:r>
            <a:r>
              <a:rPr lang="zh-CN" altLang="en-US" sz="2400"/>
              <a:t>衍生法</a:t>
            </a:r>
          </a:p>
        </p:txBody>
      </p:sp>
      <p:pic>
        <p:nvPicPr>
          <p:cNvPr id="15364" name="Picture 4" descr="IMG_20150826_113907">
            <a:extLst>
              <a:ext uri="{FF2B5EF4-FFF2-40B4-BE49-F238E27FC236}">
                <a16:creationId xmlns:a16="http://schemas.microsoft.com/office/drawing/2014/main" id="{76E586D8-7531-E1E1-70FD-A6B5DCB4D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88" y="1643063"/>
            <a:ext cx="6056312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>
            <a:extLst>
              <a:ext uri="{FF2B5EF4-FFF2-40B4-BE49-F238E27FC236}">
                <a16:creationId xmlns:a16="http://schemas.microsoft.com/office/drawing/2014/main" id="{805A845E-6D28-A11C-2952-538A2400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43063"/>
            <a:ext cx="4783138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文本框 1">
            <a:extLst>
              <a:ext uri="{FF2B5EF4-FFF2-40B4-BE49-F238E27FC236}">
                <a16:creationId xmlns:a16="http://schemas.microsoft.com/office/drawing/2014/main" id="{D4146AB1-64A2-DF3F-F7C0-0C96DF2D2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8" y="5805488"/>
            <a:ext cx="10512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            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</a:rPr>
              <a:t>凝血酶时间测定：</a:t>
            </a: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试剂与纤维蛋白原相似，但样本不预稀释、凝血酶浓度更低。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463738"/>
              </p:ext>
            </p:extLst>
          </p:nvPr>
        </p:nvGraphicFramePr>
        <p:xfrm>
          <a:off x="771524" y="396240"/>
          <a:ext cx="10328275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765187719"/>
                    </a:ext>
                  </a:extLst>
                </a:gridCol>
                <a:gridCol w="3670818">
                  <a:extLst>
                    <a:ext uri="{9D8B030D-6E8A-4147-A177-3AD203B41FA5}">
                      <a16:colId xmlns:a16="http://schemas.microsoft.com/office/drawing/2014/main" val="2889509086"/>
                    </a:ext>
                  </a:extLst>
                </a:gridCol>
                <a:gridCol w="2450581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1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2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3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-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-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常见：维生素</a:t>
                      </a:r>
                      <a:r>
                        <a:rPr lang="en-US" altLang="zh-CN" sz="1600" b="1" dirty="0"/>
                        <a:t>K</a:t>
                      </a:r>
                      <a:r>
                        <a:rPr lang="zh-CN" altLang="en-US" sz="1600" b="1" dirty="0"/>
                        <a:t>缺乏（出血风险</a:t>
                      </a:r>
                      <a:r>
                        <a:rPr lang="en-US" altLang="zh-CN" sz="1600" b="1" dirty="0"/>
                        <a:t>+~+++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狼疮抗凝物</a:t>
                      </a:r>
                      <a:r>
                        <a:rPr lang="en-US" altLang="zh-CN" sz="1600" b="1" dirty="0"/>
                        <a:t>-</a:t>
                      </a:r>
                      <a:r>
                        <a:rPr lang="zh-CN" altLang="en-US" sz="1600" b="1" dirty="0"/>
                        <a:t>低凝血酶原综合征（出血、血栓风险均有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遗传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zh-CN" altLang="en-US" sz="1600" b="1" dirty="0"/>
                        <a:t>获得性</a:t>
                      </a:r>
                      <a:r>
                        <a:rPr lang="en-US" altLang="zh-CN" sz="1600" b="1" dirty="0"/>
                        <a:t>V</a:t>
                      </a:r>
                      <a:r>
                        <a:rPr lang="zh-CN" altLang="en-US" sz="1600" b="1" dirty="0"/>
                        <a:t>或</a:t>
                      </a:r>
                      <a:r>
                        <a:rPr lang="en-US" altLang="zh-CN" sz="1600" b="1" dirty="0"/>
                        <a:t>X</a:t>
                      </a:r>
                      <a:r>
                        <a:rPr lang="zh-CN" altLang="en-US" sz="1600" b="1" dirty="0"/>
                        <a:t>因子缺乏，遗传性</a:t>
                      </a:r>
                      <a:r>
                        <a:rPr lang="en-US" altLang="zh-CN" sz="1600" b="1" dirty="0"/>
                        <a:t>V-VIII</a:t>
                      </a:r>
                      <a:r>
                        <a:rPr lang="zh-CN" altLang="en-US" sz="1600" b="1" dirty="0"/>
                        <a:t>因子联合缺乏（出血风险</a:t>
                      </a:r>
                      <a:r>
                        <a:rPr lang="en-US" altLang="zh-CN" sz="1600" b="1" dirty="0"/>
                        <a:t>+~+++</a:t>
                      </a:r>
                      <a:r>
                        <a:rPr lang="zh-CN" altLang="en-US" sz="1600" b="1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纤溶亢进型</a:t>
                      </a:r>
                      <a:r>
                        <a:rPr lang="en-US" altLang="zh-CN" sz="1600" dirty="0"/>
                        <a:t>DIC</a:t>
                      </a:r>
                      <a:r>
                        <a:rPr lang="zh-CN" altLang="en-US" sz="1600" dirty="0"/>
                        <a:t>（如产科、主动脉瘤、</a:t>
                      </a:r>
                      <a:r>
                        <a:rPr lang="en-US" altLang="zh-CN" sz="1600" dirty="0"/>
                        <a:t>APL</a:t>
                      </a:r>
                      <a:r>
                        <a:rPr lang="zh-CN" altLang="en-US" sz="1600" dirty="0"/>
                        <a:t>）、</a:t>
                      </a:r>
                      <a:r>
                        <a:rPr lang="en-US" altLang="zh-CN" sz="1600" dirty="0"/>
                        <a:t>TIC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KMP</a:t>
                      </a:r>
                      <a:r>
                        <a:rPr lang="zh-CN" altLang="en-US" sz="1600" dirty="0"/>
                        <a:t>（出血风险</a:t>
                      </a:r>
                      <a:r>
                        <a:rPr lang="en-US" altLang="zh-CN" sz="1600" dirty="0"/>
                        <a:t>+++</a:t>
                      </a:r>
                      <a:r>
                        <a:rPr lang="zh-CN" altLang="en-US" sz="1600" dirty="0"/>
                        <a:t>），其他类型</a:t>
                      </a:r>
                      <a:r>
                        <a:rPr lang="en-US" altLang="zh-CN" sz="1600" dirty="0"/>
                        <a:t>DIC</a:t>
                      </a:r>
                      <a:r>
                        <a:rPr lang="zh-CN" altLang="en-US" sz="1600" dirty="0"/>
                        <a:t>晚期（出血、血栓风险均有</a:t>
                      </a:r>
                      <a:r>
                        <a:rPr lang="en-US" altLang="zh-CN" sz="1600" dirty="0"/>
                        <a:t>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蛇咬伤或应用溶栓药、血凝酶类药（出血风险</a:t>
                      </a:r>
                      <a:r>
                        <a:rPr lang="en-US" altLang="zh-CN" sz="1600" dirty="0"/>
                        <a:t>+~++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重症肝病（出血风险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4. </a:t>
                      </a:r>
                      <a:r>
                        <a:rPr lang="zh-CN" altLang="en-US" sz="1600" dirty="0"/>
                        <a:t>样本采集不顺利导致体外凝血激活（不提示出血风险）。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因子</a:t>
                      </a:r>
                      <a:r>
                        <a:rPr lang="en-US" altLang="zh-CN" sz="1600" dirty="0"/>
                        <a:t>VIII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IX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XI</a:t>
                      </a:r>
                      <a:r>
                        <a:rPr lang="zh-CN" altLang="en-US" sz="1600" dirty="0"/>
                        <a:t>缺乏（出血风险</a:t>
                      </a:r>
                      <a:r>
                        <a:rPr lang="en-US" altLang="zh-CN" sz="1600" dirty="0"/>
                        <a:t>+~+++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因子</a:t>
                      </a:r>
                      <a:r>
                        <a:rPr lang="en-US" altLang="zh-CN" sz="1600" dirty="0"/>
                        <a:t>XII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PK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HMWK</a:t>
                      </a:r>
                      <a:r>
                        <a:rPr lang="zh-CN" altLang="en-US" sz="1600" dirty="0"/>
                        <a:t>缺乏（不提示出血风险）；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3.LA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CRP</a:t>
                      </a:r>
                      <a:r>
                        <a:rPr lang="zh-CN" altLang="en-US" sz="1600" dirty="0"/>
                        <a:t>、促凝剂等干扰（不提示出血风险）。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1.PT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APTT</a:t>
                      </a:r>
                      <a:r>
                        <a:rPr lang="zh-CN" altLang="en-US" sz="1600" b="1" dirty="0"/>
                        <a:t>延长纠正试验：排除</a:t>
                      </a:r>
                      <a:r>
                        <a:rPr lang="en-US" altLang="zh-CN" sz="1600" b="1" dirty="0"/>
                        <a:t>V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X</a:t>
                      </a:r>
                      <a:r>
                        <a:rPr lang="zh-CN" altLang="en-US" sz="1600" b="1" dirty="0"/>
                        <a:t>因子抗体及狼疮抗凝物（</a:t>
                      </a:r>
                      <a:r>
                        <a:rPr lang="en-US" altLang="zh-CN" sz="1600" b="1" dirty="0"/>
                        <a:t>LA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必要时进行凝血因子、因子抑制物、异常凝血酶原、</a:t>
                      </a:r>
                      <a:r>
                        <a:rPr lang="en-US" altLang="zh-CN" sz="1600" b="1" dirty="0"/>
                        <a:t>LA</a:t>
                      </a:r>
                      <a:r>
                        <a:rPr lang="zh-CN" altLang="en-US" sz="1600" b="1" dirty="0"/>
                        <a:t>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再次送检凝血常规，排除干扰因素；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结合</a:t>
                      </a:r>
                      <a:r>
                        <a:rPr lang="en-US" altLang="zh-CN" sz="1600" dirty="0"/>
                        <a:t>PLT</a:t>
                      </a:r>
                      <a:r>
                        <a:rPr lang="zh-CN" altLang="en-US" sz="1600" dirty="0"/>
                        <a:t>计数、肝功能、病史及用药史一般可鉴别，必要时送检</a:t>
                      </a:r>
                      <a:r>
                        <a:rPr lang="en-US" altLang="zh-CN" sz="1600" dirty="0"/>
                        <a:t>TAT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PIC</a:t>
                      </a:r>
                      <a:r>
                        <a:rPr lang="zh-CN" altLang="en-US" sz="1600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1.APTT</a:t>
                      </a:r>
                      <a:r>
                        <a:rPr lang="zh-CN" altLang="en-US" sz="1600" dirty="0"/>
                        <a:t>延长纠正试验：鉴别因子缺乏或存在抗凝物质；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 </a:t>
                      </a:r>
                      <a:r>
                        <a:rPr lang="zh-CN" altLang="en-US" sz="1600" dirty="0"/>
                        <a:t>必要时进行凝血因子、</a:t>
                      </a:r>
                      <a:r>
                        <a:rPr lang="en-US" altLang="zh-CN" sz="1600" dirty="0"/>
                        <a:t>VWF</a:t>
                      </a:r>
                      <a:r>
                        <a:rPr lang="zh-CN" altLang="en-US" sz="1600" dirty="0"/>
                        <a:t>、因子抑制物、</a:t>
                      </a:r>
                      <a:r>
                        <a:rPr lang="en-US" altLang="zh-CN" sz="1600" dirty="0"/>
                        <a:t>LA</a:t>
                      </a:r>
                      <a:r>
                        <a:rPr lang="zh-CN" altLang="en-US" sz="1600" dirty="0"/>
                        <a:t>等检测。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497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6D2C2-53C3-4A29-B111-7F66E19C509F}" type="slidenum">
              <a:rPr lang="en-US" altLang="zh-CN" smtClean="0"/>
              <a:pPr/>
              <a:t>15</a:t>
            </a:fld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332508" y="558140"/>
            <a:ext cx="114811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/>
              <a:t>     </a:t>
            </a:r>
            <a:r>
              <a:rPr lang="zh-CN" altLang="en-US" sz="2000" b="1" dirty="0"/>
              <a:t>案例：</a:t>
            </a:r>
            <a:r>
              <a:rPr lang="zh-CN" altLang="en-US" sz="2000" dirty="0"/>
              <a:t>患者女，</a:t>
            </a:r>
            <a:r>
              <a:rPr lang="en-US" altLang="zh-CN" sz="2000" dirty="0"/>
              <a:t>58</a:t>
            </a:r>
            <a:r>
              <a:rPr lang="zh-CN" altLang="en-US" sz="2000" dirty="0"/>
              <a:t>岁，反复头昏、乏力</a:t>
            </a:r>
            <a:r>
              <a:rPr lang="en-US" altLang="zh-CN" sz="2000" dirty="0"/>
              <a:t>9</a:t>
            </a:r>
            <a:r>
              <a:rPr lang="zh-CN" altLang="en-US" sz="2000" dirty="0"/>
              <a:t>月，加重伴口腔溃疡</a:t>
            </a:r>
            <a:r>
              <a:rPr lang="en-US" altLang="zh-CN" sz="2000" dirty="0"/>
              <a:t>2</a:t>
            </a:r>
            <a:r>
              <a:rPr lang="zh-CN" altLang="en-US" sz="2000" dirty="0"/>
              <a:t>月。外院检查直接抗人球蛋白试验：</a:t>
            </a:r>
            <a:r>
              <a:rPr lang="en-US" altLang="zh-CN" sz="2000" dirty="0"/>
              <a:t>+++</a:t>
            </a:r>
            <a:r>
              <a:rPr lang="zh-CN" altLang="en-US" sz="2000" dirty="0"/>
              <a:t>，增生性贫血骨髓象。</a:t>
            </a:r>
            <a:r>
              <a:rPr lang="en-US" altLang="zh-CN" sz="2000" dirty="0"/>
              <a:t>CT</a:t>
            </a:r>
            <a:r>
              <a:rPr lang="zh-CN" altLang="en-US" sz="2000" dirty="0"/>
              <a:t>示</a:t>
            </a:r>
            <a:r>
              <a:rPr lang="zh-CN" altLang="en-US" sz="2000" dirty="0">
                <a:solidFill>
                  <a:srgbClr val="FF0000"/>
                </a:solidFill>
              </a:rPr>
              <a:t>腔隙性脑梗</a:t>
            </a:r>
            <a:r>
              <a:rPr lang="zh-CN" altLang="en-US" sz="2000" dirty="0"/>
              <a:t>，</a:t>
            </a:r>
            <a:r>
              <a:rPr lang="gsw-FR" sz="2000" dirty="0"/>
              <a:t>PET</a:t>
            </a:r>
            <a:r>
              <a:rPr lang="zh-CN" altLang="en-US" sz="2000" dirty="0"/>
              <a:t>提示炎性病变。初步诊断</a:t>
            </a:r>
            <a:r>
              <a:rPr lang="gsw-FR" sz="2000" dirty="0"/>
              <a:t>EB</a:t>
            </a:r>
            <a:r>
              <a:rPr lang="zh-CN" altLang="en-US" sz="2000" dirty="0"/>
              <a:t>病毒感染。  </a:t>
            </a:r>
            <a:endParaRPr lang="en-US" altLang="zh-CN" sz="2000" dirty="0"/>
          </a:p>
          <a:p>
            <a:r>
              <a:rPr lang="zh-CN" altLang="en-US" sz="2000" dirty="0"/>
              <a:t>  </a:t>
            </a:r>
            <a:r>
              <a:rPr lang="zh-CN" altLang="en-US" sz="2000" b="1" dirty="0"/>
              <a:t>风湿全套：</a:t>
            </a:r>
            <a:r>
              <a:rPr lang="gsw-FR" sz="2000" dirty="0"/>
              <a:t>ANA</a:t>
            </a:r>
            <a:r>
              <a:rPr lang="zh-CN" altLang="en-US" sz="2000" dirty="0"/>
              <a:t>等自身抗体谱均阴性。      </a:t>
            </a:r>
            <a:r>
              <a:rPr lang="zh-CN" altLang="en-US" sz="2000" b="1" dirty="0"/>
              <a:t>血常规：</a:t>
            </a:r>
            <a:r>
              <a:rPr lang="gsw-FR" sz="2000" dirty="0"/>
              <a:t>Hb 58g/L，PLT 85*10^9/L。</a:t>
            </a:r>
          </a:p>
          <a:p>
            <a:endParaRPr lang="gsw-FR" sz="2000" dirty="0"/>
          </a:p>
          <a:p>
            <a:r>
              <a:rPr lang="zh-CN" altLang="en-US" sz="2000" dirty="0"/>
              <a:t>   </a:t>
            </a:r>
          </a:p>
        </p:txBody>
      </p:sp>
      <p:sp>
        <p:nvSpPr>
          <p:cNvPr id="2" name="矩形 1"/>
          <p:cNvSpPr/>
          <p:nvPr/>
        </p:nvSpPr>
        <p:spPr>
          <a:xfrm>
            <a:off x="6059214" y="2458490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/>
              <a:t>血栓弹力图：</a:t>
            </a:r>
            <a:r>
              <a:rPr lang="zh-CN" altLang="en-US" sz="2000" dirty="0"/>
              <a:t>   </a:t>
            </a:r>
          </a:p>
          <a:p>
            <a:r>
              <a:rPr lang="zh-CN" altLang="en-US" sz="2000" dirty="0"/>
              <a:t>               </a:t>
            </a:r>
            <a:r>
              <a:rPr lang="gsw-FR" altLang="zh-CN" sz="2000" dirty="0"/>
              <a:t>R 5.5    (ref:4.0-9.0)   </a:t>
            </a:r>
          </a:p>
          <a:p>
            <a:r>
              <a:rPr lang="gsw-FR" altLang="zh-CN" sz="2000" dirty="0"/>
              <a:t>               K 1.7     (ref:1.0-3.0)   </a:t>
            </a:r>
          </a:p>
          <a:p>
            <a:r>
              <a:rPr lang="gsw-FR" altLang="zh-CN" sz="2000" dirty="0"/>
              <a:t>               ANGLE 73.3   (ref:58.0-78.0)   </a:t>
            </a:r>
          </a:p>
          <a:p>
            <a:r>
              <a:rPr lang="gsw-FR" altLang="zh-CN" sz="2000" dirty="0"/>
              <a:t>               MA 49.6        (ref:50.0-70.0)      </a:t>
            </a:r>
          </a:p>
          <a:p>
            <a:r>
              <a:rPr lang="gsw-FR" altLang="zh-CN" sz="2000" dirty="0"/>
              <a:t>                </a:t>
            </a:r>
            <a:r>
              <a:rPr lang="zh-CN" altLang="en-US" sz="2000" dirty="0"/>
              <a:t>提示凝血状态基本正常。</a:t>
            </a:r>
          </a:p>
        </p:txBody>
      </p:sp>
      <p:pic>
        <p:nvPicPr>
          <p:cNvPr id="8" name="Picture 2" descr="https://mmbiz.qpic.cn/mmbiz_png/VYGjt7CymIqeibytB7K0fUINv6vRenoHYIHvL7cuVyNIGjgqcTsuvw9WYx8DSITxiaq2wmeDiaqFvksKxN0Dhn0DQ/640?wx_fmt=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919" y="5319915"/>
            <a:ext cx="6299280" cy="808965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575918" y="4950583"/>
            <a:ext cx="16466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/>
              <a:t>  </a:t>
            </a:r>
            <a:r>
              <a:rPr lang="zh-CN" altLang="en-US" sz="2000" b="1" dirty="0"/>
              <a:t>凝血因子：</a:t>
            </a:r>
            <a:endParaRPr lang="zh-CN" altLang="en-US" sz="2000" dirty="0"/>
          </a:p>
        </p:txBody>
      </p:sp>
      <p:sp>
        <p:nvSpPr>
          <p:cNvPr id="3" name="矩形 2"/>
          <p:cNvSpPr/>
          <p:nvPr/>
        </p:nvSpPr>
        <p:spPr>
          <a:xfrm>
            <a:off x="486222" y="2313522"/>
            <a:ext cx="5286704" cy="21954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67096" y="2345853"/>
            <a:ext cx="5286704" cy="21630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2508" y="4940073"/>
            <a:ext cx="6646361" cy="1781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214277" y="4919008"/>
            <a:ext cx="4742793" cy="193899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000" b="1" dirty="0"/>
              <a:t>抗磷脂抗体检测：</a:t>
            </a:r>
            <a:endParaRPr lang="zh-CN" altLang="en-US" sz="2000" dirty="0"/>
          </a:p>
          <a:p>
            <a:r>
              <a:rPr lang="zh-CN" altLang="en-US" sz="2000" dirty="0"/>
              <a:t>狼疮抗凝物：</a:t>
            </a:r>
          </a:p>
          <a:p>
            <a:r>
              <a:rPr lang="zh-CN" altLang="en-US" sz="2000" dirty="0"/>
              <a:t>      </a:t>
            </a:r>
            <a:r>
              <a:rPr lang="gsw-FR" sz="2000" dirty="0"/>
              <a:t>SCT-</a:t>
            </a:r>
            <a:r>
              <a:rPr lang="zh-CN" altLang="en-US" sz="2000" dirty="0"/>
              <a:t>标准化比值 </a:t>
            </a:r>
            <a:r>
              <a:rPr lang="en-US" altLang="zh-CN" sz="2000" dirty="0"/>
              <a:t>0.79</a:t>
            </a:r>
          </a:p>
          <a:p>
            <a:r>
              <a:rPr lang="en-US" altLang="zh-CN" sz="2000" dirty="0"/>
              <a:t>      </a:t>
            </a:r>
            <a:r>
              <a:rPr lang="gsw-FR" sz="2000" dirty="0"/>
              <a:t>DRVVT-</a:t>
            </a:r>
            <a:r>
              <a:rPr lang="zh-CN" altLang="en-US" sz="2000" dirty="0"/>
              <a:t>标准化比值 </a:t>
            </a:r>
            <a:r>
              <a:rPr lang="en-US" altLang="zh-CN" sz="2000" dirty="0"/>
              <a:t>1.38</a:t>
            </a:r>
          </a:p>
          <a:p>
            <a:r>
              <a:rPr lang="en-US" altLang="zh-CN" sz="2000" dirty="0"/>
              <a:t>      </a:t>
            </a:r>
            <a:r>
              <a:rPr lang="zh-CN" altLang="en-US" sz="2000" b="1" dirty="0"/>
              <a:t>提示</a:t>
            </a:r>
            <a:r>
              <a:rPr lang="zh-CN" altLang="en-US" sz="2000" b="1" dirty="0">
                <a:solidFill>
                  <a:srgbClr val="FF0000"/>
                </a:solidFill>
              </a:rPr>
              <a:t>存在少量狼疮抗凝物</a:t>
            </a:r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gsw-FR" sz="2000" dirty="0"/>
              <a:t>ACA、</a:t>
            </a:r>
            <a:r>
              <a:rPr lang="zh-CN" altLang="en-US" sz="2000" dirty="0"/>
              <a:t>抗</a:t>
            </a:r>
            <a:r>
              <a:rPr lang="gsw-FR" sz="2000" dirty="0"/>
              <a:t>B2GPI</a:t>
            </a:r>
            <a:r>
              <a:rPr lang="zh-CN" altLang="en-US" sz="2000" dirty="0"/>
              <a:t>的</a:t>
            </a:r>
            <a:r>
              <a:rPr lang="gsw-FR" sz="2000" dirty="0"/>
              <a:t>IgA/G/M</a:t>
            </a:r>
            <a:r>
              <a:rPr lang="zh-CN" altLang="en-US" sz="2000" dirty="0"/>
              <a:t>抗体均阴性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75919" y="6193060"/>
            <a:ext cx="629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内源因子测定存在抑制效应，外源因子</a:t>
            </a:r>
            <a:r>
              <a:rPr lang="en-US" altLang="zh-CN" b="1" dirty="0">
                <a:solidFill>
                  <a:srgbClr val="FF0000"/>
                </a:solidFill>
              </a:rPr>
              <a:t>FII</a:t>
            </a:r>
            <a:r>
              <a:rPr lang="zh-CN" altLang="en-US" b="1" dirty="0">
                <a:solidFill>
                  <a:srgbClr val="FF0000"/>
                </a:solidFill>
              </a:rPr>
              <a:t>降低</a:t>
            </a:r>
            <a:r>
              <a:rPr lang="zh-CN" altLang="en-US" dirty="0"/>
              <a:t>。</a:t>
            </a:r>
          </a:p>
        </p:txBody>
      </p:sp>
      <p:sp>
        <p:nvSpPr>
          <p:cNvPr id="6" name="矩形 5"/>
          <p:cNvSpPr/>
          <p:nvPr/>
        </p:nvSpPr>
        <p:spPr>
          <a:xfrm>
            <a:off x="486222" y="193578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/>
              <a:t>凝血检查</a:t>
            </a:r>
            <a:endParaRPr lang="gsw-FR" altLang="zh-CN" sz="2000" b="1" dirty="0"/>
          </a:p>
          <a:p>
            <a:endParaRPr lang="gsw-FR" altLang="zh-CN" sz="2000" dirty="0"/>
          </a:p>
          <a:p>
            <a:r>
              <a:rPr lang="gsw-FR" altLang="zh-CN" sz="2000" dirty="0"/>
              <a:t>   </a:t>
            </a:r>
            <a:r>
              <a:rPr lang="zh-CN" altLang="en-US" sz="2000" b="1" dirty="0"/>
              <a:t>凝血常规：</a:t>
            </a:r>
            <a:endParaRPr lang="zh-CN" altLang="en-US" sz="2000" dirty="0"/>
          </a:p>
          <a:p>
            <a:r>
              <a:rPr lang="zh-CN" altLang="en-US" sz="2000" dirty="0"/>
              <a:t>    </a:t>
            </a:r>
            <a:r>
              <a:rPr lang="gsw-FR" altLang="zh-CN" sz="2000" dirty="0">
                <a:solidFill>
                  <a:srgbClr val="FF0000"/>
                </a:solidFill>
              </a:rPr>
              <a:t>APTT 129.9s       PT  38.3s</a:t>
            </a:r>
          </a:p>
          <a:p>
            <a:r>
              <a:rPr lang="gsw-FR" altLang="zh-CN" sz="2000" dirty="0"/>
              <a:t>    FIB   1.28g/L      TT  18.6s</a:t>
            </a:r>
          </a:p>
          <a:p>
            <a:r>
              <a:rPr lang="gsw-FR" altLang="zh-CN" sz="2000" dirty="0"/>
              <a:t>    D-dimer 0.89 ug/mL</a:t>
            </a:r>
          </a:p>
          <a:p>
            <a:r>
              <a:rPr lang="gsw-FR" altLang="zh-CN" sz="2000" dirty="0"/>
              <a:t>    PT、APTT</a:t>
            </a:r>
            <a:r>
              <a:rPr lang="zh-CN" altLang="en-US" sz="2000" dirty="0"/>
              <a:t>纠正试验：均不能纠正。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3" grpId="0" animBg="1"/>
      <p:bldP spid="10" grpId="0" animBg="1"/>
      <p:bldP spid="11" grpId="0" animBg="1"/>
      <p:bldP spid="12" grpId="0" animBg="1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66D2C2-53C3-4A29-B111-7F66E19C509F}" type="slidenum">
              <a:rPr lang="en-US" altLang="zh-CN" smtClean="0"/>
              <a:pPr/>
              <a:t>16</a:t>
            </a:fld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823438" y="1095131"/>
            <a:ext cx="10773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gsw-FR" sz="2400" dirty="0"/>
              <a:t>FII</a:t>
            </a:r>
            <a:r>
              <a:rPr lang="zh-CN" altLang="en-US" sz="2400" dirty="0"/>
              <a:t>减低，</a:t>
            </a:r>
            <a:r>
              <a:rPr lang="gsw-FR" sz="2400" dirty="0"/>
              <a:t>LA</a:t>
            </a:r>
            <a:r>
              <a:rPr lang="zh-CN" altLang="en-US" sz="2400" dirty="0"/>
              <a:t>阳性，可考虑诊断</a:t>
            </a:r>
            <a:r>
              <a:rPr lang="zh-CN" altLang="en-US" sz="2400" b="1" dirty="0">
                <a:solidFill>
                  <a:srgbClr val="FF0000"/>
                </a:solidFill>
              </a:rPr>
              <a:t>低凝血酶原血症</a:t>
            </a:r>
            <a:r>
              <a:rPr lang="en-US" altLang="zh-CN" sz="2400" b="1" dirty="0">
                <a:solidFill>
                  <a:srgbClr val="FF0000"/>
                </a:solidFill>
              </a:rPr>
              <a:t>-</a:t>
            </a:r>
            <a:r>
              <a:rPr lang="zh-CN" altLang="en-US" sz="2400" b="1" dirty="0">
                <a:solidFill>
                  <a:srgbClr val="FF0000"/>
                </a:solidFill>
              </a:rPr>
              <a:t>狼疮抗凝物综合征（</a:t>
            </a:r>
            <a:r>
              <a:rPr lang="gsw-FR" sz="2400" b="1" dirty="0">
                <a:solidFill>
                  <a:srgbClr val="FF0000"/>
                </a:solidFill>
              </a:rPr>
              <a:t>HLAS）</a:t>
            </a:r>
          </a:p>
          <a:p>
            <a:endParaRPr lang="gsw-FR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/>
              <a:t>但少量狼疮抗凝物能否解释凝血因子测定中显著的抑制效应？</a:t>
            </a:r>
          </a:p>
        </p:txBody>
      </p:sp>
      <p:sp>
        <p:nvSpPr>
          <p:cNvPr id="11" name="矩形 10"/>
          <p:cNvSpPr/>
          <p:nvPr/>
        </p:nvSpPr>
        <p:spPr>
          <a:xfrm>
            <a:off x="741447" y="3074560"/>
            <a:ext cx="103436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/>
              <a:t>建议查抗磷脂酰丝氨酸</a:t>
            </a:r>
            <a:r>
              <a:rPr lang="en-US" altLang="zh-CN" sz="2400" b="1" dirty="0"/>
              <a:t>/</a:t>
            </a:r>
            <a:r>
              <a:rPr lang="zh-CN" altLang="en-US" sz="2400" b="1" dirty="0"/>
              <a:t>凝血酶原抗体</a:t>
            </a:r>
            <a:r>
              <a:rPr lang="en-US" altLang="zh-CN" sz="2400" b="1" dirty="0"/>
              <a:t>(</a:t>
            </a:r>
            <a:r>
              <a:rPr lang="gsw-FR" sz="2400" b="1" dirty="0"/>
              <a:t>aPS/PT</a:t>
            </a:r>
            <a:r>
              <a:rPr lang="en-US" sz="2400" b="1" dirty="0"/>
              <a:t>): </a:t>
            </a:r>
            <a:r>
              <a:rPr lang="gsw-FR" sz="2400" dirty="0"/>
              <a:t>IgG</a:t>
            </a:r>
            <a:r>
              <a:rPr lang="zh-CN" altLang="en-US" sz="2400" dirty="0"/>
              <a:t>阴性，</a:t>
            </a:r>
            <a:r>
              <a:rPr lang="gsw-FR" sz="2400" b="1" dirty="0"/>
              <a:t>IgM</a:t>
            </a:r>
            <a:r>
              <a:rPr lang="zh-CN" altLang="en-US" sz="2400" b="1" dirty="0"/>
              <a:t>强阳性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回复临床医生：本例显著延长的</a:t>
            </a:r>
            <a:r>
              <a:rPr lang="gsw-FR" sz="2400" dirty="0"/>
              <a:t>PT、APTT</a:t>
            </a:r>
            <a:r>
              <a:rPr lang="zh-CN" altLang="en-US" sz="2400" dirty="0"/>
              <a:t>或归因于</a:t>
            </a:r>
            <a:r>
              <a:rPr lang="gsw-FR" sz="2400" dirty="0"/>
              <a:t>IgM</a:t>
            </a:r>
            <a:r>
              <a:rPr lang="zh-CN" altLang="en-US" sz="2400" dirty="0"/>
              <a:t>型</a:t>
            </a:r>
            <a:r>
              <a:rPr lang="gsw-FR" sz="2400" dirty="0"/>
              <a:t>aPS/PT</a:t>
            </a:r>
            <a:r>
              <a:rPr lang="zh-CN" altLang="en-US" sz="2400" dirty="0"/>
              <a:t>的干扰，并不明显提示凝血障碍，相反，需注意预防和治疗血栓形成。</a:t>
            </a:r>
            <a:endParaRPr lang="en-US" altLang="zh-CN" sz="2400" dirty="0"/>
          </a:p>
        </p:txBody>
      </p:sp>
      <p:sp>
        <p:nvSpPr>
          <p:cNvPr id="2" name="文本框 1"/>
          <p:cNvSpPr txBox="1"/>
          <p:nvPr/>
        </p:nvSpPr>
        <p:spPr>
          <a:xfrm>
            <a:off x="1171183" y="5381297"/>
            <a:ext cx="88392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i="1" dirty="0"/>
              <a:t>Highlights:1.HLAS</a:t>
            </a:r>
            <a:r>
              <a:rPr lang="zh-CN" altLang="en-US" sz="2400" b="1" i="1" dirty="0"/>
              <a:t>可表现为出血或血栓；</a:t>
            </a:r>
            <a:endParaRPr lang="en-US" altLang="zh-CN" sz="2400" b="1" i="1" dirty="0"/>
          </a:p>
          <a:p>
            <a:r>
              <a:rPr lang="en-US" altLang="zh-CN" sz="2400" b="1" i="1" dirty="0"/>
              <a:t>               2.</a:t>
            </a:r>
            <a:r>
              <a:rPr lang="zh-CN" altLang="en-US" sz="2400" b="1" i="1" dirty="0"/>
              <a:t>抗磷脂抗体检查必要时可包含</a:t>
            </a:r>
            <a:r>
              <a:rPr lang="en-US" altLang="zh-CN" sz="2400" b="1" i="1" dirty="0" err="1"/>
              <a:t>aPS</a:t>
            </a:r>
            <a:r>
              <a:rPr lang="en-US" altLang="zh-CN" sz="2400" b="1" i="1" dirty="0"/>
              <a:t>/PT</a:t>
            </a:r>
            <a:r>
              <a:rPr lang="zh-CN" altLang="en-US" sz="2400" b="1" i="1" dirty="0"/>
              <a:t>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555669"/>
              </p:ext>
            </p:extLst>
          </p:nvPr>
        </p:nvGraphicFramePr>
        <p:xfrm>
          <a:off x="771524" y="396240"/>
          <a:ext cx="10328275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765187719"/>
                    </a:ext>
                  </a:extLst>
                </a:gridCol>
                <a:gridCol w="3670818">
                  <a:extLst>
                    <a:ext uri="{9D8B030D-6E8A-4147-A177-3AD203B41FA5}">
                      <a16:colId xmlns:a16="http://schemas.microsoft.com/office/drawing/2014/main" val="2889509086"/>
                    </a:ext>
                  </a:extLst>
                </a:gridCol>
                <a:gridCol w="2450581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1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2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3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-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常见：维生素</a:t>
                      </a:r>
                      <a:r>
                        <a:rPr lang="en-US" altLang="zh-CN" sz="1600" b="0" dirty="0"/>
                        <a:t>K</a:t>
                      </a:r>
                      <a:r>
                        <a:rPr lang="zh-CN" altLang="en-US" sz="1600" b="0" dirty="0"/>
                        <a:t>缺乏（出血风险</a:t>
                      </a:r>
                      <a:r>
                        <a:rPr lang="en-US" altLang="zh-CN" sz="1600" b="0" dirty="0"/>
                        <a:t>+~+++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狼疮抗凝物</a:t>
                      </a:r>
                      <a:r>
                        <a:rPr lang="en-US" altLang="zh-CN" sz="1600" b="0" dirty="0"/>
                        <a:t>-</a:t>
                      </a:r>
                      <a:r>
                        <a:rPr lang="zh-CN" altLang="en-US" sz="1600" b="0" dirty="0"/>
                        <a:t>低凝血酶原综合征（出血、血栓风险均有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遗传</a:t>
                      </a:r>
                      <a:r>
                        <a:rPr lang="en-US" altLang="zh-CN" sz="1600" b="0" dirty="0"/>
                        <a:t>/</a:t>
                      </a:r>
                      <a:r>
                        <a:rPr lang="zh-CN" altLang="en-US" sz="1600" b="0" dirty="0"/>
                        <a:t>获得性</a:t>
                      </a:r>
                      <a:r>
                        <a:rPr lang="en-US" altLang="zh-CN" sz="1600" b="0" dirty="0"/>
                        <a:t>V</a:t>
                      </a:r>
                      <a:r>
                        <a:rPr lang="zh-CN" altLang="en-US" sz="1600" b="0" dirty="0"/>
                        <a:t>或</a:t>
                      </a:r>
                      <a:r>
                        <a:rPr lang="en-US" altLang="zh-CN" sz="1600" b="0" dirty="0"/>
                        <a:t>X</a:t>
                      </a:r>
                      <a:r>
                        <a:rPr lang="zh-CN" altLang="en-US" sz="1600" b="0" dirty="0"/>
                        <a:t>因子缺乏，遗传性</a:t>
                      </a:r>
                      <a:r>
                        <a:rPr lang="en-US" altLang="zh-CN" sz="1600" b="0" dirty="0"/>
                        <a:t>V-VIII</a:t>
                      </a:r>
                      <a:r>
                        <a:rPr lang="zh-CN" altLang="en-US" sz="1600" b="0" dirty="0"/>
                        <a:t>因子联合缺乏（出血风险</a:t>
                      </a:r>
                      <a:r>
                        <a:rPr lang="en-US" altLang="zh-CN" sz="1600" b="0" dirty="0"/>
                        <a:t>+~+++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纤溶亢进型</a:t>
                      </a:r>
                      <a:r>
                        <a:rPr lang="en-US" altLang="zh-CN" sz="1600" b="1" dirty="0"/>
                        <a:t>DIC</a:t>
                      </a:r>
                      <a:r>
                        <a:rPr lang="zh-CN" altLang="en-US" sz="1600" b="1" dirty="0"/>
                        <a:t>（如产科、主动脉瘤、</a:t>
                      </a:r>
                      <a:r>
                        <a:rPr lang="en-US" altLang="zh-CN" sz="1600" b="1" dirty="0"/>
                        <a:t>APL</a:t>
                      </a:r>
                      <a:r>
                        <a:rPr lang="zh-CN" altLang="en-US" sz="1600" b="1" dirty="0"/>
                        <a:t>）、</a:t>
                      </a:r>
                      <a:r>
                        <a:rPr lang="en-US" altLang="zh-CN" sz="1600" b="1" dirty="0"/>
                        <a:t>TIC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KMP</a:t>
                      </a:r>
                      <a:r>
                        <a:rPr lang="zh-CN" altLang="en-US" sz="1600" b="1" dirty="0"/>
                        <a:t>（出血风险</a:t>
                      </a:r>
                      <a:r>
                        <a:rPr lang="en-US" altLang="zh-CN" sz="1600" b="1" dirty="0"/>
                        <a:t>+++</a:t>
                      </a:r>
                      <a:r>
                        <a:rPr lang="zh-CN" altLang="en-US" sz="1600" b="1" dirty="0"/>
                        <a:t>），其他类型</a:t>
                      </a:r>
                      <a:r>
                        <a:rPr lang="en-US" altLang="zh-CN" sz="1600" b="1" dirty="0"/>
                        <a:t>DIC</a:t>
                      </a:r>
                      <a:r>
                        <a:rPr lang="zh-CN" altLang="en-US" sz="1600" b="1" dirty="0"/>
                        <a:t>晚期（出血、血栓风险均有</a:t>
                      </a:r>
                      <a:r>
                        <a:rPr lang="en-US" altLang="zh-CN" sz="1600" b="1" dirty="0"/>
                        <a:t>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蛇咬伤或应用溶栓药、血凝酶类药（出血风险</a:t>
                      </a:r>
                      <a:r>
                        <a:rPr lang="en-US" altLang="zh-CN" sz="1600" b="1" dirty="0"/>
                        <a:t>+~++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重症肝病（出血风险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4. </a:t>
                      </a:r>
                      <a:r>
                        <a:rPr lang="zh-CN" altLang="en-US" sz="1600" b="1" dirty="0"/>
                        <a:t>样本采集不顺利导致体外凝血激活（不提示出血风险）。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因子</a:t>
                      </a:r>
                      <a:r>
                        <a:rPr lang="en-US" altLang="zh-CN" sz="1600" dirty="0"/>
                        <a:t>VIII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IX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XI</a:t>
                      </a:r>
                      <a:r>
                        <a:rPr lang="zh-CN" altLang="en-US" sz="1600" dirty="0"/>
                        <a:t>缺乏（出血风险</a:t>
                      </a:r>
                      <a:r>
                        <a:rPr lang="en-US" altLang="zh-CN" sz="1600" dirty="0"/>
                        <a:t>+~+++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因子</a:t>
                      </a:r>
                      <a:r>
                        <a:rPr lang="en-US" altLang="zh-CN" sz="1600" dirty="0"/>
                        <a:t>XII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PK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HMWK</a:t>
                      </a:r>
                      <a:r>
                        <a:rPr lang="zh-CN" altLang="en-US" sz="1600" dirty="0"/>
                        <a:t>缺乏（不提示出血风险）；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3.LA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CRP</a:t>
                      </a:r>
                      <a:r>
                        <a:rPr lang="zh-CN" altLang="en-US" sz="1600" dirty="0"/>
                        <a:t>、促凝剂等干扰（不提示出血风险）。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1.PT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APTT</a:t>
                      </a:r>
                      <a:r>
                        <a:rPr lang="zh-CN" altLang="en-US" sz="1600" b="0" dirty="0"/>
                        <a:t>延长纠正试验：排除</a:t>
                      </a:r>
                      <a:r>
                        <a:rPr lang="en-US" altLang="zh-CN" sz="1600" b="0" dirty="0"/>
                        <a:t>V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X</a:t>
                      </a:r>
                      <a:r>
                        <a:rPr lang="zh-CN" altLang="en-US" sz="1600" b="0" dirty="0"/>
                        <a:t>因子抗体及狼疮抗凝物（</a:t>
                      </a:r>
                      <a:r>
                        <a:rPr lang="en-US" altLang="zh-CN" sz="1600" b="0" dirty="0"/>
                        <a:t>LA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必要时进行凝血因子、因子抑制物、异常凝血酶原、</a:t>
                      </a:r>
                      <a:r>
                        <a:rPr lang="en-US" altLang="zh-CN" sz="1600" b="0" dirty="0"/>
                        <a:t>LA</a:t>
                      </a:r>
                      <a:r>
                        <a:rPr lang="zh-CN" altLang="en-US" sz="1600" b="0" dirty="0"/>
                        <a:t>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再次送检凝血常规，排除干扰因素；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结合</a:t>
                      </a:r>
                      <a:r>
                        <a:rPr lang="en-US" altLang="zh-CN" sz="1600" b="1" dirty="0"/>
                        <a:t>PLT</a:t>
                      </a:r>
                      <a:r>
                        <a:rPr lang="zh-CN" altLang="en-US" sz="1600" b="1" dirty="0"/>
                        <a:t>计数、肝功能、病史及用药史一般可鉴别，必要时送检</a:t>
                      </a:r>
                      <a:r>
                        <a:rPr lang="en-US" altLang="zh-CN" sz="1600" b="1" dirty="0"/>
                        <a:t>TAT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PIC</a:t>
                      </a:r>
                      <a:r>
                        <a:rPr lang="zh-CN" altLang="en-US" sz="1600" b="1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1.APTT</a:t>
                      </a:r>
                      <a:r>
                        <a:rPr lang="zh-CN" altLang="en-US" sz="1600" dirty="0"/>
                        <a:t>延长纠正试验：鉴别因子缺乏或存在抗凝物质；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 </a:t>
                      </a:r>
                      <a:r>
                        <a:rPr lang="zh-CN" altLang="en-US" sz="1600" dirty="0"/>
                        <a:t>必要时进行凝血因子、</a:t>
                      </a:r>
                      <a:r>
                        <a:rPr lang="en-US" altLang="zh-CN" sz="1600" dirty="0"/>
                        <a:t>VWF</a:t>
                      </a:r>
                      <a:r>
                        <a:rPr lang="zh-CN" altLang="en-US" sz="1600" dirty="0"/>
                        <a:t>、因子抑制物、</a:t>
                      </a:r>
                      <a:r>
                        <a:rPr lang="en-US" altLang="zh-CN" sz="1600" dirty="0"/>
                        <a:t>LA</a:t>
                      </a:r>
                      <a:r>
                        <a:rPr lang="zh-CN" altLang="en-US" sz="1600" dirty="0"/>
                        <a:t>等检测。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84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0A04ECA-FE29-46A8-BCC3-384FB55B8786}"/>
              </a:ext>
            </a:extLst>
          </p:cNvPr>
          <p:cNvSpPr/>
          <p:nvPr/>
        </p:nvSpPr>
        <p:spPr>
          <a:xfrm>
            <a:off x="413825" y="579429"/>
            <a:ext cx="10410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mp-quote"/>
              </a:rPr>
              <a:t> </a:t>
            </a:r>
            <a:r>
              <a:rPr lang="zh-CN" altLang="en-US" sz="2400" b="1" dirty="0">
                <a:solidFill>
                  <a:srgbClr val="0070C0"/>
                </a:solidFill>
                <a:latin typeface="mp-quote"/>
              </a:rPr>
              <a:t>病例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：患者男，</a:t>
            </a:r>
            <a:r>
              <a:rPr lang="en-US" altLang="zh-CN" sz="2400" dirty="0">
                <a:solidFill>
                  <a:srgbClr val="333333"/>
                </a:solidFill>
                <a:latin typeface="mp-quote"/>
              </a:rPr>
              <a:t>49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岁，因蛇咬伤右手入院，局部出现肿胀、疼痛、麻木及出血，无头晕、呼吸困难、意识障碍等症状。</a:t>
            </a:r>
            <a:endParaRPr lang="zh-CN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D47730-5861-4B69-8B18-8571DF0AFBC2}"/>
              </a:ext>
            </a:extLst>
          </p:cNvPr>
          <p:cNvSpPr/>
          <p:nvPr/>
        </p:nvSpPr>
        <p:spPr>
          <a:xfrm>
            <a:off x="684628" y="235311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凝血常规（多次结果）：</a:t>
            </a:r>
            <a:endParaRPr lang="zh-CN" altLang="en-US" sz="2400" dirty="0"/>
          </a:p>
          <a:p>
            <a:r>
              <a:rPr lang="en-US" altLang="zh-CN" sz="2400" dirty="0"/>
              <a:t>APTT&gt;180</a:t>
            </a:r>
            <a:r>
              <a:rPr lang="zh-CN" altLang="en-US" sz="2400" dirty="0"/>
              <a:t>秒，</a:t>
            </a:r>
          </a:p>
          <a:p>
            <a:r>
              <a:rPr lang="en-US" altLang="zh-CN" sz="2400" dirty="0"/>
              <a:t>PT&gt;120</a:t>
            </a:r>
            <a:r>
              <a:rPr lang="zh-CN" altLang="en-US" sz="2400" dirty="0"/>
              <a:t>秒，</a:t>
            </a:r>
          </a:p>
          <a:p>
            <a:r>
              <a:rPr lang="en-US" altLang="zh-CN" sz="2400" dirty="0"/>
              <a:t>TT&gt;240</a:t>
            </a:r>
            <a:r>
              <a:rPr lang="zh-CN" altLang="en-US" sz="2400" dirty="0"/>
              <a:t>秒，</a:t>
            </a:r>
          </a:p>
          <a:p>
            <a:r>
              <a:rPr lang="en-US" altLang="zh-CN" sz="2400" dirty="0"/>
              <a:t>FIB&lt;0.5g/L</a:t>
            </a:r>
            <a:r>
              <a:rPr lang="zh-CN" altLang="en-US" sz="2400" dirty="0"/>
              <a:t>，</a:t>
            </a:r>
          </a:p>
          <a:p>
            <a:r>
              <a:rPr lang="en-US" altLang="zh-CN" sz="2400" dirty="0"/>
              <a:t>FDP&gt;150ug/mL</a:t>
            </a:r>
            <a:r>
              <a:rPr lang="zh-CN" altLang="en-US" sz="2400" dirty="0"/>
              <a:t>，</a:t>
            </a:r>
          </a:p>
          <a:p>
            <a:r>
              <a:rPr lang="en-US" altLang="zh-CN" sz="2400" dirty="0"/>
              <a:t>D-dimer&gt;60ug/mL</a:t>
            </a:r>
          </a:p>
          <a:p>
            <a:endParaRPr lang="en-US" altLang="zh-CN" sz="2400" dirty="0"/>
          </a:p>
          <a:p>
            <a:r>
              <a:rPr lang="zh-CN" altLang="en-US" sz="2400" dirty="0"/>
              <a:t>血小板计数正常</a:t>
            </a:r>
            <a:br>
              <a:rPr lang="zh-CN" altLang="en-US" sz="2400" dirty="0"/>
            </a:br>
            <a:endParaRPr lang="zh-CN" altLang="en-US" sz="2400" dirty="0"/>
          </a:p>
          <a:p>
            <a:br>
              <a:rPr lang="zh-CN" altLang="en-US" sz="2400" dirty="0"/>
            </a:br>
            <a:endParaRPr lang="zh-CN" altLang="en-US" sz="2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B67FCF-5E2F-4122-ADFF-C2D939B7DD7E}"/>
              </a:ext>
            </a:extLst>
          </p:cNvPr>
          <p:cNvSpPr/>
          <p:nvPr/>
        </p:nvSpPr>
        <p:spPr>
          <a:xfrm>
            <a:off x="5825620" y="235311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血栓弹力图检查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：</a:t>
            </a:r>
            <a:endParaRPr lang="zh-CN" altLang="en-US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F452063-42EE-433E-B593-11333582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871" y="3045785"/>
            <a:ext cx="5317375" cy="307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200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FAC2C32-912F-4190-88DD-9877EE48762F}"/>
              </a:ext>
            </a:extLst>
          </p:cNvPr>
          <p:cNvSpPr/>
          <p:nvPr/>
        </p:nvSpPr>
        <p:spPr>
          <a:xfrm>
            <a:off x="552233" y="153017"/>
            <a:ext cx="10578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体外全血标本中加入约</a:t>
            </a:r>
            <a:r>
              <a:rPr lang="en-US" altLang="zh-CN" sz="2400" b="1" dirty="0">
                <a:solidFill>
                  <a:srgbClr val="333333"/>
                </a:solidFill>
                <a:latin typeface="mp-quote"/>
              </a:rPr>
              <a:t>2g/L</a:t>
            </a:r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注射用纤维蛋白原制剂后，检测血栓弹力图：</a:t>
            </a:r>
            <a:endParaRPr lang="zh-CN" altLang="en-US" sz="2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CE930A0-F915-4B9A-BF2A-1A518FC8A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60" y="614681"/>
            <a:ext cx="6446520" cy="394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5AC992F-122D-45A7-BA27-B887AE93423B}"/>
              </a:ext>
            </a:extLst>
          </p:cNvPr>
          <p:cNvSpPr/>
          <p:nvPr/>
        </p:nvSpPr>
        <p:spPr>
          <a:xfrm>
            <a:off x="6900280" y="1801976"/>
            <a:ext cx="46704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图形接近正常，提示除纤维蛋白原外，患者凝血因子与血小板水平无显著降低。</a:t>
            </a:r>
            <a:br>
              <a:rPr lang="zh-CN" altLang="en-US" sz="2400" b="1" dirty="0">
                <a:solidFill>
                  <a:srgbClr val="333333"/>
                </a:solidFill>
                <a:latin typeface="mp-quote"/>
              </a:rPr>
            </a:br>
            <a:endParaRPr lang="zh-CN" altLang="en-US" sz="2400" dirty="0">
              <a:solidFill>
                <a:srgbClr val="333333"/>
              </a:solidFill>
              <a:latin typeface="mp-quote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10FA24-46D4-401D-8913-109C9162E7F7}"/>
              </a:ext>
            </a:extLst>
          </p:cNvPr>
          <p:cNvSpPr/>
          <p:nvPr/>
        </p:nvSpPr>
        <p:spPr>
          <a:xfrm>
            <a:off x="125513" y="4776731"/>
            <a:ext cx="11445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凝血因子活性测定：</a:t>
            </a:r>
            <a:endParaRPr lang="zh-CN" altLang="en-US" sz="2400" dirty="0">
              <a:solidFill>
                <a:srgbClr val="333333"/>
              </a:solidFill>
              <a:latin typeface="mp-quote"/>
            </a:endParaRPr>
          </a:p>
          <a:p>
            <a:r>
              <a:rPr lang="en-US" altLang="zh-CN" sz="2400" dirty="0">
                <a:solidFill>
                  <a:srgbClr val="333333"/>
                </a:solidFill>
                <a:latin typeface="mp-quote"/>
              </a:rPr>
              <a:t>FVIII 150%,  FIX 105%,  FXI 60%,  FXII 44%,  FII 76%,  FV 86%,  FVII 58%,  FX 69%,  FXIII 49%</a:t>
            </a:r>
          </a:p>
          <a:p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提示活性均无显著缺乏</a:t>
            </a:r>
            <a:endParaRPr lang="zh-CN" altLang="en-US" sz="2400" dirty="0">
              <a:solidFill>
                <a:srgbClr val="333333"/>
              </a:solidFill>
              <a:latin typeface="mp-quote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E8E1B9-FAB2-4491-B386-F9703E656275}"/>
              </a:ext>
            </a:extLst>
          </p:cNvPr>
          <p:cNvSpPr/>
          <p:nvPr/>
        </p:nvSpPr>
        <p:spPr>
          <a:xfrm>
            <a:off x="3339836" y="6351040"/>
            <a:ext cx="77913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33"/>
                </a:solidFill>
                <a:latin typeface="mp-quote"/>
              </a:rPr>
              <a:t>建议以输注纤维蛋白原及抗纤溶治疗为主。</a:t>
            </a:r>
            <a:endParaRPr lang="zh-CN" altLang="en-US" sz="2400" dirty="0">
              <a:solidFill>
                <a:srgbClr val="333333"/>
              </a:solidFill>
              <a:latin typeface="mp-quote"/>
            </a:endParaRPr>
          </a:p>
        </p:txBody>
      </p:sp>
    </p:spTree>
    <p:extLst>
      <p:ext uri="{BB962C8B-B14F-4D97-AF65-F5344CB8AC3E}">
        <p14:creationId xmlns:p14="http://schemas.microsoft.com/office/powerpoint/2010/main" val="3634449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691013"/>
              </p:ext>
            </p:extLst>
          </p:nvPr>
        </p:nvGraphicFramePr>
        <p:xfrm>
          <a:off x="771524" y="396240"/>
          <a:ext cx="10328275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6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765187719"/>
                    </a:ext>
                  </a:extLst>
                </a:gridCol>
                <a:gridCol w="3670818">
                  <a:extLst>
                    <a:ext uri="{9D8B030D-6E8A-4147-A177-3AD203B41FA5}">
                      <a16:colId xmlns:a16="http://schemas.microsoft.com/office/drawing/2014/main" val="2889509086"/>
                    </a:ext>
                  </a:extLst>
                </a:gridCol>
                <a:gridCol w="2450581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1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2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3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-</a:t>
                      </a:r>
                      <a:endParaRPr lang="zh-CN" alt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常见：维生素</a:t>
                      </a:r>
                      <a:r>
                        <a:rPr lang="en-US" altLang="zh-CN" sz="1600" b="0" dirty="0"/>
                        <a:t>K</a:t>
                      </a:r>
                      <a:r>
                        <a:rPr lang="zh-CN" altLang="en-US" sz="1600" b="0" dirty="0"/>
                        <a:t>缺乏（出血风险</a:t>
                      </a:r>
                      <a:r>
                        <a:rPr lang="en-US" altLang="zh-CN" sz="1600" b="0" dirty="0"/>
                        <a:t>+~+++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狼疮抗凝物</a:t>
                      </a:r>
                      <a:r>
                        <a:rPr lang="en-US" altLang="zh-CN" sz="1600" b="0" dirty="0"/>
                        <a:t>-</a:t>
                      </a:r>
                      <a:r>
                        <a:rPr lang="zh-CN" altLang="en-US" sz="1600" b="0" dirty="0"/>
                        <a:t>低凝血酶原综合征（出血、血栓风险均有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遗传</a:t>
                      </a:r>
                      <a:r>
                        <a:rPr lang="en-US" altLang="zh-CN" sz="1600" b="0" dirty="0"/>
                        <a:t>/</a:t>
                      </a:r>
                      <a:r>
                        <a:rPr lang="zh-CN" altLang="en-US" sz="1600" b="0" dirty="0"/>
                        <a:t>获得性</a:t>
                      </a:r>
                      <a:r>
                        <a:rPr lang="en-US" altLang="zh-CN" sz="1600" b="0" dirty="0"/>
                        <a:t>V</a:t>
                      </a:r>
                      <a:r>
                        <a:rPr lang="zh-CN" altLang="en-US" sz="1600" b="0" dirty="0"/>
                        <a:t>或</a:t>
                      </a:r>
                      <a:r>
                        <a:rPr lang="en-US" altLang="zh-CN" sz="1600" b="0" dirty="0"/>
                        <a:t>X</a:t>
                      </a:r>
                      <a:r>
                        <a:rPr lang="zh-CN" altLang="en-US" sz="1600" b="0" dirty="0"/>
                        <a:t>因子缺乏，遗传性</a:t>
                      </a:r>
                      <a:r>
                        <a:rPr lang="en-US" altLang="zh-CN" sz="1600" b="0" dirty="0"/>
                        <a:t>V-VIII</a:t>
                      </a:r>
                      <a:r>
                        <a:rPr lang="zh-CN" altLang="en-US" sz="1600" b="0" dirty="0"/>
                        <a:t>因子联合缺乏（出血风险</a:t>
                      </a:r>
                      <a:r>
                        <a:rPr lang="en-US" altLang="zh-CN" sz="1600" b="0" dirty="0"/>
                        <a:t>+~+++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纤溶亢进型</a:t>
                      </a:r>
                      <a:r>
                        <a:rPr lang="en-US" altLang="zh-CN" sz="1600" b="0" dirty="0"/>
                        <a:t>DIC</a:t>
                      </a:r>
                      <a:r>
                        <a:rPr lang="zh-CN" altLang="en-US" sz="1600" b="0" dirty="0"/>
                        <a:t>（如产科、主动脉瘤、</a:t>
                      </a:r>
                      <a:r>
                        <a:rPr lang="en-US" altLang="zh-CN" sz="1600" b="0" dirty="0"/>
                        <a:t>APL</a:t>
                      </a:r>
                      <a:r>
                        <a:rPr lang="zh-CN" altLang="en-US" sz="1600" b="0" dirty="0"/>
                        <a:t>）、</a:t>
                      </a:r>
                      <a:r>
                        <a:rPr lang="en-US" altLang="zh-CN" sz="1600" b="0" dirty="0"/>
                        <a:t>TIC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KMP</a:t>
                      </a:r>
                      <a:r>
                        <a:rPr lang="zh-CN" altLang="en-US" sz="1600" b="0" dirty="0"/>
                        <a:t>（出血风险</a:t>
                      </a:r>
                      <a:r>
                        <a:rPr lang="en-US" altLang="zh-CN" sz="1600" b="0" dirty="0"/>
                        <a:t>+++</a:t>
                      </a:r>
                      <a:r>
                        <a:rPr lang="zh-CN" altLang="en-US" sz="1600" b="0" dirty="0"/>
                        <a:t>），其他类型</a:t>
                      </a:r>
                      <a:r>
                        <a:rPr lang="en-US" altLang="zh-CN" sz="1600" b="0" dirty="0"/>
                        <a:t>DIC</a:t>
                      </a:r>
                      <a:r>
                        <a:rPr lang="zh-CN" altLang="en-US" sz="1600" b="0" dirty="0"/>
                        <a:t>晚期（出血、血栓风险均有</a:t>
                      </a:r>
                      <a:r>
                        <a:rPr lang="en-US" altLang="zh-CN" sz="1600" b="0" dirty="0"/>
                        <a:t>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蛇咬伤或应用溶栓药、血凝酶类药（出血风险</a:t>
                      </a:r>
                      <a:r>
                        <a:rPr lang="en-US" altLang="zh-CN" sz="1600" b="0" dirty="0"/>
                        <a:t>+~++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重症肝病（出血风险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4. </a:t>
                      </a:r>
                      <a:r>
                        <a:rPr lang="zh-CN" altLang="en-US" sz="1600" b="0" dirty="0"/>
                        <a:t>样本采集不顺利导致体外凝血激活（不提示出血风险）。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因子</a:t>
                      </a:r>
                      <a:r>
                        <a:rPr lang="en-US" altLang="zh-CN" sz="1600" b="1" dirty="0"/>
                        <a:t>VIII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IX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XI</a:t>
                      </a:r>
                      <a:r>
                        <a:rPr lang="zh-CN" altLang="en-US" sz="1600" b="1" dirty="0"/>
                        <a:t>缺乏（出血风险</a:t>
                      </a:r>
                      <a:r>
                        <a:rPr lang="en-US" altLang="zh-CN" sz="1600" b="1" dirty="0"/>
                        <a:t>+~+++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因子</a:t>
                      </a:r>
                      <a:r>
                        <a:rPr lang="en-US" altLang="zh-CN" sz="1600" b="1" dirty="0"/>
                        <a:t>XII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PK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HMWK</a:t>
                      </a:r>
                      <a:r>
                        <a:rPr lang="zh-CN" altLang="en-US" sz="1600" b="1" dirty="0"/>
                        <a:t>缺乏（不提示出血风险）；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3.LA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CRP</a:t>
                      </a:r>
                      <a:r>
                        <a:rPr lang="zh-CN" altLang="en-US" sz="1600" b="1" dirty="0"/>
                        <a:t>、促凝剂等干扰（不提示出血风险）。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1.PT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APTT</a:t>
                      </a:r>
                      <a:r>
                        <a:rPr lang="zh-CN" altLang="en-US" sz="1600" b="0" dirty="0"/>
                        <a:t>延长纠正试验：排除</a:t>
                      </a:r>
                      <a:r>
                        <a:rPr lang="en-US" altLang="zh-CN" sz="1600" b="0" dirty="0"/>
                        <a:t>V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X</a:t>
                      </a:r>
                      <a:r>
                        <a:rPr lang="zh-CN" altLang="en-US" sz="1600" b="0" dirty="0"/>
                        <a:t>因子抗体及狼疮抗凝物（</a:t>
                      </a:r>
                      <a:r>
                        <a:rPr lang="en-US" altLang="zh-CN" sz="1600" b="0" dirty="0"/>
                        <a:t>LA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必要时进行凝血因子、因子抑制物、异常凝血酶原、</a:t>
                      </a:r>
                      <a:r>
                        <a:rPr lang="en-US" altLang="zh-CN" sz="1600" b="0" dirty="0"/>
                        <a:t>LA</a:t>
                      </a:r>
                      <a:r>
                        <a:rPr lang="zh-CN" altLang="en-US" sz="1600" b="0" dirty="0"/>
                        <a:t>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再次送检凝血常规，排除干扰因素；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结合</a:t>
                      </a:r>
                      <a:r>
                        <a:rPr lang="en-US" altLang="zh-CN" sz="1600" b="0" dirty="0"/>
                        <a:t>PLT</a:t>
                      </a:r>
                      <a:r>
                        <a:rPr lang="zh-CN" altLang="en-US" sz="1600" b="0" dirty="0"/>
                        <a:t>计数、肝功能、病史及用药史一般可鉴别，必要时送检</a:t>
                      </a:r>
                      <a:r>
                        <a:rPr lang="en-US" altLang="zh-CN" sz="1600" b="0" dirty="0"/>
                        <a:t>TAT</a:t>
                      </a:r>
                      <a:r>
                        <a:rPr lang="zh-CN" altLang="en-US" sz="1600" b="0" dirty="0"/>
                        <a:t>、</a:t>
                      </a:r>
                      <a:r>
                        <a:rPr lang="en-US" altLang="zh-CN" sz="1600" b="0" dirty="0"/>
                        <a:t>PIC</a:t>
                      </a:r>
                      <a:r>
                        <a:rPr lang="zh-CN" altLang="en-US" sz="1600" b="0" dirty="0"/>
                        <a:t>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1.APTT</a:t>
                      </a:r>
                      <a:r>
                        <a:rPr lang="zh-CN" altLang="en-US" sz="1600" b="1" dirty="0"/>
                        <a:t>延长纠正试验：鉴别因子缺乏或存在抗凝物质；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 </a:t>
                      </a:r>
                      <a:r>
                        <a:rPr lang="zh-CN" altLang="en-US" sz="1600" b="1" dirty="0"/>
                        <a:t>必要时进行凝血因子、</a:t>
                      </a:r>
                      <a:r>
                        <a:rPr lang="en-US" altLang="zh-CN" sz="1600" b="1" dirty="0"/>
                        <a:t>VWF</a:t>
                      </a:r>
                      <a:r>
                        <a:rPr lang="zh-CN" altLang="en-US" sz="1600" b="1" dirty="0"/>
                        <a:t>、因子抑制物、</a:t>
                      </a:r>
                      <a:r>
                        <a:rPr lang="en-US" altLang="zh-CN" sz="1600" b="1" dirty="0"/>
                        <a:t>LA</a:t>
                      </a:r>
                      <a:r>
                        <a:rPr lang="zh-CN" altLang="en-US" sz="1600" b="1" dirty="0"/>
                        <a:t>等检测。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0470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35" y="186752"/>
            <a:ext cx="10537371" cy="617969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30A64D0-9246-28E8-461D-24B7A9550D4F}"/>
              </a:ext>
            </a:extLst>
          </p:cNvPr>
          <p:cNvSpPr txBox="1"/>
          <p:nvPr/>
        </p:nvSpPr>
        <p:spPr>
          <a:xfrm>
            <a:off x="3295903" y="6209583"/>
            <a:ext cx="668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i="1" dirty="0">
                <a:solidFill>
                  <a:srgbClr val="FF0000"/>
                </a:solidFill>
              </a:rPr>
              <a:t>减少（围术期）出血风险；避免不当处置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165359"/>
              </p:ext>
            </p:extLst>
          </p:nvPr>
        </p:nvGraphicFramePr>
        <p:xfrm>
          <a:off x="860424" y="883920"/>
          <a:ext cx="10658475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3482569599"/>
                    </a:ext>
                  </a:extLst>
                </a:gridCol>
                <a:gridCol w="4089399">
                  <a:extLst>
                    <a:ext uri="{9D8B030D-6E8A-4147-A177-3AD203B41FA5}">
                      <a16:colId xmlns:a16="http://schemas.microsoft.com/office/drawing/2014/main" val="24514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4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5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6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显著减低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-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-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外源肝素或</a:t>
                      </a:r>
                      <a:r>
                        <a:rPr lang="en-US" altLang="zh-CN" sz="1600" b="1" dirty="0" err="1"/>
                        <a:t>IIa</a:t>
                      </a:r>
                      <a:r>
                        <a:rPr lang="zh-CN" altLang="en-US" sz="1600" b="1" dirty="0"/>
                        <a:t>直接抑制药应用或污染（出血风险无或</a:t>
                      </a:r>
                      <a:r>
                        <a:rPr lang="en-US" altLang="zh-CN" sz="1600" b="1" dirty="0"/>
                        <a:t>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存在内生肝素（多见于感染、肿瘤、肝病）（出血风险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常见：维生素</a:t>
                      </a:r>
                      <a:r>
                        <a:rPr lang="en-US" altLang="zh-CN" sz="1600" dirty="0"/>
                        <a:t>K</a:t>
                      </a:r>
                      <a:r>
                        <a:rPr lang="zh-CN" altLang="en-US" sz="1600" dirty="0"/>
                        <a:t>缺乏伴急性相</a:t>
                      </a:r>
                      <a:r>
                        <a:rPr lang="en-US" altLang="zh-CN" sz="1600" dirty="0"/>
                        <a:t>VIII</a:t>
                      </a:r>
                      <a:r>
                        <a:rPr lang="zh-CN" altLang="en-US" sz="1600" dirty="0"/>
                        <a:t>因子升高（出血风险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罕见：</a:t>
                      </a:r>
                      <a:r>
                        <a:rPr lang="en-US" altLang="zh-CN" sz="1600" dirty="0"/>
                        <a:t> </a:t>
                      </a:r>
                      <a:r>
                        <a:rPr lang="zh-CN" altLang="en-US" sz="1600" dirty="0"/>
                        <a:t>遗传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获得性</a:t>
                      </a:r>
                      <a:r>
                        <a:rPr lang="en-US" altLang="zh-CN" sz="1600" dirty="0"/>
                        <a:t>VII</a:t>
                      </a:r>
                      <a:r>
                        <a:rPr lang="zh-CN" altLang="en-US" sz="1600" dirty="0"/>
                        <a:t>因子缺乏（出血风险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遗传性低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无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血症、遗传或获得性异常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血症（出血、血栓风险均有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肝病、营养不良等所致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合成减少，应用某些药物（如培门冬酶），血液净化或大量液体输注（出血风险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应用抗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药物或标本稀释导致的假性减低（不提示出血风险）。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再次送检凝血常规，排除干扰因素；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必要时进行鱼精蛋白纠正试验、</a:t>
                      </a:r>
                      <a:r>
                        <a:rPr lang="en-US" altLang="zh-CN" sz="1600" b="1" dirty="0"/>
                        <a:t>TEG</a:t>
                      </a:r>
                      <a:r>
                        <a:rPr lang="zh-CN" altLang="en-US" sz="1600" b="1" dirty="0"/>
                        <a:t>肝素酶试验或肝素浓度测定。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必要时进行凝血因子、异常凝血酶原等检测。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</a:t>
                      </a:r>
                      <a:r>
                        <a:rPr lang="en-US" altLang="zh-CN" sz="1600" dirty="0"/>
                        <a:t>FIB-PT</a:t>
                      </a:r>
                      <a:r>
                        <a:rPr lang="zh-CN" altLang="en-US" sz="1600" dirty="0"/>
                        <a:t>衍生法或抗原含量，鉴别异常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再次送检凝血常规，排除干扰因素；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了解用药情况，必要时稀释复测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，排除抗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药物干扰；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4.</a:t>
                      </a:r>
                      <a:r>
                        <a:rPr lang="zh-CN" altLang="en-US" sz="1600" dirty="0"/>
                        <a:t>必要时送检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基因检测。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622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5BC8AB-1A82-1777-47D6-FCEB1616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6117"/>
          </a:xfrm>
        </p:spPr>
        <p:txBody>
          <a:bodyPr>
            <a:normAutofit/>
          </a:bodyPr>
          <a:lstStyle/>
          <a:p>
            <a:pPr algn="l"/>
            <a:r>
              <a:rPr lang="zh-CN" altLang="en-US" sz="3733" b="1" dirty="0">
                <a:solidFill>
                  <a:srgbClr val="FF0000"/>
                </a:solidFill>
              </a:rPr>
              <a:t>案例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AB2F15-CF0C-9A1E-0685-25292F822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81" y="1412776"/>
            <a:ext cx="11055019" cy="4525963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200" dirty="0"/>
              <a:t>31</a:t>
            </a:r>
            <a:r>
              <a:rPr lang="zh-CN" altLang="en-US" sz="3200" dirty="0"/>
              <a:t>岁男性患者，肾移植术后出血（切口引流</a:t>
            </a:r>
            <a:r>
              <a:rPr lang="en-US" altLang="zh-CN" sz="3200" dirty="0"/>
              <a:t>500ml</a:t>
            </a:r>
            <a:r>
              <a:rPr lang="zh-CN" altLang="en-US" sz="3200" dirty="0"/>
              <a:t>新鲜血），全程未使用肝素。</a:t>
            </a:r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凝血功能：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/>
              <a:t>PT 15.9 s</a:t>
            </a:r>
          </a:p>
          <a:p>
            <a:pPr marL="0" indent="0">
              <a:buNone/>
            </a:pPr>
            <a:r>
              <a:rPr lang="en-US" altLang="zh-CN" sz="3200" dirty="0"/>
              <a:t>APTT </a:t>
            </a:r>
            <a:r>
              <a:rPr lang="en-US" altLang="zh-CN" sz="3200" dirty="0">
                <a:solidFill>
                  <a:srgbClr val="FF0000"/>
                </a:solidFill>
              </a:rPr>
              <a:t>&gt;180 s</a:t>
            </a:r>
          </a:p>
          <a:p>
            <a:pPr marL="0" indent="0">
              <a:buNone/>
            </a:pPr>
            <a:r>
              <a:rPr lang="en-US" altLang="zh-CN" sz="3200" dirty="0"/>
              <a:t>FIB 3.71 g/L</a:t>
            </a:r>
          </a:p>
          <a:p>
            <a:pPr marL="0" indent="0">
              <a:buNone/>
            </a:pPr>
            <a:r>
              <a:rPr lang="en-US" altLang="zh-CN" sz="3200" dirty="0"/>
              <a:t>TT </a:t>
            </a:r>
            <a:r>
              <a:rPr lang="en-US" altLang="zh-CN" sz="3200" dirty="0">
                <a:solidFill>
                  <a:srgbClr val="FF0000"/>
                </a:solidFill>
              </a:rPr>
              <a:t>&gt;240 s</a:t>
            </a:r>
          </a:p>
          <a:p>
            <a:pPr marL="0" indent="0">
              <a:buNone/>
            </a:pPr>
            <a:endParaRPr lang="en-US" altLang="zh-CN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sz="3200" dirty="0"/>
              <a:t>大量输注血浆、冷沉淀</a:t>
            </a:r>
            <a:r>
              <a:rPr lang="zh-CN" altLang="en-US" sz="3200"/>
              <a:t>，第二天患者凝血</a:t>
            </a:r>
            <a:r>
              <a:rPr lang="zh-CN" altLang="en-US" sz="3200" dirty="0"/>
              <a:t>功能恢复正常，原因？</a:t>
            </a:r>
          </a:p>
        </p:txBody>
      </p:sp>
    </p:spTree>
    <p:extLst>
      <p:ext uri="{BB962C8B-B14F-4D97-AF65-F5344CB8AC3E}">
        <p14:creationId xmlns:p14="http://schemas.microsoft.com/office/powerpoint/2010/main" val="30373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1FC300-3DD0-A2B0-B0CC-4381115D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6765"/>
            <a:ext cx="10972800" cy="4525963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前一天样本加入硫酸鱼精蛋白，</a:t>
            </a:r>
            <a:r>
              <a:rPr lang="en-US" altLang="zh-CN" sz="3200" dirty="0"/>
              <a:t>APTT</a:t>
            </a:r>
            <a:r>
              <a:rPr lang="zh-CN" altLang="en-US" sz="3200" dirty="0"/>
              <a:t>、</a:t>
            </a:r>
            <a:r>
              <a:rPr lang="en-US" altLang="zh-CN" sz="3200" dirty="0"/>
              <a:t>TT</a:t>
            </a:r>
            <a:r>
              <a:rPr lang="zh-CN" altLang="en-US" sz="3200" dirty="0"/>
              <a:t>均可纠正致正常范围；</a:t>
            </a:r>
            <a:endParaRPr lang="en-US" altLang="zh-CN" sz="3200" dirty="0"/>
          </a:p>
          <a:p>
            <a:r>
              <a:rPr lang="zh-CN" altLang="en-US" sz="3200" dirty="0"/>
              <a:t>凝血因子检测：</a:t>
            </a:r>
            <a:r>
              <a:rPr lang="en-US" altLang="zh-CN" sz="3200" dirty="0"/>
              <a:t> FVIII 120%</a:t>
            </a:r>
            <a:r>
              <a:rPr lang="zh-CN" altLang="en-US" sz="3200" dirty="0"/>
              <a:t>、</a:t>
            </a:r>
            <a:r>
              <a:rPr lang="en-US" altLang="zh-CN" sz="3200" dirty="0"/>
              <a:t>FIX 120%</a:t>
            </a:r>
            <a:r>
              <a:rPr lang="zh-CN" altLang="en-US" sz="3200" dirty="0"/>
              <a:t>、</a:t>
            </a:r>
            <a:r>
              <a:rPr lang="en-US" altLang="zh-CN" sz="3200" dirty="0"/>
              <a:t>FXI 31%</a:t>
            </a:r>
            <a:r>
              <a:rPr lang="zh-CN" altLang="en-US" sz="3200" dirty="0"/>
              <a:t>、</a:t>
            </a:r>
            <a:r>
              <a:rPr lang="en-US" altLang="zh-CN" sz="3200" dirty="0"/>
              <a:t>FXII 64%</a:t>
            </a:r>
            <a:r>
              <a:rPr lang="zh-CN" altLang="en-US" sz="3200" dirty="0"/>
              <a:t>，无明显减低；</a:t>
            </a: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考虑存在</a:t>
            </a:r>
            <a:r>
              <a:rPr lang="zh-CN" altLang="en-US" sz="3200" dirty="0">
                <a:solidFill>
                  <a:srgbClr val="FF0000"/>
                </a:solidFill>
              </a:rPr>
              <a:t>肝素类物质</a:t>
            </a:r>
            <a:r>
              <a:rPr lang="zh-CN" altLang="en-US" sz="3200" dirty="0"/>
              <a:t>，患者凝血功能恢复快，提示外源性肝素可能性大，临床怀疑某些生物制剂药物中混杂有肝素。</a:t>
            </a:r>
          </a:p>
        </p:txBody>
      </p:sp>
    </p:spTree>
    <p:extLst>
      <p:ext uri="{BB962C8B-B14F-4D97-AF65-F5344CB8AC3E}">
        <p14:creationId xmlns:p14="http://schemas.microsoft.com/office/powerpoint/2010/main" val="1866447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694570"/>
              </p:ext>
            </p:extLst>
          </p:nvPr>
        </p:nvGraphicFramePr>
        <p:xfrm>
          <a:off x="860424" y="883920"/>
          <a:ext cx="10658475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3482569599"/>
                    </a:ext>
                  </a:extLst>
                </a:gridCol>
                <a:gridCol w="4089399">
                  <a:extLst>
                    <a:ext uri="{9D8B030D-6E8A-4147-A177-3AD203B41FA5}">
                      <a16:colId xmlns:a16="http://schemas.microsoft.com/office/drawing/2014/main" val="24514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情况</a:t>
                      </a:r>
                      <a:r>
                        <a:rPr lang="en-US" altLang="zh-CN" sz="1600" b="0" dirty="0"/>
                        <a:t>4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5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6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显著减低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-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外源肝素或</a:t>
                      </a:r>
                      <a:r>
                        <a:rPr lang="en-US" altLang="zh-CN" sz="1600" b="0" dirty="0" err="1"/>
                        <a:t>IIa</a:t>
                      </a:r>
                      <a:r>
                        <a:rPr lang="zh-CN" altLang="en-US" sz="1600" b="0" dirty="0"/>
                        <a:t>直接抑制药应用或污染（出血风险无或</a:t>
                      </a:r>
                      <a:r>
                        <a:rPr lang="en-US" altLang="zh-CN" sz="1600" b="0" dirty="0"/>
                        <a:t>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存在内生肝素（多见于感染、肿瘤、肝病）（出血风险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常见：维生素</a:t>
                      </a:r>
                      <a:r>
                        <a:rPr lang="en-US" altLang="zh-CN" sz="1600" b="1" dirty="0"/>
                        <a:t>K</a:t>
                      </a:r>
                      <a:r>
                        <a:rPr lang="zh-CN" altLang="en-US" sz="1600" b="1" dirty="0"/>
                        <a:t>缺乏伴急性相</a:t>
                      </a:r>
                      <a:r>
                        <a:rPr lang="en-US" altLang="zh-CN" sz="1600" b="1" dirty="0"/>
                        <a:t>VIII</a:t>
                      </a:r>
                      <a:r>
                        <a:rPr lang="zh-CN" altLang="en-US" sz="1600" b="1" dirty="0"/>
                        <a:t>因子升高（出血风险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罕见：</a:t>
                      </a:r>
                      <a:r>
                        <a:rPr lang="en-US" altLang="zh-CN" sz="1600" b="1" dirty="0"/>
                        <a:t> </a:t>
                      </a:r>
                      <a:r>
                        <a:rPr lang="zh-CN" altLang="en-US" sz="1600" b="1" dirty="0"/>
                        <a:t>遗传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zh-CN" altLang="en-US" sz="1600" b="1" dirty="0"/>
                        <a:t>获得性</a:t>
                      </a:r>
                      <a:r>
                        <a:rPr lang="en-US" altLang="zh-CN" sz="1600" b="1" dirty="0"/>
                        <a:t>VII</a:t>
                      </a:r>
                      <a:r>
                        <a:rPr lang="zh-CN" altLang="en-US" sz="1600" b="1" dirty="0"/>
                        <a:t>因子缺乏（出血风险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遗传性低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无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血症、遗传或获得性异常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血症（出血、血栓风险均有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肝病、营养不良等所致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合成减少，应用某些药物（如培门冬酶），血液净化或大量液体输注（出血风险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应用抗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药物或标本稀释导致的假性减低（不提示出血风险）。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再次送检凝血常规，排除干扰因素；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必要时进行鱼精蛋白纠正试验、</a:t>
                      </a:r>
                      <a:r>
                        <a:rPr lang="en-US" altLang="zh-CN" sz="1600" b="0" dirty="0"/>
                        <a:t>TEG</a:t>
                      </a:r>
                      <a:r>
                        <a:rPr lang="zh-CN" altLang="en-US" sz="1600" b="0" dirty="0"/>
                        <a:t>肝素酶试验或肝素浓度测定。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必要时进行凝血因子、异常凝血酶原等检测。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</a:t>
                      </a:r>
                      <a:r>
                        <a:rPr lang="en-US" altLang="zh-CN" sz="1600" dirty="0"/>
                        <a:t>FIB-PT</a:t>
                      </a:r>
                      <a:r>
                        <a:rPr lang="zh-CN" altLang="en-US" sz="1600" dirty="0"/>
                        <a:t>衍生法或抗原含量，鉴别异常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血症；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再次送检凝血常规，排除干扰因素；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了解用药情况，必要时稀释复测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，排除抗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药物干扰；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4.</a:t>
                      </a:r>
                      <a:r>
                        <a:rPr lang="zh-CN" altLang="en-US" sz="1600" dirty="0"/>
                        <a:t>必要时送检</a:t>
                      </a:r>
                      <a:r>
                        <a:rPr lang="en-US" altLang="zh-CN" sz="1600" dirty="0"/>
                        <a:t>FIB</a:t>
                      </a:r>
                      <a:r>
                        <a:rPr lang="zh-CN" altLang="en-US" sz="1600" dirty="0"/>
                        <a:t>基因检测。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881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18D6D8-7E0A-A61B-E653-D6F118F36386}"/>
              </a:ext>
            </a:extLst>
          </p:cNvPr>
          <p:cNvSpPr txBox="1"/>
          <p:nvPr/>
        </p:nvSpPr>
        <p:spPr>
          <a:xfrm>
            <a:off x="647700" y="331044"/>
            <a:ext cx="10668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system-ui"/>
              </a:rPr>
              <a:t>案例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 患者男，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16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岁，因无明显诱因突发肢体乏力伴发热入院，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CT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检查示右侧额叶出血伴水肿，进一步核磁检查提示脑静脉窦血栓形成（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CVST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）及感染信号，考虑为</a:t>
            </a:r>
            <a:r>
              <a:rPr lang="en-US" altLang="zh-CN" sz="2400" b="0" i="0" dirty="0">
                <a:solidFill>
                  <a:srgbClr val="FF2941"/>
                </a:solidFill>
                <a:effectLst/>
                <a:highlight>
                  <a:srgbClr val="FFFFFF"/>
                </a:highlight>
                <a:latin typeface="system-ui"/>
              </a:rPr>
              <a:t>CVST</a:t>
            </a:r>
            <a:r>
              <a:rPr lang="zh-CN" altLang="en-US" sz="2400" b="0" i="0" dirty="0">
                <a:solidFill>
                  <a:srgbClr val="FF2941"/>
                </a:solidFill>
                <a:effectLst/>
                <a:highlight>
                  <a:srgbClr val="FFFFFF"/>
                </a:highlight>
                <a:latin typeface="system-ui"/>
              </a:rPr>
              <a:t>伴出血、感染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。患者年龄轻、无明显诱因，但易栓症相关检查：蛋白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C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、蛋白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S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、抗凝血酶、同型半胱氨酸、抗磷脂抗体等均未见异常。</a:t>
            </a:r>
          </a:p>
          <a:p>
            <a:pPr algn="just"/>
            <a:b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</a:br>
            <a:endParaRPr lang="zh-CN" altLang="en-US" sz="2400" b="0" i="0" dirty="0">
              <a:effectLst/>
              <a:highlight>
                <a:srgbClr val="FFFFFF"/>
              </a:highlight>
              <a:latin typeface="system-ui"/>
            </a:endParaRPr>
          </a:p>
          <a:p>
            <a:pPr algn="just"/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       患者入院以来多次凝血常规检查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PT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均延长（在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15.5-21.4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秒间波动，参考范围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11.5-14.5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秒），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APTT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、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TT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、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FIB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均正常。治疗未使用华法林，随着病情趋于稳定，额叶出血有所吸收，但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PT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仍持续延长。行外源凝血因子检查：</a:t>
            </a:r>
          </a:p>
          <a:p>
            <a:pPr algn="just"/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     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因子：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78%           </a:t>
            </a:r>
          </a:p>
          <a:p>
            <a:pPr algn="just"/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    V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因子：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86%</a:t>
            </a:r>
          </a:p>
          <a:p>
            <a:pPr algn="just"/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    VII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system-ui"/>
              </a:rPr>
              <a:t>35%</a:t>
            </a:r>
          </a:p>
          <a:p>
            <a:pPr algn="just"/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    X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因子：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60%</a:t>
            </a:r>
          </a:p>
          <a:p>
            <a:pPr algn="just"/>
            <a:endParaRPr lang="en-US" altLang="zh-CN" sz="2400" b="0" i="0" dirty="0">
              <a:effectLst/>
              <a:highlight>
                <a:srgbClr val="FFFFFF"/>
              </a:highlight>
              <a:latin typeface="system-ui"/>
            </a:endParaRPr>
          </a:p>
          <a:p>
            <a:pPr algn="just"/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以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VII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因子轻度降低为主，考虑</a:t>
            </a:r>
            <a:r>
              <a:rPr lang="zh-CN" altLang="en-US" sz="2400" b="0" i="0" dirty="0">
                <a:solidFill>
                  <a:srgbClr val="FF2941"/>
                </a:solidFill>
                <a:effectLst/>
                <a:highlight>
                  <a:srgbClr val="FFFFFF"/>
                </a:highlight>
                <a:latin typeface="system-ui"/>
              </a:rPr>
              <a:t>（先天）</a:t>
            </a:r>
            <a:r>
              <a:rPr lang="en-US" altLang="zh-CN" sz="2400" b="0" i="0" dirty="0">
                <a:solidFill>
                  <a:srgbClr val="FF2941"/>
                </a:solidFill>
                <a:effectLst/>
                <a:highlight>
                  <a:srgbClr val="FFFFFF"/>
                </a:highlight>
                <a:latin typeface="system-ui"/>
              </a:rPr>
              <a:t>VII</a:t>
            </a:r>
            <a:r>
              <a:rPr lang="zh-CN" altLang="en-US" sz="2400" b="0" i="0" dirty="0">
                <a:solidFill>
                  <a:srgbClr val="FF2941"/>
                </a:solidFill>
                <a:effectLst/>
                <a:highlight>
                  <a:srgbClr val="FFFFFF"/>
                </a:highlight>
                <a:latin typeface="system-ui"/>
              </a:rPr>
              <a:t>因子缺乏可能</a:t>
            </a:r>
            <a:endParaRPr lang="zh-CN" altLang="en-US" sz="2400" b="0" i="0" dirty="0">
              <a:effectLst/>
              <a:highlight>
                <a:srgbClr val="FFFFFF"/>
              </a:highlight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451228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4774DB7-3D1B-0070-EBBC-8AA1CDF97D02}"/>
              </a:ext>
            </a:extLst>
          </p:cNvPr>
          <p:cNvSpPr txBox="1"/>
          <p:nvPr/>
        </p:nvSpPr>
        <p:spPr>
          <a:xfrm>
            <a:off x="127000" y="202238"/>
            <a:ext cx="115951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        Marty S【1】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等调查了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172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例存在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VII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因子遗传缺陷且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VII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因子水平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&lt;50%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的登记患者，其中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7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例患者发生了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11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次静脉血栓事件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(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见下表），约半数发生在视网膜静脉、门静脉、脾静脉、腋窝静脉及脑静脉等不常见部位，静脉血栓患者平均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VII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因子水平为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40%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左右，均排除了抗凝蛋白、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V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因子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LEIDEN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及凝血酶原的遗传缺陷，但</a:t>
            </a:r>
            <a:r>
              <a:rPr lang="zh-CN" altLang="en-US" sz="2400" dirty="0">
                <a:highlight>
                  <a:srgbClr val="FFFFFF"/>
                </a:highlight>
                <a:latin typeface="system-ui"/>
              </a:rPr>
              <a:t>部分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合并有获得性诱因，如炎症、</a:t>
            </a:r>
            <a:r>
              <a:rPr lang="en-US" altLang="zh-CN" sz="2400" b="0" i="0" dirty="0">
                <a:effectLst/>
                <a:highlight>
                  <a:srgbClr val="FFFFFF"/>
                </a:highlight>
                <a:latin typeface="system-ui"/>
              </a:rPr>
              <a:t>APS</a:t>
            </a:r>
            <a:r>
              <a:rPr lang="zh-CN" altLang="en-US" sz="2400" b="0" i="0" dirty="0">
                <a:effectLst/>
                <a:highlight>
                  <a:srgbClr val="FFFFFF"/>
                </a:highlight>
                <a:latin typeface="system-ui"/>
              </a:rPr>
              <a:t>、手术。</a:t>
            </a:r>
            <a:endParaRPr lang="zh-CN" altLang="en-US" sz="2400" dirty="0"/>
          </a:p>
        </p:txBody>
      </p:sp>
      <p:sp>
        <p:nvSpPr>
          <p:cNvPr id="6" name="AutoShape 2" descr="图片">
            <a:extLst>
              <a:ext uri="{FF2B5EF4-FFF2-40B4-BE49-F238E27FC236}">
                <a16:creationId xmlns:a16="http://schemas.microsoft.com/office/drawing/2014/main" id="{45D1F62D-B13F-71FB-8E17-19222E5EDD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4" descr="图片">
            <a:extLst>
              <a:ext uri="{FF2B5EF4-FFF2-40B4-BE49-F238E27FC236}">
                <a16:creationId xmlns:a16="http://schemas.microsoft.com/office/drawing/2014/main" id="{9AD4ACE8-69A8-4CE9-BFDF-8CCBE1C387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BAE4AA1-4A5D-CCFE-DED0-70D76B29F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5" y="1779154"/>
            <a:ext cx="7572375" cy="507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7008F67-206F-72B4-96BF-DE2A2D558415}"/>
              </a:ext>
            </a:extLst>
          </p:cNvPr>
          <p:cNvSpPr txBox="1"/>
          <p:nvPr/>
        </p:nvSpPr>
        <p:spPr>
          <a:xfrm>
            <a:off x="715963" y="5842605"/>
            <a:ext cx="284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effectLst/>
                <a:highlight>
                  <a:srgbClr val="FFFFFF"/>
                </a:highlight>
                <a:latin typeface="system-ui"/>
              </a:rPr>
              <a:t>Marty S, et al. </a:t>
            </a:r>
            <a:r>
              <a:rPr lang="en-US" altLang="zh-CN" b="0" i="0" dirty="0" err="1">
                <a:effectLst/>
                <a:highlight>
                  <a:srgbClr val="FFFFFF"/>
                </a:highlight>
                <a:latin typeface="system-ui"/>
              </a:rPr>
              <a:t>Haemophilia</a:t>
            </a:r>
            <a:r>
              <a:rPr lang="en-US" altLang="zh-CN" b="0" i="0" dirty="0">
                <a:effectLst/>
                <a:highlight>
                  <a:srgbClr val="FFFFFF"/>
                </a:highlight>
                <a:latin typeface="system-ui"/>
              </a:rPr>
              <a:t>. 2008 May;14(3):564-70.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6895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927532"/>
              </p:ext>
            </p:extLst>
          </p:nvPr>
        </p:nvGraphicFramePr>
        <p:xfrm>
          <a:off x="860424" y="883920"/>
          <a:ext cx="10658475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976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3482569599"/>
                    </a:ext>
                  </a:extLst>
                </a:gridCol>
                <a:gridCol w="4089399">
                  <a:extLst>
                    <a:ext uri="{9D8B030D-6E8A-4147-A177-3AD203B41FA5}">
                      <a16:colId xmlns:a16="http://schemas.microsoft.com/office/drawing/2014/main" val="2451492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情况</a:t>
                      </a:r>
                      <a:r>
                        <a:rPr lang="en-US" altLang="zh-CN" sz="1600" b="0" dirty="0"/>
                        <a:t>4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5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6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正常或延长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显著减低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外源肝素或</a:t>
                      </a:r>
                      <a:r>
                        <a:rPr lang="en-US" altLang="zh-CN" sz="1600" b="0" dirty="0" err="1"/>
                        <a:t>IIa</a:t>
                      </a:r>
                      <a:r>
                        <a:rPr lang="zh-CN" altLang="en-US" sz="1600" b="0" dirty="0"/>
                        <a:t>直接抑制药应用或污染（出血风险无或</a:t>
                      </a:r>
                      <a:r>
                        <a:rPr lang="en-US" altLang="zh-CN" sz="1600" b="0" dirty="0"/>
                        <a:t>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存在内生肝素（多见于感染、肿瘤、肝病）（出血风险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常见：维生素</a:t>
                      </a:r>
                      <a:r>
                        <a:rPr lang="en-US" altLang="zh-CN" sz="1600" b="0" dirty="0"/>
                        <a:t>K</a:t>
                      </a:r>
                      <a:r>
                        <a:rPr lang="zh-CN" altLang="en-US" sz="1600" b="0" dirty="0"/>
                        <a:t>缺乏伴急性相</a:t>
                      </a:r>
                      <a:r>
                        <a:rPr lang="en-US" altLang="zh-CN" sz="1600" b="0" dirty="0"/>
                        <a:t>VIII</a:t>
                      </a:r>
                      <a:r>
                        <a:rPr lang="zh-CN" altLang="en-US" sz="1600" b="0" dirty="0"/>
                        <a:t>因子升高（出血风险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罕见：</a:t>
                      </a:r>
                      <a:r>
                        <a:rPr lang="en-US" altLang="zh-CN" sz="1600" b="0" dirty="0"/>
                        <a:t> </a:t>
                      </a:r>
                      <a:r>
                        <a:rPr lang="zh-CN" altLang="en-US" sz="1600" b="0" dirty="0"/>
                        <a:t>遗传</a:t>
                      </a:r>
                      <a:r>
                        <a:rPr lang="en-US" altLang="zh-CN" sz="1600" b="0" dirty="0"/>
                        <a:t>/</a:t>
                      </a:r>
                      <a:r>
                        <a:rPr lang="zh-CN" altLang="en-US" sz="1600" b="0" dirty="0"/>
                        <a:t>获得性</a:t>
                      </a:r>
                      <a:r>
                        <a:rPr lang="en-US" altLang="zh-CN" sz="1600" b="0" dirty="0"/>
                        <a:t>VII</a:t>
                      </a:r>
                      <a:r>
                        <a:rPr lang="zh-CN" altLang="en-US" sz="1600" b="0" dirty="0"/>
                        <a:t>因子缺乏（出血风险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遗传性低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zh-CN" altLang="en-US" sz="1600" b="1" dirty="0"/>
                        <a:t>无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血症、遗传或获得性异常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血症（出血、血栓风险均有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肝病、营养不良等所致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合成减少，应用某些药物（如培门冬酶），血液净化或大量液体输注（出血风险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应用抗</a:t>
                      </a:r>
                      <a:r>
                        <a:rPr lang="en-US" altLang="zh-CN" sz="1600" b="1" dirty="0" err="1"/>
                        <a:t>IIa</a:t>
                      </a:r>
                      <a:r>
                        <a:rPr lang="zh-CN" altLang="en-US" sz="1600" b="1" dirty="0"/>
                        <a:t>药物或标本稀释导致的假性减低（不提示出血风险）。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再次送检凝血常规，排除干扰因素；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必要时进行鱼精蛋白纠正试验、</a:t>
                      </a:r>
                      <a:r>
                        <a:rPr lang="en-US" altLang="zh-CN" sz="1600" b="0" dirty="0"/>
                        <a:t>TEG</a:t>
                      </a:r>
                      <a:r>
                        <a:rPr lang="zh-CN" altLang="en-US" sz="1600" b="0" dirty="0"/>
                        <a:t>肝素酶试验或肝素浓度测定。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必要时进行凝血因子、异常凝血酶原等检测。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结合</a:t>
                      </a:r>
                      <a:r>
                        <a:rPr lang="en-US" altLang="zh-CN" sz="1600" b="1" dirty="0"/>
                        <a:t>FIB-PT</a:t>
                      </a:r>
                      <a:r>
                        <a:rPr lang="zh-CN" altLang="en-US" sz="1600" b="1" dirty="0"/>
                        <a:t>衍生法或抗原含量，鉴别异常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血症；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再次送检凝血常规，排除干扰因素；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了解用药情况，必要时稀释复测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，排除抗</a:t>
                      </a:r>
                      <a:r>
                        <a:rPr lang="en-US" altLang="zh-CN" sz="1600" b="1" dirty="0" err="1"/>
                        <a:t>IIa</a:t>
                      </a:r>
                      <a:r>
                        <a:rPr lang="zh-CN" altLang="en-US" sz="1600" b="1" dirty="0"/>
                        <a:t>药物干扰；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4.</a:t>
                      </a:r>
                      <a:r>
                        <a:rPr lang="zh-CN" altLang="en-US" sz="1600" b="1" dirty="0"/>
                        <a:t>必要时送检</a:t>
                      </a:r>
                      <a:r>
                        <a:rPr lang="en-US" altLang="zh-CN" sz="1600" b="1" dirty="0"/>
                        <a:t>FIB</a:t>
                      </a:r>
                      <a:r>
                        <a:rPr lang="zh-CN" altLang="en-US" sz="1600" b="1" dirty="0"/>
                        <a:t>基因检测。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310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78" y="524258"/>
            <a:ext cx="10470495" cy="6132575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8863584" y="1207009"/>
            <a:ext cx="694944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19488" y="914402"/>
            <a:ext cx="2572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使用达比加群等凝血酶抑制药，干扰检测，导致</a:t>
            </a:r>
            <a:r>
              <a:rPr lang="en-US" altLang="zh-CN" b="1"/>
              <a:t>FIB</a:t>
            </a:r>
            <a:r>
              <a:rPr lang="zh-CN" altLang="en-US" b="1"/>
              <a:t>假性减低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CB46AB-37FE-4D0D-83D7-492AC4D01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D50BEE-35AB-4028-B446-AD18117F019E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4A77DEB-666E-4913-B232-024A6908F1FF}"/>
              </a:ext>
            </a:extLst>
          </p:cNvPr>
          <p:cNvSpPr txBox="1"/>
          <p:nvPr/>
        </p:nvSpPr>
        <p:spPr>
          <a:xfrm>
            <a:off x="331303" y="664988"/>
            <a:ext cx="1129085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i="0" dirty="0">
                <a:solidFill>
                  <a:srgbClr val="0070C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病例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2800" b="0" i="0" dirty="0">
              <a:solidFill>
                <a:srgbClr val="333333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患者女，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54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岁，腹痛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3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天入院，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3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天前进食大量花生后出现中上腹痛，伴恶心呕吐，外院胃镜检查示慢性糜烂性胃底炎，护胃治疗后无明显好转，转入我院。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凝血常规：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PT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mp-quote"/>
              </a:rPr>
              <a:t>15.0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秒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 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(Ref:11.5-14.5)</a:t>
            </a:r>
          </a:p>
          <a:p>
            <a:pPr algn="just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APTT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31.8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秒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(Ref:29-42)</a:t>
            </a:r>
          </a:p>
          <a:p>
            <a:pPr algn="just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mp-quote"/>
              </a:rPr>
              <a:t>0.97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g/L (Ref:2.0-4.0)</a:t>
            </a:r>
          </a:p>
          <a:p>
            <a:pPr algn="just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TT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mp-quote"/>
              </a:rPr>
              <a:t>31.8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秒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 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(Ref:14-19)</a:t>
            </a:r>
          </a:p>
          <a:p>
            <a:pPr algn="just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D-D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0.44ug/mL (Ref:&lt;0.5)</a:t>
            </a:r>
          </a:p>
          <a:p>
            <a:pPr algn="just"/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 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患者多个凝血指标异常，特别是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达危急值，是否需要输血（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）治疗？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 </a:t>
            </a: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查患者生化常规示总蛋白、白蛋白均在正常水平，提示肝脏合成功能无显著异常；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D-D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正常，提示无显著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消耗。因此需排查先天或获得因素所致低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/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异常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血症。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</p:txBody>
      </p:sp>
    </p:spTree>
    <p:extLst>
      <p:ext uri="{BB962C8B-B14F-4D97-AF65-F5344CB8AC3E}">
        <p14:creationId xmlns:p14="http://schemas.microsoft.com/office/powerpoint/2010/main" val="279816821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CB46AB-37FE-4D0D-83D7-492AC4D01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D50BEE-35AB-4028-B446-AD18117F019E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71CBCF-486B-440C-84EB-9490415245DD}"/>
              </a:ext>
            </a:extLst>
          </p:cNvPr>
          <p:cNvSpPr txBox="1"/>
          <p:nvPr/>
        </p:nvSpPr>
        <p:spPr>
          <a:xfrm>
            <a:off x="477077" y="850806"/>
            <a:ext cx="112113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进一步检测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PT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衍生法）：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4.26 g/L  (Ref:2.7-4.7)</a:t>
            </a: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患者常规凝血酶法的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显著低而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PT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衍生法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正常，提示</a:t>
            </a:r>
            <a:r>
              <a:rPr lang="zh-CN" altLang="en-US" sz="2400" b="1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异常纤维蛋白原血症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b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2400" b="0" i="0" dirty="0">
              <a:solidFill>
                <a:srgbClr val="333333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/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该患者的头部核磁结果提示</a:t>
            </a:r>
            <a:r>
              <a:rPr lang="zh-CN" altLang="en-US" sz="2400" b="1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少许缺血灶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，这不排除跟异纤相关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---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遗传性异纤中无症状</a:t>
            </a:r>
            <a:r>
              <a:rPr lang="zh-CN" altLang="en-US" sz="240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、出血、血栓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表现分别占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50%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30%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20%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br>
              <a:rPr lang="zh-CN" altLang="en-US" sz="2400" b="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</a:b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zh-CN" altLang="en-US" sz="240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本例给临床的回复：</a:t>
            </a:r>
            <a:endParaRPr lang="zh-CN" altLang="en-US" sz="240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en-US" altLang="zh-CN" sz="2400" i="0" dirty="0">
                <a:solidFill>
                  <a:srgbClr val="333333"/>
                </a:solidFill>
                <a:effectLst/>
                <a:latin typeface="mp-quote"/>
              </a:rPr>
              <a:t>1.</a:t>
            </a:r>
            <a:r>
              <a:rPr lang="zh-CN" altLang="en-US" sz="240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建议</a:t>
            </a:r>
            <a:r>
              <a:rPr lang="zh-CN" altLang="en-US" sz="240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患者直系亲属送检，以初步排查是否遗传性异纤。</a:t>
            </a:r>
            <a:endParaRPr lang="zh-CN" altLang="en-US" sz="240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r>
              <a:rPr lang="en-US" altLang="zh-CN" sz="2400" i="0" dirty="0">
                <a:solidFill>
                  <a:srgbClr val="333333"/>
                </a:solidFill>
                <a:effectLst/>
                <a:latin typeface="mp-quote"/>
              </a:rPr>
              <a:t>2.</a:t>
            </a:r>
            <a:r>
              <a:rPr lang="zh-CN" altLang="en-US" sz="240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患者</a:t>
            </a:r>
            <a:r>
              <a:rPr lang="en-US" altLang="zh-CN" sz="240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i="0" dirty="0">
                <a:solidFill>
                  <a:srgbClr val="333333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含量正常、结构异常，若无出血表现或需接受有创操作，暂不需输血治疗。</a:t>
            </a:r>
            <a:endParaRPr lang="zh-CN" altLang="en-US" sz="2400" i="0" dirty="0">
              <a:solidFill>
                <a:srgbClr val="333333"/>
              </a:solidFill>
              <a:effectLst/>
              <a:latin typeface="mp-quot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1870" y="5956240"/>
            <a:ext cx="10806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FIB</a:t>
            </a:r>
            <a:r>
              <a:rPr lang="zh-CN" altLang="en-US" sz="2000" b="1"/>
              <a:t>突变数据库：</a:t>
            </a:r>
            <a:r>
              <a:rPr lang="gsw-FR" altLang="zh-CN" sz="2000" b="1"/>
              <a:t>https://site.geht.org/base-de-donnees-fibrinogene/</a:t>
            </a:r>
            <a:endParaRPr lang="zh-CN" altLang="en-US" sz="2000" b="1"/>
          </a:p>
        </p:txBody>
      </p:sp>
    </p:spTree>
    <p:extLst>
      <p:ext uri="{BB962C8B-B14F-4D97-AF65-F5344CB8AC3E}">
        <p14:creationId xmlns:p14="http://schemas.microsoft.com/office/powerpoint/2010/main" val="282803603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467839"/>
              </p:ext>
            </p:extLst>
          </p:nvPr>
        </p:nvGraphicFramePr>
        <p:xfrm>
          <a:off x="549275" y="421640"/>
          <a:ext cx="1109345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943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805482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84427206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14826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7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8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9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10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APTT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PT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FIB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TT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D-Dimer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-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-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感染、肿瘤、血栓性疾病等多种临床状况所致凝血激活和继发纤溶（出血、血栓风险不确定）；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样本采集不顺利导致体外凝血激活，样本存在嗜异性抗体等干扰（不提示出血或血栓风险）。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大剂量抗凝药物（如肝素、阿加曲班）应用或污染（出血风险无或</a:t>
                      </a:r>
                      <a:r>
                        <a:rPr lang="en-US" altLang="zh-CN" sz="1600" dirty="0"/>
                        <a:t>+++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抗凝物（如肝素、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直接抑制药）合并维</a:t>
                      </a:r>
                      <a:r>
                        <a:rPr lang="en-US" altLang="zh-CN" sz="1600" dirty="0"/>
                        <a:t>K</a:t>
                      </a:r>
                      <a:r>
                        <a:rPr lang="zh-CN" altLang="en-US" sz="1600" dirty="0"/>
                        <a:t>缺乏（出血风险</a:t>
                      </a:r>
                      <a:r>
                        <a:rPr lang="en-US" altLang="zh-CN" sz="1600" dirty="0"/>
                        <a:t>+++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存在凝血酶抗体（可见于肿瘤或自身免疫病）（出血风险</a:t>
                      </a:r>
                      <a:r>
                        <a:rPr lang="en-US" altLang="zh-CN" sz="1600" dirty="0"/>
                        <a:t>++</a:t>
                      </a:r>
                      <a:r>
                        <a:rPr lang="zh-CN" altLang="en-US" sz="160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肿瘤相关慢性</a:t>
                      </a:r>
                      <a:r>
                        <a:rPr lang="en-US" altLang="zh-CN" sz="1600" dirty="0"/>
                        <a:t>DIC</a:t>
                      </a:r>
                      <a:r>
                        <a:rPr lang="zh-CN" altLang="en-US" sz="1600" dirty="0"/>
                        <a:t>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应用适当剂量降纤药（出血风险无</a:t>
                      </a:r>
                      <a:r>
                        <a:rPr lang="en-US" altLang="zh-CN" sz="1600" dirty="0"/>
                        <a:t>~+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样本</a:t>
                      </a:r>
                      <a:r>
                        <a:rPr lang="zh-CN" altLang="en-US" sz="1600"/>
                        <a:t>采集不顺利致</a:t>
                      </a:r>
                      <a:r>
                        <a:rPr lang="zh-CN" altLang="en-US" sz="1600" dirty="0"/>
                        <a:t>体外凝血激活（不提示出血或血栓风险）。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应用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直接抑制药；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2.M</a:t>
                      </a:r>
                      <a:r>
                        <a:rPr lang="zh-CN" altLang="en-US" sz="1600" dirty="0"/>
                        <a:t>蛋白干扰。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必要时重复送检排除体外凝血激活；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检测</a:t>
                      </a:r>
                      <a:r>
                        <a:rPr lang="en-US" altLang="zh-CN" sz="1600" b="1" dirty="0"/>
                        <a:t>FDP</a:t>
                      </a:r>
                      <a:r>
                        <a:rPr lang="zh-CN" altLang="en-US" sz="1600" b="1" dirty="0"/>
                        <a:t>或换用其他品牌试剂检测</a:t>
                      </a:r>
                      <a:r>
                        <a:rPr lang="en-US" altLang="zh-CN" sz="1600" b="1" dirty="0"/>
                        <a:t>D-dimer</a:t>
                      </a:r>
                      <a:r>
                        <a:rPr lang="zh-CN" altLang="en-US" sz="1600" b="1" dirty="0"/>
                        <a:t>排除嗜异性抗体干扰；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 </a:t>
                      </a:r>
                      <a:r>
                        <a:rPr lang="zh-CN" altLang="en-US" sz="1600" b="1" dirty="0"/>
                        <a:t>必要时送检</a:t>
                      </a:r>
                      <a:r>
                        <a:rPr lang="en-US" altLang="zh-CN" sz="1600" b="1" dirty="0"/>
                        <a:t>TAT</a:t>
                      </a:r>
                      <a:r>
                        <a:rPr lang="zh-CN" altLang="en-US" sz="1600" b="1" dirty="0"/>
                        <a:t>、</a:t>
                      </a:r>
                      <a:r>
                        <a:rPr lang="en-US" altLang="zh-CN" sz="1600" b="1" dirty="0"/>
                        <a:t>PIC</a:t>
                      </a:r>
                      <a:r>
                        <a:rPr lang="zh-CN" altLang="en-US" sz="1600" b="1" dirty="0"/>
                        <a:t>以评估具体凝血状态。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再次送检凝血常规，排除干扰因素；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必要时进行凝血时间延长纠正试验、鱼精蛋白纠正试验、活性炭吸附试验、</a:t>
                      </a:r>
                      <a:r>
                        <a:rPr lang="en-US" altLang="zh-CN" sz="1600" dirty="0"/>
                        <a:t>TEG</a:t>
                      </a:r>
                      <a:r>
                        <a:rPr lang="zh-CN" altLang="en-US" sz="1600" dirty="0"/>
                        <a:t>肝素酶试验等鉴别。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结合病史、用药史、</a:t>
                      </a:r>
                      <a:r>
                        <a:rPr lang="en-US" altLang="zh-CN" sz="1600" dirty="0"/>
                        <a:t>PLT</a:t>
                      </a:r>
                      <a:r>
                        <a:rPr lang="zh-CN" altLang="en-US" sz="1600" dirty="0"/>
                        <a:t>计数等可鉴别；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必要时再次送检凝血常规，排除干扰因素。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结合病史、用药史等可鉴别；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必要时送检血清蛋白电泳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免疫固定电泳等鉴别。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134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0296" y="292326"/>
            <a:ext cx="11371408" cy="58477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案例</a:t>
            </a:r>
            <a:endParaRPr lang="en-US" altLang="zh-CN" sz="3200" b="1" dirty="0">
              <a:solidFill>
                <a:srgbClr val="0070C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3DAD4C-7D2E-3932-400C-FB1348FDA1B2}"/>
              </a:ext>
            </a:extLst>
          </p:cNvPr>
          <p:cNvSpPr txBox="1"/>
          <p:nvPr/>
        </p:nvSpPr>
        <p:spPr>
          <a:xfrm>
            <a:off x="1104406" y="1129303"/>
            <a:ext cx="102246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0" i="0" dirty="0">
                <a:effectLst/>
                <a:latin typeface="system-ui"/>
              </a:rPr>
              <a:t>患者男，</a:t>
            </a:r>
            <a:r>
              <a:rPr lang="en-US" altLang="zh-CN" sz="2400" b="0" i="0" dirty="0">
                <a:effectLst/>
                <a:latin typeface="system-ui"/>
              </a:rPr>
              <a:t>54</a:t>
            </a:r>
            <a:r>
              <a:rPr lang="zh-CN" altLang="en-US" sz="2400" b="0" i="0" dirty="0">
                <a:effectLst/>
                <a:latin typeface="system-ui"/>
              </a:rPr>
              <a:t>岁。因“头昏半月，胸闷、呼吸困难</a:t>
            </a:r>
            <a:r>
              <a:rPr lang="en-US" altLang="zh-CN" sz="2400" b="0" i="0" dirty="0">
                <a:effectLst/>
                <a:latin typeface="system-ui"/>
              </a:rPr>
              <a:t>3</a:t>
            </a:r>
            <a:r>
              <a:rPr lang="zh-CN" altLang="en-US" sz="2400" b="0" i="0" dirty="0">
                <a:effectLst/>
                <a:latin typeface="system-ui"/>
              </a:rPr>
              <a:t>天</a:t>
            </a:r>
            <a:r>
              <a:rPr lang="en-US" altLang="zh-CN" sz="2400" b="0" i="0" dirty="0">
                <a:effectLst/>
                <a:latin typeface="system-ui"/>
              </a:rPr>
              <a:t>"</a:t>
            </a:r>
            <a:r>
              <a:rPr lang="zh-CN" altLang="en-US" sz="2400" b="0" i="0" dirty="0">
                <a:effectLst/>
                <a:latin typeface="system-ui"/>
              </a:rPr>
              <a:t>就诊，外院查肌钙蛋白升高</a:t>
            </a:r>
            <a:r>
              <a:rPr lang="en-US" altLang="zh-CN" sz="2400" b="0" i="0" dirty="0">
                <a:effectLst/>
                <a:latin typeface="system-ui"/>
              </a:rPr>
              <a:t>(892pg/mL)</a:t>
            </a:r>
            <a:r>
              <a:rPr lang="zh-CN" altLang="en-US" sz="2400" b="0" i="0" dirty="0">
                <a:effectLst/>
                <a:latin typeface="system-ui"/>
              </a:rPr>
              <a:t>，心脏彩超未见异常，胸部</a:t>
            </a:r>
            <a:r>
              <a:rPr lang="en-US" altLang="zh-CN" sz="2400" b="0" i="0" dirty="0">
                <a:effectLst/>
                <a:latin typeface="system-ui"/>
              </a:rPr>
              <a:t>CT</a:t>
            </a:r>
            <a:r>
              <a:rPr lang="zh-CN" altLang="en-US" sz="2400" b="0" i="0" dirty="0">
                <a:effectLst/>
                <a:latin typeface="system-ui"/>
              </a:rPr>
              <a:t>考虑肺水肿。入我院当天血常规检查示</a:t>
            </a:r>
            <a:r>
              <a:rPr lang="en-US" altLang="zh-CN" sz="2400" b="0" i="0" dirty="0">
                <a:effectLst/>
                <a:latin typeface="system-ui"/>
              </a:rPr>
              <a:t>Hb46g/L</a:t>
            </a:r>
            <a:r>
              <a:rPr lang="zh-CN" altLang="en-US" sz="2400" b="0" i="0" dirty="0">
                <a:effectLst/>
                <a:latin typeface="system-ui"/>
              </a:rPr>
              <a:t>，</a:t>
            </a:r>
            <a:r>
              <a:rPr lang="en-US" altLang="zh-CN" sz="2400" b="0" i="0" dirty="0">
                <a:effectLst/>
                <a:latin typeface="system-ui"/>
              </a:rPr>
              <a:t>PLT</a:t>
            </a:r>
            <a:r>
              <a:rPr lang="zh-CN" altLang="en-US" sz="2400" b="0" i="0" dirty="0">
                <a:effectLst/>
                <a:latin typeface="system-ui"/>
              </a:rPr>
              <a:t>计数</a:t>
            </a:r>
            <a:r>
              <a:rPr lang="en-US" altLang="zh-CN" sz="2400" b="0" i="0" dirty="0">
                <a:effectLst/>
                <a:latin typeface="system-ui"/>
              </a:rPr>
              <a:t>16*10^9/L</a:t>
            </a:r>
            <a:r>
              <a:rPr lang="zh-CN" altLang="en-US" sz="2400" b="0" i="0" dirty="0">
                <a:effectLst/>
                <a:latin typeface="system-ui"/>
              </a:rPr>
              <a:t>，网织红</a:t>
            </a:r>
            <a:r>
              <a:rPr lang="en-US" altLang="zh-CN" sz="2400" b="0" i="0" dirty="0">
                <a:effectLst/>
                <a:latin typeface="system-ui"/>
              </a:rPr>
              <a:t>3%</a:t>
            </a:r>
            <a:r>
              <a:rPr lang="zh-CN" altLang="en-US" sz="2400" b="0" i="0" dirty="0">
                <a:effectLst/>
                <a:latin typeface="system-ui"/>
              </a:rPr>
              <a:t>，白细胞计数正常。</a:t>
            </a:r>
          </a:p>
          <a:p>
            <a:pPr algn="just"/>
            <a:r>
              <a:rPr lang="zh-CN" altLang="en-US" sz="2400" b="0" i="0" dirty="0">
                <a:effectLst/>
                <a:latin typeface="system-ui"/>
              </a:rPr>
              <a:t>外周血涂片可见裂红细胞略增多</a:t>
            </a:r>
            <a:r>
              <a:rPr lang="en-US" altLang="zh-CN" sz="2400" b="0" i="0" dirty="0">
                <a:effectLst/>
                <a:latin typeface="system-ui"/>
              </a:rPr>
              <a:t>(&gt;1%)</a:t>
            </a:r>
            <a:r>
              <a:rPr lang="zh-CN" altLang="en-US" sz="2400" b="0" i="0" dirty="0">
                <a:effectLst/>
                <a:latin typeface="system-ui"/>
              </a:rPr>
              <a:t>：</a:t>
            </a:r>
          </a:p>
        </p:txBody>
      </p:sp>
      <p:pic>
        <p:nvPicPr>
          <p:cNvPr id="14338" name="Picture 2" descr="图片">
            <a:extLst>
              <a:ext uri="{FF2B5EF4-FFF2-40B4-BE49-F238E27FC236}">
                <a16:creationId xmlns:a16="http://schemas.microsoft.com/office/drawing/2014/main" id="{4FCDDC12-E119-D11F-DB71-DAC09CFEC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842" y="2783032"/>
            <a:ext cx="41148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1252817-D95F-23E9-E2BB-A0C3C4C415FB}"/>
              </a:ext>
            </a:extLst>
          </p:cNvPr>
          <p:cNvSpPr txBox="1"/>
          <p:nvPr/>
        </p:nvSpPr>
        <p:spPr>
          <a:xfrm>
            <a:off x="710540" y="833160"/>
            <a:ext cx="1077091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凝血检查：</a:t>
            </a:r>
          </a:p>
          <a:p>
            <a:pPr algn="just"/>
            <a:r>
              <a:rPr lang="en-US" altLang="zh-CN" sz="2400" b="0" i="0" dirty="0">
                <a:effectLst/>
                <a:latin typeface="system-ui"/>
              </a:rPr>
              <a:t>PT 16.8</a:t>
            </a:r>
            <a:r>
              <a:rPr lang="zh-CN" altLang="en-US" sz="2400" b="0" i="0" dirty="0">
                <a:effectLst/>
                <a:latin typeface="system-ui"/>
              </a:rPr>
              <a:t>秒（</a:t>
            </a:r>
            <a:r>
              <a:rPr lang="en-US" altLang="zh-CN" sz="2400" b="0" i="0" dirty="0">
                <a:effectLst/>
                <a:latin typeface="system-ui"/>
              </a:rPr>
              <a:t>Ref 11.5-14.5</a:t>
            </a:r>
            <a:r>
              <a:rPr lang="zh-CN" altLang="en-US" sz="2400" b="0" i="0" dirty="0">
                <a:effectLst/>
                <a:latin typeface="system-ui"/>
              </a:rPr>
              <a:t>）</a:t>
            </a:r>
          </a:p>
          <a:p>
            <a:pPr algn="just"/>
            <a:r>
              <a:rPr lang="en-US" altLang="zh-CN" sz="2400" b="0" i="0" dirty="0">
                <a:effectLst/>
                <a:latin typeface="system-ui"/>
              </a:rPr>
              <a:t>APTT 36.6</a:t>
            </a:r>
            <a:r>
              <a:rPr lang="zh-CN" altLang="en-US" sz="2400" b="0" i="0" dirty="0">
                <a:effectLst/>
                <a:latin typeface="system-ui"/>
              </a:rPr>
              <a:t>秒（</a:t>
            </a:r>
            <a:r>
              <a:rPr lang="en-US" altLang="zh-CN" sz="2400" b="0" i="0" dirty="0">
                <a:effectLst/>
                <a:latin typeface="system-ui"/>
              </a:rPr>
              <a:t>Ref 29-42</a:t>
            </a:r>
            <a:r>
              <a:rPr lang="zh-CN" altLang="en-US" sz="2400" b="0" i="0" dirty="0">
                <a:effectLst/>
                <a:latin typeface="system-ui"/>
              </a:rPr>
              <a:t>）</a:t>
            </a:r>
          </a:p>
          <a:p>
            <a:pPr algn="just"/>
            <a:r>
              <a:rPr lang="en-US" altLang="zh-CN" sz="2400" b="0" i="0" dirty="0">
                <a:effectLst/>
                <a:latin typeface="system-ui"/>
              </a:rPr>
              <a:t>FIB</a:t>
            </a:r>
            <a:r>
              <a:rPr lang="zh-CN" altLang="en-US" sz="2400" b="0" i="0" dirty="0">
                <a:effectLst/>
                <a:latin typeface="system-ui"/>
              </a:rPr>
              <a:t>：</a:t>
            </a:r>
            <a:r>
              <a:rPr lang="en-US" altLang="zh-CN" sz="2400" b="0" i="0" dirty="0">
                <a:effectLst/>
                <a:latin typeface="system-ui"/>
              </a:rPr>
              <a:t>3.97g/L</a:t>
            </a:r>
            <a:r>
              <a:rPr lang="zh-CN" altLang="en-US" sz="2400" b="0" i="0" dirty="0">
                <a:effectLst/>
                <a:latin typeface="system-ui"/>
              </a:rPr>
              <a:t>（</a:t>
            </a:r>
            <a:r>
              <a:rPr lang="en-US" altLang="zh-CN" sz="2400" b="0" i="0" dirty="0">
                <a:effectLst/>
                <a:latin typeface="system-ui"/>
              </a:rPr>
              <a:t>Ref 2.00-4.00</a:t>
            </a:r>
            <a:r>
              <a:rPr lang="zh-CN" altLang="en-US" sz="2400" b="0" i="0" dirty="0">
                <a:effectLst/>
                <a:latin typeface="system-ui"/>
              </a:rPr>
              <a:t>）</a:t>
            </a:r>
          </a:p>
          <a:p>
            <a:pPr algn="just"/>
            <a:r>
              <a:rPr lang="en-US" altLang="zh-CN" sz="2400" b="0" i="0" dirty="0">
                <a:effectLst/>
                <a:latin typeface="system-ui"/>
              </a:rPr>
              <a:t>D-Dimer: 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system-ui"/>
              </a:rPr>
              <a:t>&gt;21.0</a:t>
            </a:r>
            <a:r>
              <a:rPr lang="en-US" altLang="zh-CN" sz="2400" b="0" i="0" dirty="0">
                <a:effectLst/>
                <a:latin typeface="system-ui"/>
              </a:rPr>
              <a:t>ug/mL</a:t>
            </a:r>
            <a:r>
              <a:rPr lang="zh-CN" altLang="en-US" sz="2400" b="0" i="0" dirty="0">
                <a:effectLst/>
                <a:latin typeface="system-ui"/>
              </a:rPr>
              <a:t>（</a:t>
            </a:r>
            <a:r>
              <a:rPr lang="en-US" altLang="zh-CN" sz="2400" b="0" i="0" dirty="0">
                <a:effectLst/>
                <a:latin typeface="system-ui"/>
              </a:rPr>
              <a:t>Ref &lt;0.5</a:t>
            </a:r>
            <a:r>
              <a:rPr lang="zh-CN" altLang="en-US" sz="2400" b="0" i="0" dirty="0">
                <a:effectLst/>
                <a:latin typeface="system-ui"/>
              </a:rPr>
              <a:t>）</a:t>
            </a:r>
            <a:endParaRPr lang="en-US" altLang="zh-CN" sz="2400" b="0" i="0" dirty="0">
              <a:effectLst/>
              <a:latin typeface="system-ui"/>
            </a:endParaRPr>
          </a:p>
          <a:p>
            <a:pPr algn="just"/>
            <a:endParaRPr lang="zh-CN" altLang="en-US" sz="2400" b="0" i="0" dirty="0">
              <a:effectLst/>
              <a:latin typeface="system-ui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患者</a:t>
            </a:r>
            <a:r>
              <a:rPr lang="en-US" altLang="zh-CN" sz="2400" b="0" i="0" dirty="0">
                <a:effectLst/>
                <a:latin typeface="system-ui"/>
              </a:rPr>
              <a:t>ISTH-DIC</a:t>
            </a:r>
            <a:r>
              <a:rPr lang="zh-CN" altLang="en-US" sz="2400" b="0" i="0" dirty="0">
                <a:effectLst/>
                <a:latin typeface="system-ui"/>
              </a:rPr>
              <a:t>评分已达</a:t>
            </a:r>
            <a:r>
              <a:rPr lang="en-US" altLang="zh-CN" sz="2400" b="0" i="0" dirty="0">
                <a:effectLst/>
                <a:latin typeface="system-ui"/>
              </a:rPr>
              <a:t>6</a:t>
            </a:r>
            <a:r>
              <a:rPr lang="zh-CN" altLang="en-US" sz="2400" b="0" i="0" dirty="0">
                <a:effectLst/>
                <a:latin typeface="system-ui"/>
              </a:rPr>
              <a:t>分，再结合裂红细胞增多，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system-ui"/>
              </a:rPr>
              <a:t>DIC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system-ui"/>
              </a:rPr>
              <a:t>可能性大</a:t>
            </a:r>
            <a:r>
              <a:rPr lang="zh-CN" altLang="en-US" sz="2400" b="0" i="0" dirty="0">
                <a:effectLst/>
                <a:latin typeface="system-ui"/>
              </a:rPr>
              <a:t>。微血栓形成也可以解释患者存在心肌缺血症状但无明确影像学证据。</a:t>
            </a:r>
            <a:endParaRPr lang="en-US" altLang="zh-CN" sz="2400" b="0" i="0" dirty="0">
              <a:effectLst/>
              <a:latin typeface="system-ui"/>
            </a:endParaRPr>
          </a:p>
          <a:p>
            <a:pPr algn="just"/>
            <a:endParaRPr lang="zh-CN" altLang="en-US" sz="2400" b="0" i="0" dirty="0">
              <a:effectLst/>
              <a:latin typeface="system-ui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2400" b="0" i="0" dirty="0">
                <a:effectLst/>
                <a:latin typeface="system-ui"/>
              </a:rPr>
              <a:t>ADAMTS13</a:t>
            </a:r>
            <a:r>
              <a:rPr lang="zh-CN" altLang="en-US" sz="2400" b="0" i="0" dirty="0">
                <a:effectLst/>
                <a:latin typeface="system-ui"/>
              </a:rPr>
              <a:t>活性测定：</a:t>
            </a:r>
            <a:r>
              <a:rPr lang="en-US" altLang="zh-CN" sz="2400" b="0" i="0" dirty="0">
                <a:effectLst/>
                <a:latin typeface="system-ui"/>
              </a:rPr>
              <a:t>98%</a:t>
            </a:r>
            <a:r>
              <a:rPr lang="zh-CN" altLang="en-US" sz="2400" b="0" i="0" dirty="0">
                <a:effectLst/>
                <a:latin typeface="system-ui"/>
              </a:rPr>
              <a:t>（</a:t>
            </a:r>
            <a:r>
              <a:rPr lang="en-US" altLang="zh-CN" sz="2400" b="0" i="0" dirty="0">
                <a:effectLst/>
                <a:latin typeface="system-ui"/>
              </a:rPr>
              <a:t>Ref 65-135</a:t>
            </a:r>
            <a:r>
              <a:rPr lang="zh-CN" altLang="en-US" sz="2400" b="0" i="0" dirty="0">
                <a:effectLst/>
                <a:latin typeface="system-ui"/>
              </a:rPr>
              <a:t>）结果正常，排除</a:t>
            </a:r>
            <a:r>
              <a:rPr lang="en-US" altLang="zh-CN" sz="2400" b="0" i="0" dirty="0">
                <a:effectLst/>
                <a:latin typeface="system-ui"/>
              </a:rPr>
              <a:t>TTP</a:t>
            </a:r>
            <a:r>
              <a:rPr lang="zh-CN" altLang="en-US" sz="2400" b="0" i="0" dirty="0">
                <a:effectLst/>
                <a:latin typeface="system-ui"/>
              </a:rPr>
              <a:t>。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肝肾功能轻度异常，不提示</a:t>
            </a:r>
            <a:r>
              <a:rPr lang="en-US" altLang="zh-CN" sz="2400" b="0" i="0" dirty="0">
                <a:effectLst/>
                <a:latin typeface="system-ui"/>
              </a:rPr>
              <a:t>HUS</a:t>
            </a:r>
            <a:r>
              <a:rPr lang="zh-CN" altLang="en-US" sz="2400" b="0" i="0" dirty="0">
                <a:effectLst/>
                <a:latin typeface="system-ui"/>
              </a:rPr>
              <a:t>。</a:t>
            </a:r>
            <a:endParaRPr lang="en-US" altLang="zh-CN" sz="2400" b="0" i="0" dirty="0">
              <a:effectLst/>
              <a:latin typeface="system-ui"/>
            </a:endParaRPr>
          </a:p>
          <a:p>
            <a:pPr algn="just"/>
            <a:endParaRPr lang="zh-CN" altLang="en-US" sz="2400" b="0" i="0" dirty="0">
              <a:effectLst/>
              <a:latin typeface="system-ui"/>
            </a:endParaRPr>
          </a:p>
          <a:p>
            <a:pPr algn="just"/>
            <a:r>
              <a:rPr lang="zh-CN" altLang="en-US" sz="2400" b="0" i="0" dirty="0">
                <a:effectLst/>
                <a:latin typeface="system-ui"/>
              </a:rPr>
              <a:t>患者</a:t>
            </a:r>
            <a:r>
              <a:rPr lang="en-US" altLang="zh-CN" sz="2400" b="0" i="0" dirty="0">
                <a:effectLst/>
                <a:latin typeface="system-ui"/>
              </a:rPr>
              <a:t>DIC</a:t>
            </a:r>
            <a:r>
              <a:rPr lang="zh-CN" altLang="en-US" sz="2400" b="0" i="0" dirty="0">
                <a:effectLst/>
                <a:latin typeface="system-ui"/>
              </a:rPr>
              <a:t>病因为何？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图片">
            <a:extLst>
              <a:ext uri="{FF2B5EF4-FFF2-40B4-BE49-F238E27FC236}">
                <a16:creationId xmlns:a16="http://schemas.microsoft.com/office/drawing/2014/main" id="{68FBF03B-8CD7-8BDE-BE32-AD15F5B94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13" y="3529226"/>
            <a:ext cx="8763000" cy="332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3D46981-CDE1-AD6D-11F3-D911B18E4524}"/>
              </a:ext>
            </a:extLst>
          </p:cNvPr>
          <p:cNvSpPr txBox="1"/>
          <p:nvPr/>
        </p:nvSpPr>
        <p:spPr>
          <a:xfrm>
            <a:off x="406234" y="180017"/>
            <a:ext cx="1121970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检测患者凝血特异标志物</a:t>
            </a:r>
            <a:r>
              <a:rPr lang="en-US" altLang="zh-CN" sz="2400" b="0" i="0" dirty="0">
                <a:effectLst/>
                <a:latin typeface="system-ui"/>
              </a:rPr>
              <a:t>:</a:t>
            </a:r>
            <a:endParaRPr lang="zh-CN" altLang="en-US" sz="2400" b="0" i="0" dirty="0">
              <a:effectLst/>
              <a:latin typeface="system-ui"/>
            </a:endParaRPr>
          </a:p>
          <a:p>
            <a:r>
              <a:rPr lang="en-US" altLang="zh-CN" sz="2400" b="0" i="0" dirty="0">
                <a:effectLst/>
                <a:latin typeface="system-ui"/>
              </a:rPr>
              <a:t>TAT</a:t>
            </a:r>
            <a:r>
              <a:rPr lang="zh-CN" altLang="en-US" sz="2400" b="0" i="0" dirty="0">
                <a:effectLst/>
                <a:latin typeface="system-ui"/>
              </a:rPr>
              <a:t>：</a:t>
            </a:r>
            <a:r>
              <a:rPr lang="en-US" altLang="zh-CN" sz="2400" b="0" i="0" dirty="0">
                <a:effectLst/>
                <a:latin typeface="system-ui"/>
              </a:rPr>
              <a:t>59.6ng/mL(Ref &lt;4.0) ,     PIC: 12.8 ug/mL(Ref &lt;0.8)</a:t>
            </a:r>
          </a:p>
          <a:p>
            <a:r>
              <a:rPr lang="zh-CN" altLang="en-US" sz="2400" b="0" i="0" dirty="0">
                <a:effectLst/>
                <a:latin typeface="system-ui"/>
              </a:rPr>
              <a:t>两者均显著升高，可排除纤溶抑制型</a:t>
            </a:r>
            <a:r>
              <a:rPr lang="en-US" altLang="zh-CN" sz="2400" b="0" i="0" dirty="0">
                <a:effectLst/>
                <a:latin typeface="system-ui"/>
              </a:rPr>
              <a:t>DIC</a:t>
            </a:r>
            <a:r>
              <a:rPr lang="zh-CN" altLang="en-US" sz="2400" b="0" i="0" dirty="0">
                <a:effectLst/>
                <a:latin typeface="system-ui"/>
              </a:rPr>
              <a:t>。结合本例的纤维蛋白原水平正常，可排除纤溶增强型</a:t>
            </a:r>
            <a:r>
              <a:rPr lang="en-US" altLang="zh-CN" sz="2400" b="0" i="0" dirty="0">
                <a:effectLst/>
                <a:latin typeface="system-ui"/>
              </a:rPr>
              <a:t>DIC</a:t>
            </a:r>
            <a:r>
              <a:rPr lang="zh-CN" altLang="en-US" sz="2400" b="0" i="0" dirty="0">
                <a:effectLst/>
                <a:latin typeface="system-ui"/>
              </a:rPr>
              <a:t>，因此本例考虑为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system-ui"/>
              </a:rPr>
              <a:t>纤溶均衡型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system-ui"/>
              </a:rPr>
              <a:t>DIC</a:t>
            </a:r>
            <a:r>
              <a:rPr lang="zh-CN" altLang="en-US" sz="2400" b="0" i="0" dirty="0">
                <a:effectLst/>
                <a:latin typeface="system-ui"/>
              </a:rPr>
              <a:t>，典型病因即为实体肿瘤。</a:t>
            </a:r>
            <a:endParaRPr lang="en-US" altLang="zh-CN" sz="2400" b="0" i="0" dirty="0">
              <a:effectLst/>
              <a:latin typeface="system-ui"/>
            </a:endParaRPr>
          </a:p>
          <a:p>
            <a:endParaRPr lang="zh-CN" altLang="en-US" sz="2400" b="0" i="0" dirty="0">
              <a:effectLst/>
              <a:latin typeface="system-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检测本例患者男性相关肿瘤标志物，结果患者</a:t>
            </a:r>
            <a:r>
              <a:rPr lang="en-US" altLang="zh-CN" sz="2400" b="0" i="0" dirty="0">
                <a:effectLst/>
                <a:latin typeface="system-ui"/>
              </a:rPr>
              <a:t>CEA</a:t>
            </a:r>
            <a:r>
              <a:rPr lang="zh-CN" altLang="en-US" sz="2400" b="0" i="0" dirty="0">
                <a:effectLst/>
                <a:latin typeface="system-ui"/>
              </a:rPr>
              <a:t>显著升高达</a:t>
            </a:r>
            <a:r>
              <a:rPr lang="en-US" altLang="zh-CN" sz="2400" b="0" i="0" dirty="0">
                <a:effectLst/>
                <a:latin typeface="system-ui"/>
              </a:rPr>
              <a:t>162ng/mL(Ref &lt;5)</a:t>
            </a:r>
            <a:r>
              <a:rPr lang="zh-CN" altLang="en-US" sz="2400" b="0" i="0" dirty="0">
                <a:effectLst/>
                <a:latin typeface="system-ui"/>
              </a:rPr>
              <a:t> 。</a:t>
            </a:r>
            <a:br>
              <a:rPr lang="zh-CN" altLang="en-US" sz="2400" b="0" i="0" dirty="0">
                <a:effectLst/>
                <a:latin typeface="system-ui"/>
              </a:rPr>
            </a:br>
            <a:endParaRPr lang="zh-CN" altLang="en-US" sz="2400" b="0" i="0" dirty="0">
              <a:effectLst/>
              <a:latin typeface="system-u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system-ui"/>
              </a:rPr>
              <a:t>随后患者胸部</a:t>
            </a:r>
            <a:r>
              <a:rPr lang="en-US" altLang="zh-CN" sz="2400" b="0" i="0" dirty="0">
                <a:effectLst/>
                <a:latin typeface="system-ui"/>
              </a:rPr>
              <a:t>CT</a:t>
            </a:r>
            <a:r>
              <a:rPr lang="zh-CN" altLang="en-US" sz="2400" b="0" i="0" dirty="0">
                <a:effectLst/>
                <a:latin typeface="system-ui"/>
              </a:rPr>
              <a:t>平扫考虑右肺原发肿瘤性病变、多发骨转移。确认本例的凝血紊乱为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system-ui"/>
              </a:rPr>
              <a:t>肿瘤（肺癌骨转移）相关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system-ui"/>
              </a:rPr>
              <a:t>DIC</a:t>
            </a:r>
            <a:r>
              <a:rPr lang="zh-CN" altLang="en-US" sz="2400" b="0" i="0" dirty="0">
                <a:effectLst/>
                <a:latin typeface="system-ui"/>
              </a:rPr>
              <a:t>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273810"/>
              </p:ext>
            </p:extLst>
          </p:nvPr>
        </p:nvGraphicFramePr>
        <p:xfrm>
          <a:off x="549275" y="421640"/>
          <a:ext cx="1109345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943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805482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84427206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14826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7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8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9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10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APTT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PT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FIB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D-Dimer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-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-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感染、肿瘤、血栓性疾病等多种临床状况所致凝血激活和继发纤溶（出血、血栓风险不确定）；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样本采集不顺利导致体外凝血激活，样本存在嗜异性抗体等干扰（不提示出血或血栓风险）。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大剂量抗凝药物（如肝素、阿加曲班）应用或污染（出血风险无或</a:t>
                      </a:r>
                      <a:r>
                        <a:rPr lang="en-US" altLang="zh-CN" sz="1600" b="1" dirty="0"/>
                        <a:t>+++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抗凝物（如肝素、</a:t>
                      </a:r>
                      <a:r>
                        <a:rPr lang="en-US" altLang="zh-CN" sz="1600" b="1" dirty="0" err="1"/>
                        <a:t>IIa</a:t>
                      </a:r>
                      <a:r>
                        <a:rPr lang="zh-CN" altLang="en-US" sz="1600" b="1" dirty="0"/>
                        <a:t>直接抑制药）合并维</a:t>
                      </a:r>
                      <a:r>
                        <a:rPr lang="en-US" altLang="zh-CN" sz="1600" b="1" dirty="0"/>
                        <a:t>K</a:t>
                      </a:r>
                      <a:r>
                        <a:rPr lang="zh-CN" altLang="en-US" sz="1600" b="1" dirty="0"/>
                        <a:t>缺乏（出血风险</a:t>
                      </a:r>
                      <a:r>
                        <a:rPr lang="en-US" altLang="zh-CN" sz="1600" b="1" dirty="0"/>
                        <a:t>+++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存在凝血酶抗体（可见于肿瘤或自身免疫病）（出血风险</a:t>
                      </a:r>
                      <a:r>
                        <a:rPr lang="en-US" altLang="zh-CN" sz="1600" b="1" dirty="0"/>
                        <a:t>++</a:t>
                      </a:r>
                      <a:r>
                        <a:rPr lang="zh-CN" altLang="en-US" sz="1600" b="1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肿瘤相关慢性</a:t>
                      </a:r>
                      <a:r>
                        <a:rPr lang="en-US" altLang="zh-CN" sz="1600" dirty="0"/>
                        <a:t>DIC</a:t>
                      </a:r>
                      <a:r>
                        <a:rPr lang="zh-CN" altLang="en-US" sz="1600" dirty="0"/>
                        <a:t>（出血风险</a:t>
                      </a:r>
                      <a:r>
                        <a:rPr lang="en-US" altLang="zh-CN" sz="1600" dirty="0"/>
                        <a:t>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应用适当剂量降纤药（出血风险无</a:t>
                      </a:r>
                      <a:r>
                        <a:rPr lang="en-US" altLang="zh-CN" sz="1600" dirty="0"/>
                        <a:t>~+</a:t>
                      </a:r>
                      <a:r>
                        <a:rPr lang="zh-CN" altLang="en-US" sz="1600" dirty="0"/>
                        <a:t>）；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3.</a:t>
                      </a:r>
                      <a:r>
                        <a:rPr lang="zh-CN" altLang="en-US" sz="1600" dirty="0"/>
                        <a:t>样本</a:t>
                      </a:r>
                      <a:r>
                        <a:rPr lang="zh-CN" altLang="en-US" sz="1600"/>
                        <a:t>采集不顺利致</a:t>
                      </a:r>
                      <a:r>
                        <a:rPr lang="zh-CN" altLang="en-US" sz="1600" dirty="0"/>
                        <a:t>体外凝血激活（不提示出血或血栓风险）。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应用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直接抑制药；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2.M</a:t>
                      </a:r>
                      <a:r>
                        <a:rPr lang="zh-CN" altLang="en-US" sz="1600" dirty="0"/>
                        <a:t>蛋白干扰。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必要时重复送检排除体外凝血激活；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检测</a:t>
                      </a:r>
                      <a:r>
                        <a:rPr lang="en-US" altLang="zh-CN" sz="1600" dirty="0"/>
                        <a:t>FDP</a:t>
                      </a:r>
                      <a:r>
                        <a:rPr lang="zh-CN" altLang="en-US" sz="1600" dirty="0"/>
                        <a:t>或换用其他品牌试剂检测</a:t>
                      </a:r>
                      <a:r>
                        <a:rPr lang="en-US" altLang="zh-CN" sz="1600" dirty="0"/>
                        <a:t>D-dimer</a:t>
                      </a:r>
                      <a:r>
                        <a:rPr lang="zh-CN" altLang="en-US" sz="1600" dirty="0"/>
                        <a:t>排除嗜异性抗体干扰；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 </a:t>
                      </a:r>
                      <a:r>
                        <a:rPr lang="zh-CN" altLang="en-US" sz="1600" dirty="0"/>
                        <a:t>必要时送检</a:t>
                      </a:r>
                      <a:r>
                        <a:rPr lang="en-US" altLang="zh-CN" sz="1600" dirty="0"/>
                        <a:t>TAT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PIC</a:t>
                      </a:r>
                      <a:r>
                        <a:rPr lang="zh-CN" altLang="en-US" sz="1600" dirty="0"/>
                        <a:t>以评估具体凝血状态。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再次送检凝血常规，排除干扰因素；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必要时进行凝血时间延长纠正试验、鱼精蛋白纠正试验、活性炭吸附试验、</a:t>
                      </a:r>
                      <a:r>
                        <a:rPr lang="en-US" altLang="zh-CN" sz="1600" b="1" dirty="0"/>
                        <a:t>TEG</a:t>
                      </a:r>
                      <a:r>
                        <a:rPr lang="zh-CN" altLang="en-US" sz="1600" b="1" dirty="0"/>
                        <a:t>肝素酶试验等鉴别。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结合病史、用药史、</a:t>
                      </a:r>
                      <a:r>
                        <a:rPr lang="en-US" altLang="zh-CN" sz="1600" dirty="0"/>
                        <a:t>PLT</a:t>
                      </a:r>
                      <a:r>
                        <a:rPr lang="zh-CN" altLang="en-US" sz="1600" dirty="0"/>
                        <a:t>计数等可鉴别；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必要时再次送检凝血常规，排除干扰因素。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结合病史、用药史等可鉴别；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必要时送检血清蛋白电泳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免疫固定电泳等鉴别。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316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FC5C874-CD1E-4193-B28D-1C812FCF7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FA8F-225D-48B1-96E9-CE199613A5A9}" type="datetime1">
              <a:rPr kumimoji="1" lang="zh-CN" altLang="en-US" smtClean="0"/>
              <a:pPr/>
              <a:t>2024/9/22</a:t>
            </a:fld>
            <a:endParaRPr kumimoji="1"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1534077-4377-4966-9BE2-650FF253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37</a:t>
            </a:fld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369DC74-1E1A-45E9-A895-509616887442}"/>
              </a:ext>
            </a:extLst>
          </p:cNvPr>
          <p:cNvSpPr txBox="1"/>
          <p:nvPr/>
        </p:nvSpPr>
        <p:spPr>
          <a:xfrm>
            <a:off x="665922" y="625519"/>
            <a:ext cx="10515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 </a:t>
            </a:r>
            <a:r>
              <a:rPr lang="zh-CN" altLang="en-US" sz="2400" b="1" i="0" dirty="0">
                <a:solidFill>
                  <a:srgbClr val="0070C0"/>
                </a:solidFill>
                <a:effectLst/>
                <a:latin typeface="mp-quote"/>
              </a:rPr>
              <a:t>病例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：患者男，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52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岁，右下肢肿胀、瘀斑就诊，检查发现右下肢血肿形成。骨髓、血清蛋白电泳等检查提示多发性骨髓瘤（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IgG kappa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型，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IgG57%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）。血小板计数正常，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Hb 62g/L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。</a:t>
            </a:r>
          </a:p>
          <a:p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凝血检查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:</a:t>
            </a:r>
            <a:endParaRPr lang="zh-CN" altLang="en-US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PT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23.7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秒 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 11.5-14.5)</a:t>
            </a: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APTT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163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秒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 29.0-42.0)</a:t>
            </a: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3.97 g/L (Ref 2.0-4.0)</a:t>
            </a: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TT:  110.4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秒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(Ref 14.0-19.0)</a:t>
            </a: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D-dimer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1.78 ug/mL (Ref &lt;0.55)</a:t>
            </a:r>
          </a:p>
          <a:p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凝血因子检测：内外源凝血因子活性均正常。</a:t>
            </a:r>
            <a:endParaRPr lang="en-US" altLang="zh-CN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出血倾向原因？</a:t>
            </a:r>
          </a:p>
        </p:txBody>
      </p:sp>
    </p:spTree>
    <p:extLst>
      <p:ext uri="{BB962C8B-B14F-4D97-AF65-F5344CB8AC3E}">
        <p14:creationId xmlns:p14="http://schemas.microsoft.com/office/powerpoint/2010/main" val="561866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1534077-4377-4966-9BE2-650FF253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38</a:t>
            </a:fld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EC6FA7-2D4E-4485-9B86-E3914ED6CA82}"/>
              </a:ext>
            </a:extLst>
          </p:cNvPr>
          <p:cNvSpPr txBox="1"/>
          <p:nvPr/>
        </p:nvSpPr>
        <p:spPr>
          <a:xfrm>
            <a:off x="301486" y="174445"/>
            <a:ext cx="1094298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PT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、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APTT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、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TT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纠正试验：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结果均不能纠正，提示存在凝血抑制物？特别是针对凝血酶的抑制物可能性大，因为这是三个凝血时间反应过程的共同环节。</a:t>
            </a:r>
            <a:endParaRPr lang="en-US" altLang="zh-CN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marL="342900" indent="-342900">
              <a:buAutoNum type="arabicPeriod"/>
            </a:pPr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2.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血栓弹力图：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R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凝血时间显著延长。通常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M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蛋白对血栓弹力图这样的全血粘弹性试验干扰很小，进一步提示该例凝血时间延长主要不是由于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M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蛋白的干扰。</a:t>
            </a:r>
            <a:endParaRPr lang="en-US" altLang="zh-CN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just"/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pPr algn="l"/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3.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爬虫酶时间（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mp-quote"/>
              </a:rPr>
              <a:t>RT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）：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19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秒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(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参考值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&lt;21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秒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)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。</a:t>
            </a:r>
          </a:p>
          <a:p>
            <a:pPr algn="l"/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RT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试剂采用爬虫酶，可直接转换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FIB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为纤维蛋白，不受凝血酶抑制物的影响。</a:t>
            </a:r>
          </a:p>
          <a:p>
            <a:endParaRPr lang="zh-CN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3EFA16A-C8DC-40ED-BB70-E6CE489FC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282" y="2006696"/>
            <a:ext cx="5276022" cy="21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16DB64C-C201-4C3C-B95D-0FEE35D7610C}"/>
              </a:ext>
            </a:extLst>
          </p:cNvPr>
          <p:cNvSpPr txBox="1"/>
          <p:nvPr/>
        </p:nvSpPr>
        <p:spPr>
          <a:xfrm>
            <a:off x="533400" y="5157405"/>
            <a:ext cx="104791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基本确定该例凝血时间延长的主要原因为</a:t>
            </a:r>
            <a:r>
              <a:rPr lang="zh-CN" altLang="en-US" sz="2400" b="1" i="0" dirty="0">
                <a:solidFill>
                  <a:srgbClr val="FF0000"/>
                </a:solidFill>
                <a:effectLst/>
                <a:latin typeface="mp-quote"/>
              </a:rPr>
              <a:t>凝血酶抑制物（抗体）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导致。</a:t>
            </a:r>
            <a:endParaRPr lang="en-US" altLang="zh-CN" sz="2400" dirty="0">
              <a:solidFill>
                <a:srgbClr val="333333"/>
              </a:solidFill>
              <a:latin typeface="mp-quote"/>
            </a:endParaRPr>
          </a:p>
          <a:p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      给临床处置的建议：</a:t>
            </a:r>
            <a:endParaRPr lang="en-US" altLang="zh-CN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      1.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该例补充凝血因子意义不大，重点需要清除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/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抑制抗体；</a:t>
            </a:r>
            <a:endParaRPr lang="en-US" altLang="zh-CN" sz="2400" b="0" i="0" dirty="0">
              <a:solidFill>
                <a:srgbClr val="333333"/>
              </a:solidFill>
              <a:effectLst/>
              <a:latin typeface="mp-quote"/>
            </a:endParaRPr>
          </a:p>
          <a:p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      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mp-quote"/>
              </a:rPr>
              <a:t>2.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可考虑应用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mp-quote"/>
              </a:rPr>
              <a:t>蛇毒血凝酶药物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mp-quote"/>
              </a:rPr>
              <a:t>止血（爬虫酶时间测定试剂即为相似成分）；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1282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525515"/>
              </p:ext>
            </p:extLst>
          </p:nvPr>
        </p:nvGraphicFramePr>
        <p:xfrm>
          <a:off x="549275" y="421640"/>
          <a:ext cx="1109345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943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805482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84427206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14826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7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8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9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10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APTT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PT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FIB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D-Dimer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-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感染、肿瘤、血栓性疾病等多种临床状况所致凝血激活和继发纤溶（出血、血栓风险不确定）；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样本采集不顺利导致体外凝血激活，样本存在嗜异性抗体等干扰（不提示出血或血栓风险）。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大剂量抗凝药物（如肝素、阿加曲班）应用或污染（出血风险无或</a:t>
                      </a:r>
                      <a:r>
                        <a:rPr lang="en-US" altLang="zh-CN" sz="1600" b="0" dirty="0"/>
                        <a:t>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抗凝物（如肝素、</a:t>
                      </a:r>
                      <a:r>
                        <a:rPr lang="en-US" altLang="zh-CN" sz="1600" b="0" dirty="0" err="1"/>
                        <a:t>IIa</a:t>
                      </a:r>
                      <a:r>
                        <a:rPr lang="zh-CN" altLang="en-US" sz="1600" b="0" dirty="0"/>
                        <a:t>直接抑制药）合并维</a:t>
                      </a:r>
                      <a:r>
                        <a:rPr lang="en-US" altLang="zh-CN" sz="1600" b="0" dirty="0"/>
                        <a:t>K</a:t>
                      </a:r>
                      <a:r>
                        <a:rPr lang="zh-CN" altLang="en-US" sz="1600" b="0" dirty="0"/>
                        <a:t>缺乏（出血风险</a:t>
                      </a:r>
                      <a:r>
                        <a:rPr lang="en-US" altLang="zh-CN" sz="1600" b="0" dirty="0"/>
                        <a:t>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存在凝血酶抗体（可见于肿瘤或自身免疫病）（出血风险</a:t>
                      </a:r>
                      <a:r>
                        <a:rPr lang="en-US" altLang="zh-CN" sz="1600" b="0" dirty="0"/>
                        <a:t>++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肿瘤相关慢性</a:t>
                      </a:r>
                      <a:r>
                        <a:rPr lang="en-US" altLang="zh-CN" sz="1600" b="1" dirty="0"/>
                        <a:t>DIC</a:t>
                      </a:r>
                      <a:r>
                        <a:rPr lang="zh-CN" altLang="en-US" sz="1600" b="1" dirty="0"/>
                        <a:t>（出血风险</a:t>
                      </a:r>
                      <a:r>
                        <a:rPr lang="en-US" altLang="zh-CN" sz="1600" b="1" dirty="0"/>
                        <a:t>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应用适当剂量降纤药（出血风险无</a:t>
                      </a:r>
                      <a:r>
                        <a:rPr lang="en-US" altLang="zh-CN" sz="1600" b="1" dirty="0"/>
                        <a:t>~+</a:t>
                      </a:r>
                      <a:r>
                        <a:rPr lang="zh-CN" altLang="en-US" sz="1600" b="1" dirty="0"/>
                        <a:t>）；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3.</a:t>
                      </a:r>
                      <a:r>
                        <a:rPr lang="zh-CN" altLang="en-US" sz="1600" b="1" dirty="0"/>
                        <a:t>样本采集不顺利致体外凝血激活（不提示出血或血栓风险）。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应用</a:t>
                      </a:r>
                      <a:r>
                        <a:rPr lang="en-US" altLang="zh-CN" sz="1600" dirty="0" err="1"/>
                        <a:t>IIa</a:t>
                      </a:r>
                      <a:r>
                        <a:rPr lang="zh-CN" altLang="en-US" sz="1600" dirty="0"/>
                        <a:t>直接抑制药；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2.M</a:t>
                      </a:r>
                      <a:r>
                        <a:rPr lang="zh-CN" altLang="en-US" sz="1600" dirty="0"/>
                        <a:t>蛋白干扰。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必要时重复送检排除体外凝血激活；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检测</a:t>
                      </a:r>
                      <a:r>
                        <a:rPr lang="en-US" altLang="zh-CN" sz="1600" dirty="0"/>
                        <a:t>FDP</a:t>
                      </a:r>
                      <a:r>
                        <a:rPr lang="zh-CN" altLang="en-US" sz="1600" dirty="0"/>
                        <a:t>或换用其他品牌试剂检测</a:t>
                      </a:r>
                      <a:r>
                        <a:rPr lang="en-US" altLang="zh-CN" sz="1600" dirty="0"/>
                        <a:t>D-dimer</a:t>
                      </a:r>
                      <a:r>
                        <a:rPr lang="zh-CN" altLang="en-US" sz="1600" dirty="0"/>
                        <a:t>排除嗜异性抗体干扰；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 </a:t>
                      </a:r>
                      <a:r>
                        <a:rPr lang="zh-CN" altLang="en-US" sz="1600" dirty="0"/>
                        <a:t>必要时送检</a:t>
                      </a:r>
                      <a:r>
                        <a:rPr lang="en-US" altLang="zh-CN" sz="1600" dirty="0"/>
                        <a:t>TAT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PIC</a:t>
                      </a:r>
                      <a:r>
                        <a:rPr lang="zh-CN" altLang="en-US" sz="1600" dirty="0"/>
                        <a:t>以评估具体凝血状态。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再次送检凝血常规，排除干扰因素；</a:t>
                      </a:r>
                      <a:endParaRPr lang="en-US" altLang="zh-CN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必要时进行凝血时间延长纠正试验、鱼精蛋白纠正试验、活性炭吸附试验、</a:t>
                      </a:r>
                      <a:r>
                        <a:rPr lang="en-US" altLang="zh-CN" sz="1600" b="0" dirty="0"/>
                        <a:t>TEG</a:t>
                      </a:r>
                      <a:r>
                        <a:rPr lang="zh-CN" altLang="en-US" sz="1600" b="0" dirty="0"/>
                        <a:t>肝素酶试验等鉴别。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结合病史、用药史、</a:t>
                      </a:r>
                      <a:r>
                        <a:rPr lang="en-US" altLang="zh-CN" sz="1600" b="1" dirty="0"/>
                        <a:t>PLT</a:t>
                      </a:r>
                      <a:r>
                        <a:rPr lang="zh-CN" altLang="en-US" sz="1600" b="1" dirty="0"/>
                        <a:t>计数等可鉴别；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必要时再次送检凝血常规，排除干扰因素。</a:t>
                      </a:r>
                      <a:endParaRPr lang="en-US" altLang="zh-C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结合病史、用药史等可鉴别；</a:t>
                      </a:r>
                      <a:endParaRPr lang="en-US" altLang="zh-CN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必要时送检血清蛋白电泳</a:t>
                      </a:r>
                      <a:r>
                        <a:rPr lang="en-US" altLang="zh-CN" sz="1600" dirty="0"/>
                        <a:t>/</a:t>
                      </a:r>
                      <a:r>
                        <a:rPr lang="zh-CN" altLang="en-US" sz="1600" dirty="0"/>
                        <a:t>免疫固定电泳等鉴别。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874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7B39C4-5763-5410-AB8C-8E24D096C510}"/>
              </a:ext>
            </a:extLst>
          </p:cNvPr>
          <p:cNvSpPr txBox="1"/>
          <p:nvPr/>
        </p:nvSpPr>
        <p:spPr>
          <a:xfrm>
            <a:off x="430213" y="692150"/>
            <a:ext cx="10698162" cy="3622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0070C0"/>
                </a:solidFill>
              </a:rPr>
              <a:t>案例</a:t>
            </a:r>
            <a:r>
              <a:rPr lang="zh-CN" altLang="en-US" sz="3200" dirty="0"/>
              <a:t>：患者女，</a:t>
            </a:r>
            <a:r>
              <a:rPr lang="en-US" altLang="zh-CN" sz="3200" dirty="0"/>
              <a:t>58</a:t>
            </a:r>
            <a:r>
              <a:rPr lang="zh-CN" altLang="en-US" sz="3200" dirty="0"/>
              <a:t>岁，骨科手术后</a:t>
            </a:r>
            <a:r>
              <a:rPr lang="en-US" altLang="zh-CN" sz="3200" dirty="0"/>
              <a:t>D-dimer</a:t>
            </a:r>
            <a:r>
              <a:rPr lang="zh-CN" altLang="en-US" sz="3200" dirty="0"/>
              <a:t>显著升高，担心静脉血栓风险，行下肢彩超未见异常。</a:t>
            </a:r>
            <a:endParaRPr lang="en-US" altLang="zh-CN" sz="3200" dirty="0"/>
          </a:p>
          <a:p>
            <a:pPr>
              <a:defRPr/>
            </a:pPr>
            <a:r>
              <a:rPr lang="zh-CN" altLang="en-US" sz="3200" dirty="0"/>
              <a:t>凝血指标：</a:t>
            </a:r>
            <a:endParaRPr lang="en-US" altLang="zh-CN" sz="3200" dirty="0"/>
          </a:p>
          <a:p>
            <a:pPr>
              <a:defRPr/>
            </a:pPr>
            <a:r>
              <a:rPr lang="en-US" altLang="zh-CN" sz="2667" dirty="0"/>
              <a:t>PT: 13.9s (Ref: 11.5-14.5)</a:t>
            </a:r>
          </a:p>
          <a:p>
            <a:pPr>
              <a:defRPr/>
            </a:pPr>
            <a:r>
              <a:rPr lang="en-US" altLang="zh-CN" sz="2667" dirty="0"/>
              <a:t>APTT: 37.8s (Ref: 29-42)</a:t>
            </a:r>
          </a:p>
          <a:p>
            <a:pPr>
              <a:defRPr/>
            </a:pPr>
            <a:r>
              <a:rPr lang="en-US" altLang="zh-CN" sz="2667" dirty="0"/>
              <a:t>FIB: </a:t>
            </a:r>
            <a:r>
              <a:rPr lang="en-US" altLang="zh-CN" sz="2667" dirty="0">
                <a:solidFill>
                  <a:srgbClr val="FF0000"/>
                </a:solidFill>
              </a:rPr>
              <a:t>1.15</a:t>
            </a:r>
            <a:r>
              <a:rPr lang="en-US" altLang="zh-CN" sz="2667" dirty="0"/>
              <a:t> g/L (Ref: 2.0-4.0)</a:t>
            </a:r>
          </a:p>
          <a:p>
            <a:pPr>
              <a:defRPr/>
            </a:pPr>
            <a:r>
              <a:rPr lang="en-US" altLang="zh-CN" sz="2667" dirty="0"/>
              <a:t>TT: 20.1s (Ref: 14-19)</a:t>
            </a:r>
          </a:p>
          <a:p>
            <a:pPr>
              <a:defRPr/>
            </a:pPr>
            <a:r>
              <a:rPr lang="en-US" altLang="zh-CN" sz="2667" dirty="0"/>
              <a:t>D-dimer: </a:t>
            </a:r>
            <a:r>
              <a:rPr lang="en-US" altLang="zh-CN" sz="2667" dirty="0">
                <a:solidFill>
                  <a:srgbClr val="FF0000"/>
                </a:solidFill>
              </a:rPr>
              <a:t>&gt;20.0</a:t>
            </a:r>
            <a:r>
              <a:rPr lang="en-US" altLang="zh-CN" sz="2667" dirty="0"/>
              <a:t> ug/mL (Ref: &lt;0.5)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EB2D4C-D06E-6114-3D99-E1FCA842B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4797425"/>
            <a:ext cx="117411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1">
                <a:solidFill>
                  <a:srgbClr val="0070C0"/>
                </a:solidFill>
              </a:rPr>
              <a:t>了解用药史：</a:t>
            </a:r>
            <a:endParaRPr lang="en-US" altLang="zh-CN" b="1">
              <a:solidFill>
                <a:srgbClr val="0070C0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b="1">
                <a:solidFill>
                  <a:srgbClr val="0070C0"/>
                </a:solidFill>
              </a:rPr>
              <a:t>        </a:t>
            </a:r>
            <a:r>
              <a:rPr lang="zh-CN" altLang="en-US" b="1">
                <a:solidFill>
                  <a:srgbClr val="0070C0"/>
                </a:solidFill>
              </a:rPr>
              <a:t>患者术后应用巴曲亭止血，停药后凝血指标逐渐恢复正常。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6EB188-2BE1-7CE5-3C43-2D86E31C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047211"/>
              </p:ext>
            </p:extLst>
          </p:nvPr>
        </p:nvGraphicFramePr>
        <p:xfrm>
          <a:off x="549275" y="421640"/>
          <a:ext cx="1109345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943">
                  <a:extLst>
                    <a:ext uri="{9D8B030D-6E8A-4147-A177-3AD203B41FA5}">
                      <a16:colId xmlns:a16="http://schemas.microsoft.com/office/drawing/2014/main" val="3348981344"/>
                    </a:ext>
                  </a:extLst>
                </a:gridCol>
                <a:gridCol w="2805482">
                  <a:extLst>
                    <a:ext uri="{9D8B030D-6E8A-4147-A177-3AD203B41FA5}">
                      <a16:colId xmlns:a16="http://schemas.microsoft.com/office/drawing/2014/main" val="1367707990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1786789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84427206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14826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7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情况</a:t>
                      </a:r>
                      <a:r>
                        <a:rPr lang="en-US" altLang="zh-CN" sz="1600" b="1" dirty="0"/>
                        <a:t>8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9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情况</a:t>
                      </a:r>
                      <a:r>
                        <a:rPr lang="en-US" altLang="zh-CN" sz="1600" dirty="0"/>
                        <a:t>10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4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APTT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PT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39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FIB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显著减低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61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TT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基本正常</a:t>
                      </a:r>
                      <a:endParaRPr kumimoji="0" lang="zh-CN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延长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/>
                        <a:t>显著延长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D-Dimer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-</a:t>
                      </a:r>
                      <a:endParaRPr lang="zh-CN" alt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0" dirty="0"/>
                        <a:t>显著升高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等线" panose="020F0502020204030204"/>
                          <a:ea typeface="等线" panose="02010600030101010101" pitchFamily="2" charset="-122"/>
                          <a:cs typeface="+mn-cs"/>
                        </a:rPr>
                        <a:t>-</a:t>
                      </a:r>
                      <a:endParaRPr kumimoji="0" lang="zh-CN" alt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等线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5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可能原因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感染、肿瘤、血栓性疾病等多种临床状况所致凝血激活和继发纤溶（出血、血栓风险不确定）；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样本采集不顺利导致体外凝血激活，样本存在嗜异性抗体等干扰（不提示出血或血栓风险）。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大剂量抗凝药物（如肝素、阿加曲班）应用或污染（出血风险无或</a:t>
                      </a:r>
                      <a:r>
                        <a:rPr lang="en-US" altLang="zh-CN" sz="1600" b="0" dirty="0"/>
                        <a:t>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抗凝物（如肝素、</a:t>
                      </a:r>
                      <a:r>
                        <a:rPr lang="en-US" altLang="zh-CN" sz="1600" b="0" dirty="0" err="1"/>
                        <a:t>IIa</a:t>
                      </a:r>
                      <a:r>
                        <a:rPr lang="zh-CN" altLang="en-US" sz="1600" b="0" dirty="0"/>
                        <a:t>直接抑制药）合并维</a:t>
                      </a:r>
                      <a:r>
                        <a:rPr lang="en-US" altLang="zh-CN" sz="1600" b="0" dirty="0"/>
                        <a:t>K</a:t>
                      </a:r>
                      <a:r>
                        <a:rPr lang="zh-CN" altLang="en-US" sz="1600" b="0" dirty="0"/>
                        <a:t>缺乏（出血风险</a:t>
                      </a:r>
                      <a:r>
                        <a:rPr lang="en-US" altLang="zh-CN" sz="1600" b="0" dirty="0"/>
                        <a:t>+++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存在凝血酶抗体（可见于肿瘤或自身免疫病）（出血风险</a:t>
                      </a:r>
                      <a:r>
                        <a:rPr lang="en-US" altLang="zh-CN" sz="1600" b="0" dirty="0"/>
                        <a:t>++</a:t>
                      </a:r>
                      <a:r>
                        <a:rPr lang="zh-CN" altLang="en-US" sz="1600" b="0" dirty="0"/>
                        <a:t>）。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肿瘤相关慢性</a:t>
                      </a:r>
                      <a:r>
                        <a:rPr lang="en-US" altLang="zh-CN" sz="1600" b="0" dirty="0"/>
                        <a:t>DIC</a:t>
                      </a:r>
                      <a:r>
                        <a:rPr lang="zh-CN" altLang="en-US" sz="1600" b="0" dirty="0"/>
                        <a:t>（出血风险</a:t>
                      </a:r>
                      <a:r>
                        <a:rPr lang="en-US" altLang="zh-CN" sz="1600" b="0" dirty="0"/>
                        <a:t>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应用适当剂量降纤药（出血风险无</a:t>
                      </a:r>
                      <a:r>
                        <a:rPr lang="en-US" altLang="zh-CN" sz="1600" b="0" dirty="0"/>
                        <a:t>~+</a:t>
                      </a:r>
                      <a:r>
                        <a:rPr lang="zh-CN" altLang="en-US" sz="1600" b="0" dirty="0"/>
                        <a:t>）；</a:t>
                      </a:r>
                      <a:endParaRPr lang="en-US" altLang="zh-CN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3.</a:t>
                      </a:r>
                      <a:r>
                        <a:rPr lang="zh-CN" altLang="en-US" sz="1600" b="0" dirty="0"/>
                        <a:t>样本采集不顺利致体外凝血激活（不提示出血或血栓风险）。</a:t>
                      </a:r>
                      <a:endParaRPr lang="en-US" altLang="zh-C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应用</a:t>
                      </a:r>
                      <a:r>
                        <a:rPr lang="en-US" altLang="zh-CN" sz="1600" b="1" dirty="0" err="1"/>
                        <a:t>IIa</a:t>
                      </a:r>
                      <a:r>
                        <a:rPr lang="zh-CN" altLang="en-US" sz="1600" b="1" dirty="0"/>
                        <a:t>直接抑制药；</a:t>
                      </a:r>
                      <a:endParaRPr lang="en-US" altLang="zh-CN" sz="1600" b="1" dirty="0"/>
                    </a:p>
                    <a:p>
                      <a:r>
                        <a:rPr lang="en-US" altLang="zh-CN" sz="1600" b="1" dirty="0"/>
                        <a:t>2.M</a:t>
                      </a:r>
                      <a:r>
                        <a:rPr lang="zh-CN" altLang="en-US" sz="1600" b="1" dirty="0"/>
                        <a:t>蛋白干扰。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61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建议下一步检查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1.</a:t>
                      </a:r>
                      <a:r>
                        <a:rPr lang="zh-CN" altLang="en-US" sz="1600" dirty="0"/>
                        <a:t>必要时重复送检排除体外凝血激活；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2.</a:t>
                      </a:r>
                      <a:r>
                        <a:rPr lang="zh-CN" altLang="en-US" sz="1600" dirty="0"/>
                        <a:t>检测</a:t>
                      </a:r>
                      <a:r>
                        <a:rPr lang="en-US" altLang="zh-CN" sz="1600" dirty="0"/>
                        <a:t>FDP</a:t>
                      </a:r>
                      <a:r>
                        <a:rPr lang="zh-CN" altLang="en-US" sz="1600" dirty="0"/>
                        <a:t>或换用其他品牌试剂检测</a:t>
                      </a:r>
                      <a:r>
                        <a:rPr lang="en-US" altLang="zh-CN" sz="1600" dirty="0"/>
                        <a:t>D-dimer</a:t>
                      </a:r>
                      <a:r>
                        <a:rPr lang="zh-CN" altLang="en-US" sz="1600" dirty="0"/>
                        <a:t>排除嗜异性抗体干扰；</a:t>
                      </a:r>
                      <a:endParaRPr lang="en-US" altLang="zh-CN" sz="1600" dirty="0"/>
                    </a:p>
                    <a:p>
                      <a:r>
                        <a:rPr lang="en-US" altLang="zh-CN" sz="1600" dirty="0"/>
                        <a:t>3. </a:t>
                      </a:r>
                      <a:r>
                        <a:rPr lang="zh-CN" altLang="en-US" sz="1600" dirty="0"/>
                        <a:t>必要时送检</a:t>
                      </a:r>
                      <a:r>
                        <a:rPr lang="en-US" altLang="zh-CN" sz="1600" dirty="0"/>
                        <a:t>TAT</a:t>
                      </a:r>
                      <a:r>
                        <a:rPr lang="zh-CN" altLang="en-US" sz="1600" dirty="0"/>
                        <a:t>、</a:t>
                      </a:r>
                      <a:r>
                        <a:rPr lang="en-US" altLang="zh-CN" sz="1600" dirty="0"/>
                        <a:t>PIC</a:t>
                      </a:r>
                      <a:r>
                        <a:rPr lang="zh-CN" altLang="en-US" sz="1600" dirty="0"/>
                        <a:t>以评估具体凝血状态。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再次送检凝血常规，排除干扰因素；</a:t>
                      </a:r>
                      <a:endParaRPr lang="en-US" altLang="zh-CN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必要时进行凝血时间延长纠正试验、鱼精蛋白纠正试验、活性炭吸附试验、</a:t>
                      </a:r>
                      <a:r>
                        <a:rPr lang="en-US" altLang="zh-CN" sz="1600" b="0" dirty="0"/>
                        <a:t>TEG</a:t>
                      </a:r>
                      <a:r>
                        <a:rPr lang="zh-CN" altLang="en-US" sz="1600" b="0" dirty="0"/>
                        <a:t>肝素酶试验等鉴别。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1.</a:t>
                      </a:r>
                      <a:r>
                        <a:rPr lang="zh-CN" altLang="en-US" sz="1600" b="0" dirty="0"/>
                        <a:t>结合病史、用药史、</a:t>
                      </a:r>
                      <a:r>
                        <a:rPr lang="en-US" altLang="zh-CN" sz="1600" b="0" dirty="0"/>
                        <a:t>PLT</a:t>
                      </a:r>
                      <a:r>
                        <a:rPr lang="zh-CN" altLang="en-US" sz="1600" b="0" dirty="0"/>
                        <a:t>计数等可鉴别；</a:t>
                      </a:r>
                      <a:endParaRPr lang="en-US" altLang="zh-CN" sz="16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dirty="0"/>
                        <a:t>2.</a:t>
                      </a:r>
                      <a:r>
                        <a:rPr lang="zh-CN" altLang="en-US" sz="1600" b="0" dirty="0"/>
                        <a:t>必要时再次送检凝血常规，排除干扰因素。</a:t>
                      </a:r>
                      <a:endParaRPr lang="en-US" altLang="zh-CN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1.</a:t>
                      </a:r>
                      <a:r>
                        <a:rPr lang="zh-CN" altLang="en-US" sz="1600" b="1" dirty="0"/>
                        <a:t>结合病史、用药史等可鉴别；</a:t>
                      </a:r>
                      <a:endParaRPr lang="en-US" altLang="zh-CN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/>
                        <a:t>2.</a:t>
                      </a:r>
                      <a:r>
                        <a:rPr lang="zh-CN" altLang="en-US" sz="1600" b="1" dirty="0"/>
                        <a:t>必要时送检血清蛋白电泳</a:t>
                      </a:r>
                      <a:r>
                        <a:rPr lang="en-US" altLang="zh-CN" sz="1600" b="1" dirty="0"/>
                        <a:t>/</a:t>
                      </a:r>
                      <a:r>
                        <a:rPr lang="zh-CN" altLang="en-US" sz="1600" b="1" dirty="0"/>
                        <a:t>免疫固定电泳等鉴别。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69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727E25B-3EC7-F44B-C13B-B04F9BD82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33" y="1536700"/>
            <a:ext cx="10562333" cy="333692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543D2E5-5FDB-93B6-ABF6-046BB89FFB4B}"/>
              </a:ext>
            </a:extLst>
          </p:cNvPr>
          <p:cNvSpPr/>
          <p:nvPr/>
        </p:nvSpPr>
        <p:spPr>
          <a:xfrm>
            <a:off x="9093200" y="1727200"/>
            <a:ext cx="850900" cy="20955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BD5D19-02C8-C3CF-2C63-DBF5D1212FA4}"/>
              </a:ext>
            </a:extLst>
          </p:cNvPr>
          <p:cNvSpPr txBox="1"/>
          <p:nvPr/>
        </p:nvSpPr>
        <p:spPr>
          <a:xfrm>
            <a:off x="1204466" y="5177221"/>
            <a:ext cx="10172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达比加群的治疗监测，凝血酶时间（</a:t>
            </a:r>
            <a:r>
              <a:rPr lang="en-US" altLang="zh-CN" sz="2400" b="1" dirty="0"/>
              <a:t>TT</a:t>
            </a:r>
            <a:r>
              <a:rPr lang="zh-CN" altLang="en-US" sz="2400" b="1" dirty="0"/>
              <a:t>）过于敏感，主要用于评估药物残留；</a:t>
            </a:r>
            <a:r>
              <a:rPr lang="zh-CN" altLang="en-US" sz="2400" dirty="0"/>
              <a:t>必要时可参考</a:t>
            </a:r>
            <a:r>
              <a:rPr lang="en-US" altLang="zh-CN" sz="2400" dirty="0"/>
              <a:t>APTT</a:t>
            </a:r>
            <a:r>
              <a:rPr lang="zh-CN" altLang="en-US" sz="2400" dirty="0"/>
              <a:t>（谷值约</a:t>
            </a:r>
            <a:r>
              <a:rPr lang="en-US" altLang="zh-CN" sz="2400" dirty="0"/>
              <a:t>50</a:t>
            </a:r>
            <a:r>
              <a:rPr lang="zh-CN" altLang="en-US" sz="2400" dirty="0"/>
              <a:t>秒达标，</a:t>
            </a:r>
            <a:r>
              <a:rPr lang="en-US" altLang="zh-CN" sz="2400" dirty="0"/>
              <a:t>80</a:t>
            </a:r>
            <a:r>
              <a:rPr lang="zh-CN" altLang="en-US" sz="2400" dirty="0"/>
              <a:t>秒以上提示出血风险）</a:t>
            </a:r>
            <a:br>
              <a:rPr lang="en-US" altLang="zh-CN" sz="2400" dirty="0"/>
            </a:b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116728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1">
            <a:extLst>
              <a:ext uri="{FF2B5EF4-FFF2-40B4-BE49-F238E27FC236}">
                <a16:creationId xmlns:a16="http://schemas.microsoft.com/office/drawing/2014/main" id="{975DB457-0355-34B5-8DEA-750367DD4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2276475"/>
            <a:ext cx="9144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0000" b="1">
                <a:solidFill>
                  <a:srgbClr val="17AFD3"/>
                </a:solidFill>
                <a:latin typeface="微软雅黑" panose="020B0503020204020204" pitchFamily="34" charset="-122"/>
              </a:rPr>
              <a:t>THANKS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5912</Words>
  <Application>Microsoft Office PowerPoint</Application>
  <PresentationFormat>宽屏</PresentationFormat>
  <Paragraphs>674</Paragraphs>
  <Slides>43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5" baseType="lpstr">
      <vt:lpstr>AdvPSA334</vt:lpstr>
      <vt:lpstr>Minion</vt:lpstr>
      <vt:lpstr>mp-quote</vt:lpstr>
      <vt:lpstr>system-ui</vt:lpstr>
      <vt:lpstr>等线</vt:lpstr>
      <vt:lpstr>等线 Light</vt:lpstr>
      <vt:lpstr>宋体</vt:lpstr>
      <vt:lpstr>微软雅黑</vt:lpstr>
      <vt:lpstr>Arial</vt:lpstr>
      <vt:lpstr>Times New Roman</vt:lpstr>
      <vt:lpstr>Wingdings</vt:lpstr>
      <vt:lpstr>Office 主题​​</vt:lpstr>
      <vt:lpstr>凝血常规项目检测原理 及异常凝血常规结果分析思路</vt:lpstr>
      <vt:lpstr>凝血常规项目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活化部分凝血活酶时间 （Activated partial thromboplastin time， APTT）</vt:lpstr>
      <vt:lpstr>PowerPoint 演示文稿</vt:lpstr>
      <vt:lpstr>PowerPoint 演示文稿</vt:lpstr>
      <vt:lpstr>PowerPoint 演示文稿</vt:lpstr>
      <vt:lpstr>手工检测凝血时间仍有价值：</vt:lpstr>
      <vt:lpstr>纤维蛋白原水平测定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案例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tjh</dc:creator>
  <cp:lastModifiedBy>tjh</cp:lastModifiedBy>
  <cp:revision>46</cp:revision>
  <dcterms:created xsi:type="dcterms:W3CDTF">2024-05-10T00:46:46Z</dcterms:created>
  <dcterms:modified xsi:type="dcterms:W3CDTF">2024-09-22T05:49:59Z</dcterms:modified>
</cp:coreProperties>
</file>