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62" r:id="rId2"/>
    <p:sldId id="1250" r:id="rId3"/>
    <p:sldId id="318" r:id="rId4"/>
    <p:sldId id="1260" r:id="rId5"/>
    <p:sldId id="540" r:id="rId6"/>
    <p:sldId id="320" r:id="rId7"/>
    <p:sldId id="608" r:id="rId8"/>
    <p:sldId id="2863" r:id="rId9"/>
    <p:sldId id="2864" r:id="rId10"/>
    <p:sldId id="367" r:id="rId11"/>
    <p:sldId id="2866" r:id="rId12"/>
    <p:sldId id="2867" r:id="rId13"/>
    <p:sldId id="2868" r:id="rId14"/>
    <p:sldId id="2869" r:id="rId15"/>
    <p:sldId id="2870" r:id="rId16"/>
    <p:sldId id="2871" r:id="rId17"/>
    <p:sldId id="2878" r:id="rId18"/>
    <p:sldId id="313" r:id="rId19"/>
    <p:sldId id="368" r:id="rId20"/>
    <p:sldId id="369" r:id="rId21"/>
    <p:sldId id="366" r:id="rId22"/>
    <p:sldId id="353" r:id="rId23"/>
    <p:sldId id="319" r:id="rId24"/>
    <p:sldId id="354" r:id="rId25"/>
    <p:sldId id="371" r:id="rId26"/>
    <p:sldId id="327" r:id="rId27"/>
    <p:sldId id="305" r:id="rId28"/>
    <p:sldId id="2874" r:id="rId29"/>
    <p:sldId id="293" r:id="rId30"/>
    <p:sldId id="309" r:id="rId31"/>
    <p:sldId id="307" r:id="rId32"/>
    <p:sldId id="609" r:id="rId33"/>
    <p:sldId id="2875" r:id="rId34"/>
    <p:sldId id="1243" r:id="rId35"/>
    <p:sldId id="315" r:id="rId36"/>
    <p:sldId id="2876" r:id="rId37"/>
    <p:sldId id="2877" r:id="rId38"/>
    <p:sldId id="2879" r:id="rId39"/>
    <p:sldId id="260" r:id="rId40"/>
    <p:sldId id="263" r:id="rId41"/>
    <p:sldId id="264" r:id="rId42"/>
    <p:sldId id="265" r:id="rId43"/>
    <p:sldId id="1244" r:id="rId44"/>
    <p:sldId id="1245" r:id="rId45"/>
    <p:sldId id="1246" r:id="rId46"/>
    <p:sldId id="266" r:id="rId47"/>
    <p:sldId id="350" r:id="rId48"/>
    <p:sldId id="267" r:id="rId49"/>
    <p:sldId id="294" r:id="rId50"/>
    <p:sldId id="343" r:id="rId51"/>
    <p:sldId id="1238" r:id="rId52"/>
    <p:sldId id="1237" r:id="rId53"/>
    <p:sldId id="339" r:id="rId54"/>
    <p:sldId id="1247" r:id="rId55"/>
  </p:sldIdLst>
  <p:sldSz cx="9144000" cy="5143500" type="screen16x9"/>
  <p:notesSz cx="6858000" cy="9144000"/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涛 李" initials="涛" lastIdx="1" clrIdx="0"/>
  <p:cmAuthor id="2" name="TJYWC" initials="TJYW" lastIdx="1" clrIdx="1"/>
  <p:cmAuthor id="3" name="lenovo" initials="l" lastIdx="6" clrIdx="2"/>
  <p:cmAuthor id="4" name="Administrator" initials="A" lastIdx="4" clrIdx="3"/>
  <p:cmAuthor id="5" name="作者" initials="A" lastIdx="0" clrIdx="2"/>
  <p:cmAuthor id="6" name="ming qiu" initials="m" lastIdx="17" clrIdx="1"/>
  <p:cmAuthor id="7" name="1206988966@qq.com" initials="1" lastIdx="1" clrIdx="2"/>
  <p:cmAuthor id="8" name="姜伟光" initials="姜" lastIdx="1" clrIdx="0"/>
  <p:cmAuthor id="9" name="黄玫" initials="黄" lastIdx="1" clrIdx="8"/>
  <p:cmAuthor id="10" name="ban xiaozhe" initials="bx" lastIdx="1" clrIdx="9"/>
  <p:cmAuthor id="11" name="Dudu" initials="D" lastIdx="7" clrIdx="10"/>
  <p:cmAuthor id="12" name="lenovo'" initials="l" lastIdx="1" clrIdx="11"/>
  <p:cmAuthor id="13" name="李文军" initials="李文军" lastIdx="1" clrIdx="12"/>
  <p:cmAuthor id="14" name="1002" initials="1002" lastIdx="1" clrIdx="13"/>
  <p:cmAuthor id="15" name="wanghuiyuan" initials="w" lastIdx="5" clrIdx="14"/>
  <p:cmAuthor id="16" name="admin" initials="a" lastIdx="1" clrIdx="15"/>
  <p:cmAuthor id="17" name="dell" initials="d" lastIdx="1" clrIdx="16"/>
  <p:cmAuthor id="19" name="VIVI-jiang" initials="V" lastIdx="1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EDA"/>
    <a:srgbClr val="245F5A"/>
    <a:srgbClr val="275B61"/>
    <a:srgbClr val="31695E"/>
    <a:srgbClr val="296E82"/>
    <a:srgbClr val="0B59CB"/>
    <a:srgbClr val="0070CC"/>
    <a:srgbClr val="0075CC"/>
    <a:srgbClr val="0062AC"/>
    <a:srgbClr val="296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5" autoAdjust="0"/>
    <p:restoredTop sz="94622" autoAdjust="0"/>
  </p:normalViewPr>
  <p:slideViewPr>
    <p:cSldViewPr showGuides="1">
      <p:cViewPr varScale="1">
        <p:scale>
          <a:sx n="109" d="100"/>
          <a:sy n="109" d="100"/>
        </p:scale>
        <p:origin x="102" y="510"/>
      </p:cViewPr>
      <p:guideLst>
        <p:guide orient="horz" pos="166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jh\Desktop\&#25935;&#24863;&#24230;&#35797;&#39564;\&#24635;&#34920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jh\Desktop\&#25935;&#24863;&#24230;&#35797;&#39564;\&#24635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/>
              <a:t>APTT</a:t>
            </a:r>
            <a:r>
              <a:rPr lang="zh-CN" altLang="en-US" b="1"/>
              <a:t>试剂对</a:t>
            </a:r>
            <a:r>
              <a:rPr lang="en-US" altLang="zh-CN" b="1"/>
              <a:t>VIII</a:t>
            </a:r>
            <a:r>
              <a:rPr lang="zh-CN" altLang="en-US" b="1"/>
              <a:t>因子敏感度实验</a:t>
            </a:r>
          </a:p>
        </c:rich>
      </c:tx>
      <c:layout>
        <c:manualLayout>
          <c:xMode val="edge"/>
          <c:yMode val="edge"/>
          <c:x val="0.35026803757129499"/>
          <c:y val="7.3260073260073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4290069712755299"/>
          <c:y val="0.13191440537260299"/>
          <c:w val="0.68181722520153598"/>
          <c:h val="0.73619382192610505"/>
        </c:manualLayout>
      </c:layout>
      <c:scatterChart>
        <c:scatterStyle val="lineMarker"/>
        <c:varyColors val="0"/>
        <c:ser>
          <c:idx val="0"/>
          <c:order val="0"/>
          <c:tx>
            <c:v>STAGO</c:v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Sheet1!$F$5:$F$15</c:f>
              <c:numCache>
                <c:formatCode>General</c:formatCode>
                <c:ptCount val="11"/>
                <c:pt idx="0">
                  <c:v>33.9</c:v>
                </c:pt>
                <c:pt idx="1">
                  <c:v>33.9</c:v>
                </c:pt>
                <c:pt idx="2">
                  <c:v>33.950000000000003</c:v>
                </c:pt>
                <c:pt idx="3">
                  <c:v>34.25</c:v>
                </c:pt>
                <c:pt idx="4">
                  <c:v>34.65</c:v>
                </c:pt>
                <c:pt idx="5">
                  <c:v>35</c:v>
                </c:pt>
                <c:pt idx="6">
                  <c:v>35.700000000000003</c:v>
                </c:pt>
                <c:pt idx="7">
                  <c:v>36.950000000000003</c:v>
                </c:pt>
                <c:pt idx="8">
                  <c:v>39.85</c:v>
                </c:pt>
                <c:pt idx="9">
                  <c:v>43.15</c:v>
                </c:pt>
                <c:pt idx="10">
                  <c:v>89.8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DC4-4A1E-B3E4-70E4B05FB586}"/>
            </c:ext>
          </c:extLst>
        </c:ser>
        <c:ser>
          <c:idx val="1"/>
          <c:order val="1"/>
          <c:tx>
            <c:v>Siemens</c:v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Sheet1!$G$5:$G$15</c:f>
              <c:numCache>
                <c:formatCode>General</c:formatCode>
                <c:ptCount val="11"/>
                <c:pt idx="0">
                  <c:v>28.5</c:v>
                </c:pt>
                <c:pt idx="1">
                  <c:v>29.75</c:v>
                </c:pt>
                <c:pt idx="2">
                  <c:v>30.3</c:v>
                </c:pt>
                <c:pt idx="3">
                  <c:v>30.8</c:v>
                </c:pt>
                <c:pt idx="4">
                  <c:v>31.35</c:v>
                </c:pt>
                <c:pt idx="5">
                  <c:v>31.65</c:v>
                </c:pt>
                <c:pt idx="6">
                  <c:v>33</c:v>
                </c:pt>
                <c:pt idx="7">
                  <c:v>34.549999999999997</c:v>
                </c:pt>
                <c:pt idx="8">
                  <c:v>36.1</c:v>
                </c:pt>
                <c:pt idx="9">
                  <c:v>40.9</c:v>
                </c:pt>
                <c:pt idx="10">
                  <c:v>77.150000000000006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DC4-4A1E-B3E4-70E4B05FB586}"/>
            </c:ext>
          </c:extLst>
        </c:ser>
        <c:ser>
          <c:idx val="2"/>
          <c:order val="2"/>
          <c:tx>
            <c:v>太阳</c:v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Sheet1!$H$5:$H$15</c:f>
              <c:numCache>
                <c:formatCode>General</c:formatCode>
                <c:ptCount val="11"/>
                <c:pt idx="0">
                  <c:v>31.05</c:v>
                </c:pt>
                <c:pt idx="1">
                  <c:v>32.65</c:v>
                </c:pt>
                <c:pt idx="2">
                  <c:v>33.299999999999997</c:v>
                </c:pt>
                <c:pt idx="3">
                  <c:v>34.15</c:v>
                </c:pt>
                <c:pt idx="4">
                  <c:v>35.299999999999997</c:v>
                </c:pt>
                <c:pt idx="5">
                  <c:v>36.950000000000003</c:v>
                </c:pt>
                <c:pt idx="6">
                  <c:v>38.75</c:v>
                </c:pt>
                <c:pt idx="7">
                  <c:v>41.2</c:v>
                </c:pt>
                <c:pt idx="8">
                  <c:v>44.2</c:v>
                </c:pt>
                <c:pt idx="9">
                  <c:v>50.6</c:v>
                </c:pt>
                <c:pt idx="10">
                  <c:v>100.4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DC4-4A1E-B3E4-70E4B05FB586}"/>
            </c:ext>
          </c:extLst>
        </c:ser>
        <c:ser>
          <c:idx val="3"/>
          <c:order val="3"/>
          <c:tx>
            <c:v>Werfen</c:v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Sheet1!$I$5:$I$15</c:f>
              <c:numCache>
                <c:formatCode>General</c:formatCode>
                <c:ptCount val="11"/>
                <c:pt idx="1">
                  <c:v>33.6</c:v>
                </c:pt>
                <c:pt idx="2">
                  <c:v>33.65</c:v>
                </c:pt>
                <c:pt idx="3">
                  <c:v>34.75</c:v>
                </c:pt>
                <c:pt idx="4">
                  <c:v>36.549999999999997</c:v>
                </c:pt>
                <c:pt idx="5">
                  <c:v>38</c:v>
                </c:pt>
                <c:pt idx="6">
                  <c:v>40.4</c:v>
                </c:pt>
                <c:pt idx="7">
                  <c:v>42.2</c:v>
                </c:pt>
                <c:pt idx="8">
                  <c:v>45.8</c:v>
                </c:pt>
                <c:pt idx="9">
                  <c:v>51.2</c:v>
                </c:pt>
                <c:pt idx="10">
                  <c:v>110.8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DC4-4A1E-B3E4-70E4B05FB586}"/>
            </c:ext>
          </c:extLst>
        </c:ser>
        <c:ser>
          <c:idx val="4"/>
          <c:order val="4"/>
          <c:tx>
            <c:v>众驰</c:v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Sheet1!$J$5:$J$15</c:f>
              <c:numCache>
                <c:formatCode>General</c:formatCode>
                <c:ptCount val="11"/>
                <c:pt idx="0">
                  <c:v>29.5</c:v>
                </c:pt>
                <c:pt idx="1">
                  <c:v>29.6</c:v>
                </c:pt>
                <c:pt idx="2">
                  <c:v>30.1</c:v>
                </c:pt>
                <c:pt idx="3">
                  <c:v>29.9</c:v>
                </c:pt>
                <c:pt idx="4">
                  <c:v>30.5</c:v>
                </c:pt>
                <c:pt idx="5">
                  <c:v>31.2</c:v>
                </c:pt>
                <c:pt idx="6">
                  <c:v>32.200000000000003</c:v>
                </c:pt>
                <c:pt idx="7">
                  <c:v>33.9</c:v>
                </c:pt>
                <c:pt idx="8">
                  <c:v>35.799999999999997</c:v>
                </c:pt>
                <c:pt idx="9">
                  <c:v>39.200000000000003</c:v>
                </c:pt>
                <c:pt idx="10">
                  <c:v>70.7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DC4-4A1E-B3E4-70E4B05FB586}"/>
            </c:ext>
          </c:extLst>
        </c:ser>
        <c:ser>
          <c:idx val="5"/>
          <c:order val="5"/>
          <c:tx>
            <c:v>积水</c:v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xVal>
            <c:numRef>
              <c:f>Sheet1!$E$5:$E$15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Sheet1!$K$5:$K$15</c:f>
              <c:numCache>
                <c:formatCode>General</c:formatCode>
                <c:ptCount val="11"/>
                <c:pt idx="0">
                  <c:v>30</c:v>
                </c:pt>
                <c:pt idx="1">
                  <c:v>30.55</c:v>
                </c:pt>
                <c:pt idx="2">
                  <c:v>30.8</c:v>
                </c:pt>
                <c:pt idx="3">
                  <c:v>31.25</c:v>
                </c:pt>
                <c:pt idx="4">
                  <c:v>32</c:v>
                </c:pt>
                <c:pt idx="5">
                  <c:v>32.9</c:v>
                </c:pt>
                <c:pt idx="6">
                  <c:v>34.299999999999997</c:v>
                </c:pt>
                <c:pt idx="7">
                  <c:v>36.299999999999997</c:v>
                </c:pt>
                <c:pt idx="8">
                  <c:v>38.799999999999997</c:v>
                </c:pt>
                <c:pt idx="9">
                  <c:v>43.3</c:v>
                </c:pt>
                <c:pt idx="10">
                  <c:v>84.8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DC4-4A1E-B3E4-70E4B05FB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5504632"/>
        <c:axId val="815504272"/>
      </c:scatterChart>
      <c:valAx>
        <c:axId val="815504632"/>
        <c:scaling>
          <c:orientation val="minMax"/>
        </c:scaling>
        <c:delete val="0"/>
        <c:axPos val="b"/>
        <c:numFmt formatCode="0_ 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504272"/>
        <c:crosses val="autoZero"/>
        <c:crossBetween val="midCat"/>
        <c:majorUnit val="10"/>
      </c:valAx>
      <c:valAx>
        <c:axId val="815504272"/>
        <c:scaling>
          <c:orientation val="minMax"/>
          <c:max val="120"/>
          <c:min val="2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504632"/>
        <c:crosses val="autoZero"/>
        <c:crossBetween val="midCat"/>
        <c:majorUnit val="10"/>
        <c:minorUnit val="1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83801737028841961"/>
          <c:y val="0.21251003664407661"/>
          <c:w val="0.14365498899182802"/>
          <c:h val="0.322063269682561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/>
              <a:t>APTT</a:t>
            </a:r>
            <a:r>
              <a:rPr lang="zh-CN" altLang="en-US" b="1"/>
              <a:t>试剂对</a:t>
            </a:r>
            <a:r>
              <a:rPr lang="en-US" altLang="zh-CN" b="1"/>
              <a:t>IX</a:t>
            </a:r>
            <a:r>
              <a:rPr lang="zh-CN" altLang="en-US" b="1"/>
              <a:t>因子敏感度实验</a:t>
            </a:r>
          </a:p>
        </c:rich>
      </c:tx>
      <c:layout>
        <c:manualLayout>
          <c:xMode val="edge"/>
          <c:yMode val="edge"/>
          <c:x val="0.35026803757129499"/>
          <c:y val="7.32600732600733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4633159301468901"/>
          <c:y val="0.129966844619367"/>
          <c:w val="0.68181722520153598"/>
          <c:h val="0.73619382192610505"/>
        </c:manualLayout>
      </c:layout>
      <c:scatterChart>
        <c:scatterStyle val="lineMarker"/>
        <c:varyColors val="0"/>
        <c:ser>
          <c:idx val="0"/>
          <c:order val="0"/>
          <c:tx>
            <c:v>STAGO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Sheet1!$F$23:$F$33</c:f>
              <c:numCache>
                <c:formatCode>General</c:formatCode>
                <c:ptCount val="11"/>
                <c:pt idx="0">
                  <c:v>35.6</c:v>
                </c:pt>
                <c:pt idx="1">
                  <c:v>36</c:v>
                </c:pt>
                <c:pt idx="2">
                  <c:v>36.5</c:v>
                </c:pt>
                <c:pt idx="3">
                  <c:v>36.799999999999997</c:v>
                </c:pt>
                <c:pt idx="4">
                  <c:v>37.6</c:v>
                </c:pt>
                <c:pt idx="5">
                  <c:v>38.6</c:v>
                </c:pt>
                <c:pt idx="6">
                  <c:v>40.1</c:v>
                </c:pt>
                <c:pt idx="7">
                  <c:v>41.7</c:v>
                </c:pt>
                <c:pt idx="8">
                  <c:v>44</c:v>
                </c:pt>
                <c:pt idx="9">
                  <c:v>48.7</c:v>
                </c:pt>
                <c:pt idx="10">
                  <c:v>100.2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8E-4EE4-8EF8-1859D64037AE}"/>
            </c:ext>
          </c:extLst>
        </c:ser>
        <c:ser>
          <c:idx val="1"/>
          <c:order val="1"/>
          <c:tx>
            <c:v>Siemens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Sheet1!$G$23:$G$33</c:f>
              <c:numCache>
                <c:formatCode>General</c:formatCode>
                <c:ptCount val="11"/>
                <c:pt idx="0">
                  <c:v>27.2</c:v>
                </c:pt>
                <c:pt idx="1">
                  <c:v>27.8</c:v>
                </c:pt>
                <c:pt idx="2">
                  <c:v>28.25</c:v>
                </c:pt>
                <c:pt idx="3">
                  <c:v>28.8</c:v>
                </c:pt>
                <c:pt idx="4">
                  <c:v>29.25</c:v>
                </c:pt>
                <c:pt idx="5">
                  <c:v>29.9</c:v>
                </c:pt>
                <c:pt idx="6">
                  <c:v>31.45</c:v>
                </c:pt>
                <c:pt idx="7">
                  <c:v>32.200000000000003</c:v>
                </c:pt>
                <c:pt idx="8">
                  <c:v>33.4</c:v>
                </c:pt>
                <c:pt idx="9">
                  <c:v>37.4</c:v>
                </c:pt>
                <c:pt idx="10">
                  <c:v>76.650000000000006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38E-4EE4-8EF8-1859D64037AE}"/>
            </c:ext>
          </c:extLst>
        </c:ser>
        <c:ser>
          <c:idx val="2"/>
          <c:order val="2"/>
          <c:tx>
            <c:v>太阳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Sheet1!$H$23:$H$33</c:f>
              <c:numCache>
                <c:formatCode>General</c:formatCode>
                <c:ptCount val="11"/>
                <c:pt idx="0">
                  <c:v>31.25</c:v>
                </c:pt>
                <c:pt idx="1">
                  <c:v>33.450000000000003</c:v>
                </c:pt>
                <c:pt idx="2">
                  <c:v>34.200000000000003</c:v>
                </c:pt>
                <c:pt idx="3">
                  <c:v>35.25</c:v>
                </c:pt>
                <c:pt idx="4">
                  <c:v>36.700000000000003</c:v>
                </c:pt>
                <c:pt idx="5">
                  <c:v>38.1</c:v>
                </c:pt>
                <c:pt idx="6">
                  <c:v>39.6</c:v>
                </c:pt>
                <c:pt idx="7">
                  <c:v>42.25</c:v>
                </c:pt>
                <c:pt idx="8">
                  <c:v>45.25</c:v>
                </c:pt>
                <c:pt idx="9">
                  <c:v>52.75</c:v>
                </c:pt>
                <c:pt idx="10">
                  <c:v>101.05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38E-4EE4-8EF8-1859D64037AE}"/>
            </c:ext>
          </c:extLst>
        </c:ser>
        <c:ser>
          <c:idx val="3"/>
          <c:order val="3"/>
          <c:tx>
            <c:v>Werfen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Sheet1!$I$23:$I$33</c:f>
              <c:numCache>
                <c:formatCode>General</c:formatCode>
                <c:ptCount val="11"/>
                <c:pt idx="0">
                  <c:v>28.9</c:v>
                </c:pt>
                <c:pt idx="1">
                  <c:v>29.9</c:v>
                </c:pt>
                <c:pt idx="2">
                  <c:v>30.45</c:v>
                </c:pt>
                <c:pt idx="3">
                  <c:v>32.1</c:v>
                </c:pt>
                <c:pt idx="4">
                  <c:v>33.25</c:v>
                </c:pt>
                <c:pt idx="5">
                  <c:v>35.65</c:v>
                </c:pt>
                <c:pt idx="6">
                  <c:v>38.75</c:v>
                </c:pt>
                <c:pt idx="7">
                  <c:v>41.8</c:v>
                </c:pt>
                <c:pt idx="8">
                  <c:v>47.65</c:v>
                </c:pt>
                <c:pt idx="9">
                  <c:v>52.25</c:v>
                </c:pt>
                <c:pt idx="10">
                  <c:v>103.85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38E-4EE4-8EF8-1859D64037AE}"/>
            </c:ext>
          </c:extLst>
        </c:ser>
        <c:ser>
          <c:idx val="4"/>
          <c:order val="4"/>
          <c:tx>
            <c:v>众驰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Sheet1!$J$23:$J$33</c:f>
              <c:numCache>
                <c:formatCode>General</c:formatCode>
                <c:ptCount val="11"/>
                <c:pt idx="0">
                  <c:v>29</c:v>
                </c:pt>
                <c:pt idx="1">
                  <c:v>29.4</c:v>
                </c:pt>
                <c:pt idx="2">
                  <c:v>29.4</c:v>
                </c:pt>
                <c:pt idx="3">
                  <c:v>29.8</c:v>
                </c:pt>
                <c:pt idx="4">
                  <c:v>30</c:v>
                </c:pt>
                <c:pt idx="5">
                  <c:v>30.6</c:v>
                </c:pt>
                <c:pt idx="6">
                  <c:v>31.6</c:v>
                </c:pt>
                <c:pt idx="7">
                  <c:v>32.1</c:v>
                </c:pt>
                <c:pt idx="8">
                  <c:v>34</c:v>
                </c:pt>
                <c:pt idx="9">
                  <c:v>37.6</c:v>
                </c:pt>
                <c:pt idx="10">
                  <c:v>76.099999999999994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38E-4EE4-8EF8-1859D64037AE}"/>
            </c:ext>
          </c:extLst>
        </c:ser>
        <c:ser>
          <c:idx val="5"/>
          <c:order val="5"/>
          <c:tx>
            <c:v>积水</c:v>
          </c:tx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xVal>
            <c:numRef>
              <c:f>Sheet1!$E$23:$E$33</c:f>
              <c:numCache>
                <c:formatCode>0_ </c:formatCode>
                <c:ptCount val="11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30</c:v>
                </c:pt>
                <c:pt idx="8">
                  <c:v>20</c:v>
                </c:pt>
                <c:pt idx="9">
                  <c:v>10</c:v>
                </c:pt>
                <c:pt idx="10">
                  <c:v>0</c:v>
                </c:pt>
              </c:numCache>
            </c:numRef>
          </c:xVal>
          <c:yVal>
            <c:numRef>
              <c:f>Sheet1!$K$23:$K$33</c:f>
              <c:numCache>
                <c:formatCode>General</c:formatCode>
                <c:ptCount val="11"/>
                <c:pt idx="0">
                  <c:v>29.9</c:v>
                </c:pt>
                <c:pt idx="1">
                  <c:v>30.25</c:v>
                </c:pt>
                <c:pt idx="2">
                  <c:v>30.65</c:v>
                </c:pt>
                <c:pt idx="3">
                  <c:v>30.75</c:v>
                </c:pt>
                <c:pt idx="4">
                  <c:v>31.25</c:v>
                </c:pt>
                <c:pt idx="5">
                  <c:v>31.7</c:v>
                </c:pt>
                <c:pt idx="6">
                  <c:v>32.85</c:v>
                </c:pt>
                <c:pt idx="7">
                  <c:v>34</c:v>
                </c:pt>
                <c:pt idx="8">
                  <c:v>35.799999999999997</c:v>
                </c:pt>
                <c:pt idx="9">
                  <c:v>39.35</c:v>
                </c:pt>
                <c:pt idx="10">
                  <c:v>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38E-4EE4-8EF8-1859D6403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5504632"/>
        <c:axId val="815504272"/>
      </c:scatterChart>
      <c:valAx>
        <c:axId val="815504632"/>
        <c:scaling>
          <c:orientation val="minMax"/>
        </c:scaling>
        <c:delete val="0"/>
        <c:axPos val="b"/>
        <c:numFmt formatCode="0_ 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504272"/>
        <c:crosses val="autoZero"/>
        <c:crossBetween val="midCat"/>
        <c:majorUnit val="10"/>
      </c:valAx>
      <c:valAx>
        <c:axId val="815504272"/>
        <c:scaling>
          <c:orientation val="minMax"/>
          <c:max val="120"/>
          <c:min val="2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15504632"/>
        <c:crosses val="autoZero"/>
        <c:crossBetween val="midCat"/>
        <c:majorUnit val="10"/>
        <c:minorUnit val="1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81412409655689588"/>
          <c:y val="0.23565543775748563"/>
          <c:w val="0.15544903529527049"/>
          <c:h val="0.3638867917366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0.41783</cdr:x>
      <cdr:y>0.90865</cdr:y>
    </cdr:from>
    <cdr:to>
      <cdr:x>0.6599</cdr:x>
      <cdr:y>0.97788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895317" y="5513176"/>
          <a:ext cx="1677443" cy="42005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/>
            <a:t>VIII</a:t>
          </a:r>
          <a:r>
            <a:rPr lang="zh-CN" altLang="en-US" sz="1100" b="1"/>
            <a:t>因子活性（</a:t>
          </a:r>
          <a:r>
            <a:rPr lang="en-US" altLang="zh-CN" sz="1100" b="1"/>
            <a:t>%</a:t>
          </a:r>
          <a:r>
            <a:rPr lang="zh-CN" altLang="en-US" sz="1100" b="1"/>
            <a:t>）</a:t>
          </a:r>
        </a:p>
      </cdr:txBody>
    </cdr:sp>
  </cdr:relSizeAnchor>
  <cdr:relSizeAnchor xmlns:cdr="http://schemas.openxmlformats.org/drawingml/2006/chartDrawing">
    <cdr:from>
      <cdr:x>0.01652</cdr:x>
      <cdr:y>0.4307</cdr:y>
    </cdr:from>
    <cdr:to>
      <cdr:x>0.11214</cdr:x>
      <cdr:y>0.56403</cdr:y>
    </cdr:to>
    <cdr:sp macro="" textlink="">
      <cdr:nvSpPr>
        <cdr:cNvPr id="3" name="矩形 2"/>
        <cdr:cNvSpPr/>
      </cdr:nvSpPr>
      <cdr:spPr>
        <a:xfrm xmlns:a="http://schemas.openxmlformats.org/drawingml/2006/main">
          <a:off x="94467" y="1955212"/>
          <a:ext cx="546632" cy="6052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 b="1" dirty="0"/>
            <a:t>APTT</a:t>
          </a:r>
        </a:p>
        <a:p xmlns:a="http://schemas.openxmlformats.org/drawingml/2006/main">
          <a:r>
            <a:rPr lang="zh-CN" altLang="en-US" sz="1100" b="1" dirty="0"/>
            <a:t>（秒）</a:t>
          </a:r>
        </a:p>
      </cdr:txBody>
    </cdr:sp>
  </cdr:relSizeAnchor>
  <cdr:relSizeAnchor xmlns:cdr="http://schemas.openxmlformats.org/drawingml/2006/chartDrawing">
    <cdr:from>
      <cdr:x>0.14425</cdr:x>
      <cdr:y>0.77735</cdr:y>
    </cdr:from>
    <cdr:to>
      <cdr:x>0.78846</cdr:x>
      <cdr:y>0.77944</cdr:y>
    </cdr:to>
    <cdr:cxnSp macro="">
      <cdr:nvCxnSpPr>
        <cdr:cNvPr id="4" name="直接连接符 3">
          <a:extLst xmlns:a="http://schemas.openxmlformats.org/drawingml/2006/main">
            <a:ext uri="{FF2B5EF4-FFF2-40B4-BE49-F238E27FC236}">
              <a16:creationId xmlns:a16="http://schemas.microsoft.com/office/drawing/2014/main" id="{567877C6-85A0-CFC1-7045-0C8BD15B7659}"/>
            </a:ext>
          </a:extLst>
        </cdr:cNvPr>
        <cdr:cNvCxnSpPr/>
      </cdr:nvCxnSpPr>
      <cdr:spPr>
        <a:xfrm xmlns:a="http://schemas.openxmlformats.org/drawingml/2006/main" flipV="1">
          <a:off x="946766" y="4558559"/>
          <a:ext cx="4228182" cy="122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0.24572</cdr:x>
      <cdr:y>0.49948</cdr:y>
    </cdr:from>
    <cdr:to>
      <cdr:x>0.2471</cdr:x>
      <cdr:y>0.71456</cdr:y>
    </cdr:to>
    <cdr:cxnSp macro="">
      <cdr:nvCxnSpPr>
        <cdr:cNvPr id="5" name="直接箭头连接符 4">
          <a:extLst xmlns:a="http://schemas.openxmlformats.org/drawingml/2006/main">
            <a:ext uri="{FF2B5EF4-FFF2-40B4-BE49-F238E27FC236}">
              <a16:creationId xmlns:a16="http://schemas.microsoft.com/office/drawing/2014/main" id="{BDB72B91-1BEA-2256-2FD5-DB8C6C04C6C9}"/>
            </a:ext>
          </a:extLst>
        </cdr:cNvPr>
        <cdr:cNvCxnSpPr/>
      </cdr:nvCxnSpPr>
      <cdr:spPr>
        <a:xfrm xmlns:a="http://schemas.openxmlformats.org/drawingml/2006/main" flipV="1">
          <a:off x="1612744" y="2929067"/>
          <a:ext cx="9057" cy="126127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0.42798</cdr:x>
      <cdr:y>0.45481</cdr:y>
    </cdr:from>
    <cdr:to>
      <cdr:x>0.42943</cdr:x>
      <cdr:y>0.77944</cdr:y>
    </cdr:to>
    <cdr:cxnSp macro="">
      <cdr:nvCxnSpPr>
        <cdr:cNvPr id="6" name="直接箭头连接符 5">
          <a:extLst xmlns:a="http://schemas.openxmlformats.org/drawingml/2006/main">
            <a:ext uri="{FF2B5EF4-FFF2-40B4-BE49-F238E27FC236}">
              <a16:creationId xmlns:a16="http://schemas.microsoft.com/office/drawing/2014/main" id="{63DFF033-50CC-15B4-1123-8DEA7B5C864A}"/>
            </a:ext>
          </a:extLst>
        </cdr:cNvPr>
        <cdr:cNvCxnSpPr/>
      </cdr:nvCxnSpPr>
      <cdr:spPr>
        <a:xfrm xmlns:a="http://schemas.openxmlformats.org/drawingml/2006/main" flipH="1" flipV="1">
          <a:off x="2808979" y="2667082"/>
          <a:ext cx="9525" cy="190373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0.41797</cdr:x>
      <cdr:y>0.50757</cdr:y>
    </cdr:from>
    <cdr:to>
      <cdr:x>0.41797</cdr:x>
      <cdr:y>0.73677</cdr:y>
    </cdr:to>
    <cdr:cxnSp macro="">
      <cdr:nvCxnSpPr>
        <cdr:cNvPr id="7" name="直接箭头连接符 6">
          <a:extLst xmlns:a="http://schemas.openxmlformats.org/drawingml/2006/main">
            <a:ext uri="{FF2B5EF4-FFF2-40B4-BE49-F238E27FC236}">
              <a16:creationId xmlns:a16="http://schemas.microsoft.com/office/drawing/2014/main" id="{BDD6E5F9-C2FA-9A19-23D8-16AA48CAB4A8}"/>
            </a:ext>
          </a:extLst>
        </cdr:cNvPr>
        <cdr:cNvCxnSpPr/>
      </cdr:nvCxnSpPr>
      <cdr:spPr>
        <a:xfrm xmlns:a="http://schemas.openxmlformats.org/drawingml/2006/main" flipV="1">
          <a:off x="2743318" y="2976498"/>
          <a:ext cx="0" cy="134408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3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0.45325</cdr:x>
      <cdr:y>0.5075</cdr:y>
    </cdr:from>
    <cdr:to>
      <cdr:x>0.45336</cdr:x>
      <cdr:y>0.7339</cdr:y>
    </cdr:to>
    <cdr:cxnSp macro="">
      <cdr:nvCxnSpPr>
        <cdr:cNvPr id="8" name="直接箭头连接符 7">
          <a:extLst xmlns:a="http://schemas.openxmlformats.org/drawingml/2006/main">
            <a:ext uri="{FF2B5EF4-FFF2-40B4-BE49-F238E27FC236}">
              <a16:creationId xmlns:a16="http://schemas.microsoft.com/office/drawing/2014/main" id="{65210821-0F81-086D-D456-F3253DD19677}"/>
            </a:ext>
          </a:extLst>
        </cdr:cNvPr>
        <cdr:cNvCxnSpPr/>
      </cdr:nvCxnSpPr>
      <cdr:spPr>
        <a:xfrm xmlns:a="http://schemas.openxmlformats.org/drawingml/2006/main" flipV="1">
          <a:off x="3285689" y="3071813"/>
          <a:ext cx="754" cy="137033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4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0.35823</cdr:x>
      <cdr:y>0.50652</cdr:y>
    </cdr:from>
    <cdr:to>
      <cdr:x>0.35869</cdr:x>
      <cdr:y>0.77288</cdr:y>
    </cdr:to>
    <cdr:cxnSp macro="">
      <cdr:nvCxnSpPr>
        <cdr:cNvPr id="9" name="直接箭头连接符 8">
          <a:extLst xmlns:a="http://schemas.openxmlformats.org/drawingml/2006/main">
            <a:ext uri="{FF2B5EF4-FFF2-40B4-BE49-F238E27FC236}">
              <a16:creationId xmlns:a16="http://schemas.microsoft.com/office/drawing/2014/main" id="{0990A2D0-9C67-DA18-5DE1-E2085CC8279C}"/>
            </a:ext>
          </a:extLst>
        </cdr:cNvPr>
        <cdr:cNvCxnSpPr/>
      </cdr:nvCxnSpPr>
      <cdr:spPr>
        <a:xfrm xmlns:a="http://schemas.openxmlformats.org/drawingml/2006/main" flipV="1">
          <a:off x="2351177" y="2970340"/>
          <a:ext cx="3019" cy="156199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0.40205</cdr:x>
      <cdr:y>0.41903</cdr:y>
    </cdr:from>
    <cdr:to>
      <cdr:x>0.47353</cdr:x>
      <cdr:y>0.46613</cdr:y>
    </cdr:to>
    <cdr:sp macro="" textlink="">
      <cdr:nvSpPr>
        <cdr:cNvPr id="10" name="矩形 9"/>
        <cdr:cNvSpPr/>
      </cdr:nvSpPr>
      <cdr:spPr>
        <a:xfrm xmlns:a="http://schemas.openxmlformats.org/drawingml/2006/main">
          <a:off x="2638784" y="2457295"/>
          <a:ext cx="469149" cy="27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>
              <a:solidFill>
                <a:srgbClr val="FF0000"/>
              </a:solidFill>
            </a:rPr>
            <a:t>47%</a:t>
          </a:r>
          <a:endParaRPr lang="zh-CN" altLang="en-US" sz="110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0.42889</cdr:x>
      <cdr:y>0.46986</cdr:y>
    </cdr:from>
    <cdr:to>
      <cdr:x>0.52894</cdr:x>
      <cdr:y>0.51695</cdr:y>
    </cdr:to>
    <cdr:sp macro="" textlink="">
      <cdr:nvSpPr>
        <cdr:cNvPr id="11" name="矩形 10"/>
        <cdr:cNvSpPr/>
      </cdr:nvSpPr>
      <cdr:spPr>
        <a:xfrm xmlns:a="http://schemas.openxmlformats.org/drawingml/2006/main">
          <a:off x="3109091" y="2843978"/>
          <a:ext cx="725285" cy="285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>
              <a:solidFill>
                <a:schemeClr val="accent4"/>
              </a:solidFill>
            </a:rPr>
            <a:t>50%</a:t>
          </a:r>
          <a:endParaRPr lang="zh-CN" altLang="en-US" sz="1100" b="1" dirty="0">
            <a:solidFill>
              <a:schemeClr val="accent4"/>
            </a:solidFill>
          </a:endParaRPr>
        </a:p>
      </cdr:txBody>
    </cdr:sp>
  </cdr:relSizeAnchor>
  <cdr:relSizeAnchor xmlns:cdr="http://schemas.openxmlformats.org/drawingml/2006/chartDrawing">
    <cdr:from>
      <cdr:x>0.37889</cdr:x>
      <cdr:y>0.46948</cdr:y>
    </cdr:from>
    <cdr:to>
      <cdr:x>0.45037</cdr:x>
      <cdr:y>0.51658</cdr:y>
    </cdr:to>
    <cdr:sp macro="" textlink="">
      <cdr:nvSpPr>
        <cdr:cNvPr id="12" name="矩形 11"/>
        <cdr:cNvSpPr/>
      </cdr:nvSpPr>
      <cdr:spPr>
        <a:xfrm xmlns:a="http://schemas.openxmlformats.org/drawingml/2006/main">
          <a:off x="2486763" y="2753121"/>
          <a:ext cx="469149" cy="27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chemeClr val="accent3"/>
              </a:solidFill>
            </a:rPr>
            <a:t>44%</a:t>
          </a:r>
          <a:endParaRPr lang="zh-CN" altLang="en-US" sz="110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0.32699</cdr:x>
      <cdr:y>0.46818</cdr:y>
    </cdr:from>
    <cdr:to>
      <cdr:x>0.39847</cdr:x>
      <cdr:y>0.51527</cdr:y>
    </cdr:to>
    <cdr:sp macro="" textlink="">
      <cdr:nvSpPr>
        <cdr:cNvPr id="13" name="矩形 12"/>
        <cdr:cNvSpPr/>
      </cdr:nvSpPr>
      <cdr:spPr>
        <a:xfrm xmlns:a="http://schemas.openxmlformats.org/drawingml/2006/main">
          <a:off x="2146154" y="2745501"/>
          <a:ext cx="469149" cy="276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rgbClr val="00B050"/>
              </a:solidFill>
            </a:rPr>
            <a:t>34%</a:t>
          </a:r>
          <a:endParaRPr lang="zh-CN" altLang="en-US" sz="110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0.21706</cdr:x>
      <cdr:y>0.45296</cdr:y>
    </cdr:from>
    <cdr:to>
      <cdr:x>0.28854</cdr:x>
      <cdr:y>0.50006</cdr:y>
    </cdr:to>
    <cdr:sp macro="" textlink="">
      <cdr:nvSpPr>
        <cdr:cNvPr id="14" name="矩形 13"/>
        <cdr:cNvSpPr/>
      </cdr:nvSpPr>
      <cdr:spPr>
        <a:xfrm xmlns:a="http://schemas.openxmlformats.org/drawingml/2006/main">
          <a:off x="1424625" y="2656284"/>
          <a:ext cx="469149" cy="27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rgbClr val="0070C0"/>
              </a:solidFill>
            </a:rPr>
            <a:t>17%</a:t>
          </a:r>
          <a:endParaRPr lang="zh-CN" altLang="en-US" sz="110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0.78969</cdr:x>
      <cdr:y>0.74724</cdr:y>
    </cdr:from>
    <cdr:to>
      <cdr:x>0.97388</cdr:x>
      <cdr:y>0.77183</cdr:y>
    </cdr:to>
    <cdr:sp macro="" textlink="">
      <cdr:nvSpPr>
        <cdr:cNvPr id="15" name="矩形 14"/>
        <cdr:cNvSpPr/>
      </cdr:nvSpPr>
      <cdr:spPr>
        <a:xfrm xmlns:a="http://schemas.openxmlformats.org/drawingml/2006/main">
          <a:off x="5183013" y="4381980"/>
          <a:ext cx="1208905" cy="144201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000"/>
            <a:t>33.0</a:t>
          </a:r>
          <a:r>
            <a:rPr lang="zh-CN" altLang="en-US" sz="1000"/>
            <a:t>秒</a:t>
          </a:r>
          <a:r>
            <a:rPr lang="en-US" altLang="zh-CN" sz="1000"/>
            <a:t>(</a:t>
          </a:r>
          <a:r>
            <a:rPr lang="zh-CN" altLang="en-US" sz="1000"/>
            <a:t>众驰</a:t>
          </a:r>
          <a:r>
            <a:rPr lang="en-US" altLang="zh-CN" sz="1000"/>
            <a:t>)</a:t>
          </a:r>
          <a:endParaRPr lang="zh-CN" altLang="en-US" sz="1000"/>
        </a:p>
      </cdr:txBody>
    </cdr:sp>
  </cdr:relSizeAnchor>
  <cdr:relSizeAnchor xmlns:cdr="http://schemas.openxmlformats.org/drawingml/2006/chartDrawing">
    <cdr:from>
      <cdr:x>0.79033</cdr:x>
      <cdr:y>0.77166</cdr:y>
    </cdr:from>
    <cdr:to>
      <cdr:x>0.9704</cdr:x>
      <cdr:y>0.81405</cdr:y>
    </cdr:to>
    <cdr:sp macro="" textlink="">
      <cdr:nvSpPr>
        <cdr:cNvPr id="16" name="矩形 15"/>
        <cdr:cNvSpPr/>
      </cdr:nvSpPr>
      <cdr:spPr>
        <a:xfrm xmlns:a="http://schemas.openxmlformats.org/drawingml/2006/main">
          <a:off x="5187214" y="4525174"/>
          <a:ext cx="1181864" cy="248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000"/>
            <a:t>32.0</a:t>
          </a:r>
          <a:r>
            <a:rPr lang="zh-CN" altLang="en-US" sz="1000"/>
            <a:t>秒</a:t>
          </a:r>
          <a:r>
            <a:rPr lang="en-US" altLang="zh-CN" sz="1000"/>
            <a:t>(Siemens)</a:t>
          </a:r>
          <a:endParaRPr lang="zh-CN" altLang="en-US" sz="1000"/>
        </a:p>
      </cdr:txBody>
    </cdr:sp>
  </cdr:relSizeAnchor>
  <cdr:relSizeAnchor xmlns:cdr="http://schemas.openxmlformats.org/drawingml/2006/chartDrawing">
    <cdr:from>
      <cdr:x>0.14425</cdr:x>
      <cdr:y>0.7708</cdr:y>
    </cdr:from>
    <cdr:to>
      <cdr:x>0.78984</cdr:x>
      <cdr:y>0.77289</cdr:y>
    </cdr:to>
    <cdr:cxnSp macro="">
      <cdr:nvCxnSpPr>
        <cdr:cNvPr id="17" name="直接连接符 16">
          <a:extLst xmlns:a="http://schemas.openxmlformats.org/drawingml/2006/main">
            <a:ext uri="{FF2B5EF4-FFF2-40B4-BE49-F238E27FC236}">
              <a16:creationId xmlns:a16="http://schemas.microsoft.com/office/drawing/2014/main" id="{D7F88C74-06CD-9867-F257-7A58EB574660}"/>
            </a:ext>
          </a:extLst>
        </cdr:cNvPr>
        <cdr:cNvCxnSpPr/>
      </cdr:nvCxnSpPr>
      <cdr:spPr>
        <a:xfrm xmlns:a="http://schemas.openxmlformats.org/drawingml/2006/main" flipV="1">
          <a:off x="946766" y="4520145"/>
          <a:ext cx="4237240" cy="122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0.14184</cdr:x>
      <cdr:y>0.71299</cdr:y>
    </cdr:from>
    <cdr:to>
      <cdr:x>0.78761</cdr:x>
      <cdr:y>0.71456</cdr:y>
    </cdr:to>
    <cdr:cxnSp macro="">
      <cdr:nvCxnSpPr>
        <cdr:cNvPr id="18" name="直接连接符 17">
          <a:extLst xmlns:a="http://schemas.openxmlformats.org/drawingml/2006/main">
            <a:ext uri="{FF2B5EF4-FFF2-40B4-BE49-F238E27FC236}">
              <a16:creationId xmlns:a16="http://schemas.microsoft.com/office/drawing/2014/main" id="{B783DBB4-D69B-E3F4-40EB-A22D0614CBBA}"/>
            </a:ext>
          </a:extLst>
        </cdr:cNvPr>
        <cdr:cNvCxnSpPr/>
      </cdr:nvCxnSpPr>
      <cdr:spPr>
        <a:xfrm xmlns:a="http://schemas.openxmlformats.org/drawingml/2006/main">
          <a:off x="930945" y="4181137"/>
          <a:ext cx="4238421" cy="9207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0.14251</cdr:x>
      <cdr:y>0.73484</cdr:y>
    </cdr:from>
    <cdr:to>
      <cdr:x>0.78256</cdr:x>
      <cdr:y>0.73588</cdr:y>
    </cdr:to>
    <cdr:cxnSp macro="">
      <cdr:nvCxnSpPr>
        <cdr:cNvPr id="19" name="直接连接符 18">
          <a:extLst xmlns:a="http://schemas.openxmlformats.org/drawingml/2006/main">
            <a:ext uri="{FF2B5EF4-FFF2-40B4-BE49-F238E27FC236}">
              <a16:creationId xmlns:a16="http://schemas.microsoft.com/office/drawing/2014/main" id="{C5E7BAED-FEC4-E36F-8C11-D51BC0BDA62B}"/>
            </a:ext>
          </a:extLst>
        </cdr:cNvPr>
        <cdr:cNvCxnSpPr/>
      </cdr:nvCxnSpPr>
      <cdr:spPr>
        <a:xfrm xmlns:a="http://schemas.openxmlformats.org/drawingml/2006/main">
          <a:off x="935336" y="4309272"/>
          <a:ext cx="4200879" cy="6099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0.75213</cdr:x>
      <cdr:y>0.71727</cdr:y>
    </cdr:from>
    <cdr:to>
      <cdr:x>0.99652</cdr:x>
      <cdr:y>0.749</cdr:y>
    </cdr:to>
    <cdr:sp macro="" textlink="">
      <cdr:nvSpPr>
        <cdr:cNvPr id="20" name="矩形 19"/>
        <cdr:cNvSpPr/>
      </cdr:nvSpPr>
      <cdr:spPr>
        <a:xfrm xmlns:a="http://schemas.openxmlformats.org/drawingml/2006/main">
          <a:off x="4936490" y="4206240"/>
          <a:ext cx="1604010" cy="18605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000"/>
            <a:t>38.0</a:t>
          </a:r>
          <a:r>
            <a:rPr lang="zh-CN" altLang="en-US" sz="1000"/>
            <a:t>秒</a:t>
          </a:r>
          <a:r>
            <a:rPr lang="en-US" altLang="zh-CN" sz="1000"/>
            <a:t>(</a:t>
          </a:r>
          <a:r>
            <a:rPr lang="zh-CN" altLang="en-US" sz="1000"/>
            <a:t>太阳</a:t>
          </a:r>
          <a:r>
            <a:rPr lang="en-US" altLang="zh-CN" sz="1000"/>
            <a:t>/Werfen/</a:t>
          </a:r>
          <a:r>
            <a:rPr lang="zh-CN" altLang="en-US" sz="1000"/>
            <a:t>积水</a:t>
          </a:r>
          <a:r>
            <a:rPr lang="en-US" altLang="zh-CN" sz="1000"/>
            <a:t>)</a:t>
          </a:r>
          <a:endParaRPr lang="zh-CN" altLang="en-US" sz="1000"/>
        </a:p>
      </cdr:txBody>
    </cdr:sp>
  </cdr:relSizeAnchor>
  <cdr:relSizeAnchor xmlns:cdr="http://schemas.openxmlformats.org/drawingml/2006/chartDrawing">
    <cdr:from>
      <cdr:x>0.262</cdr:x>
      <cdr:y>0.4472</cdr:y>
    </cdr:from>
    <cdr:to>
      <cdr:x>0.34383</cdr:x>
      <cdr:y>0.49377</cdr:y>
    </cdr:to>
    <cdr:sp macro="" textlink="">
      <cdr:nvSpPr>
        <cdr:cNvPr id="21" name="文本框 20"/>
        <cdr:cNvSpPr txBox="1"/>
      </cdr:nvSpPr>
      <cdr:spPr>
        <a:xfrm xmlns:a="http://schemas.openxmlformats.org/drawingml/2006/main">
          <a:off x="1899280" y="2706832"/>
          <a:ext cx="593185" cy="281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horzOverflow="clip" wrap="square" rtlCol="0" anchor="t"/>
        <a:lstStyle xmlns:a="http://schemas.openxmlformats.org/drawingml/2006/main"/>
        <a:p xmlns:a="http://schemas.openxmlformats.org/drawingml/2006/main">
          <a:r>
            <a:rPr lang="en-US" altLang="zh-CN" dirty="0">
              <a:solidFill>
                <a:srgbClr val="7030A0"/>
              </a:solidFill>
            </a:rPr>
            <a:t>23%</a:t>
          </a:r>
        </a:p>
      </cdr:txBody>
    </cdr:sp>
  </cdr:relSizeAnchor>
  <cdr:relSizeAnchor xmlns:cdr="http://schemas.openxmlformats.org/drawingml/2006/chartDrawing">
    <cdr:from>
      <cdr:x>0.28877</cdr:x>
      <cdr:y>0.5</cdr:y>
    </cdr:from>
    <cdr:to>
      <cdr:x>0.29009</cdr:x>
      <cdr:y>0.735</cdr:y>
    </cdr:to>
    <cdr:cxnSp macro="">
      <cdr:nvCxnSpPr>
        <cdr:cNvPr id="22" name="直接箭头连接符 21">
          <a:extLst xmlns:a="http://schemas.openxmlformats.org/drawingml/2006/main">
            <a:ext uri="{FF2B5EF4-FFF2-40B4-BE49-F238E27FC236}">
              <a16:creationId xmlns:a16="http://schemas.microsoft.com/office/drawing/2014/main" id="{00000000-0008-0000-0000-000003000000}"/>
            </a:ext>
          </a:extLst>
        </cdr:cNvPr>
        <cdr:cNvCxnSpPr/>
      </cdr:nvCxnSpPr>
      <cdr:spPr>
        <a:xfrm xmlns:a="http://schemas.openxmlformats.org/drawingml/2006/main" flipH="1" flipV="1">
          <a:off x="2093356" y="3026410"/>
          <a:ext cx="9525" cy="14224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7030A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0.41783</cdr:x>
      <cdr:y>0.90865</cdr:y>
    </cdr:from>
    <cdr:to>
      <cdr:x>0.6599</cdr:x>
      <cdr:y>0.97788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2895317" y="5513176"/>
          <a:ext cx="1677443" cy="42005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/>
            <a:t>IX</a:t>
          </a:r>
          <a:r>
            <a:rPr lang="zh-CN" altLang="en-US" sz="1100" b="1"/>
            <a:t>因子活性（</a:t>
          </a:r>
          <a:r>
            <a:rPr lang="en-US" altLang="zh-CN" sz="1100" b="1"/>
            <a:t>%</a:t>
          </a:r>
          <a:r>
            <a:rPr lang="zh-CN" altLang="en-US" sz="1100" b="1"/>
            <a:t>）</a:t>
          </a:r>
        </a:p>
      </cdr:txBody>
    </cdr:sp>
  </cdr:relSizeAnchor>
  <cdr:relSizeAnchor xmlns:cdr="http://schemas.openxmlformats.org/drawingml/2006/chartDrawing">
    <cdr:from>
      <cdr:x>0.00721</cdr:x>
      <cdr:y>0.4359</cdr:y>
    </cdr:from>
    <cdr:to>
      <cdr:x>0.08647</cdr:x>
      <cdr:y>0.56923</cdr:y>
    </cdr:to>
    <cdr:sp macro="" textlink="">
      <cdr:nvSpPr>
        <cdr:cNvPr id="3" name="矩形 2"/>
        <cdr:cNvSpPr/>
      </cdr:nvSpPr>
      <cdr:spPr>
        <a:xfrm xmlns:a="http://schemas.openxmlformats.org/drawingml/2006/main">
          <a:off x="47224" y="2556216"/>
          <a:ext cx="518954" cy="781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 b="1"/>
            <a:t>APTT</a:t>
          </a:r>
        </a:p>
        <a:p xmlns:a="http://schemas.openxmlformats.org/drawingml/2006/main">
          <a:r>
            <a:rPr lang="zh-CN" altLang="en-US" sz="1100" b="1"/>
            <a:t>（秒）</a:t>
          </a:r>
        </a:p>
      </cdr:txBody>
    </cdr:sp>
  </cdr:relSizeAnchor>
  <cdr:relSizeAnchor xmlns:cdr="http://schemas.openxmlformats.org/drawingml/2006/chartDrawing">
    <cdr:from>
      <cdr:x>0.1471</cdr:x>
      <cdr:y>0.7767</cdr:y>
    </cdr:from>
    <cdr:to>
      <cdr:x>0.79131</cdr:x>
      <cdr:y>0.77879</cdr:y>
    </cdr:to>
    <cdr:cxnSp macro="">
      <cdr:nvCxnSpPr>
        <cdr:cNvPr id="4" name="直接连接符 3">
          <a:extLst xmlns:a="http://schemas.openxmlformats.org/drawingml/2006/main">
            <a:ext uri="{FF2B5EF4-FFF2-40B4-BE49-F238E27FC236}">
              <a16:creationId xmlns:a16="http://schemas.microsoft.com/office/drawing/2014/main" id="{1B937AB8-79EF-7D22-D1DF-8CF1A1F21891}"/>
            </a:ext>
          </a:extLst>
        </cdr:cNvPr>
        <cdr:cNvCxnSpPr/>
      </cdr:nvCxnSpPr>
      <cdr:spPr>
        <a:xfrm xmlns:a="http://schemas.openxmlformats.org/drawingml/2006/main" flipV="1">
          <a:off x="963157" y="4554749"/>
          <a:ext cx="4217955" cy="122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0.35923</cdr:x>
      <cdr:y>0.44562</cdr:y>
    </cdr:from>
    <cdr:to>
      <cdr:x>0.35991</cdr:x>
      <cdr:y>0.71093</cdr:y>
    </cdr:to>
    <cdr:cxnSp macro="">
      <cdr:nvCxnSpPr>
        <cdr:cNvPr id="5" name="直接箭头连接符 4">
          <a:extLst xmlns:a="http://schemas.openxmlformats.org/drawingml/2006/main">
            <a:ext uri="{FF2B5EF4-FFF2-40B4-BE49-F238E27FC236}">
              <a16:creationId xmlns:a16="http://schemas.microsoft.com/office/drawing/2014/main" id="{B84FA481-0DC8-8EEF-8FD1-588ABE31717F}"/>
            </a:ext>
          </a:extLst>
        </cdr:cNvPr>
        <cdr:cNvCxnSpPr/>
      </cdr:nvCxnSpPr>
      <cdr:spPr>
        <a:xfrm xmlns:a="http://schemas.openxmlformats.org/drawingml/2006/main" flipH="1" flipV="1">
          <a:off x="2352081" y="2613233"/>
          <a:ext cx="4452" cy="155583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0.35138</cdr:x>
      <cdr:y>0.50105</cdr:y>
    </cdr:from>
    <cdr:to>
      <cdr:x>0.35161</cdr:x>
      <cdr:y>0.77787</cdr:y>
    </cdr:to>
    <cdr:cxnSp macro="">
      <cdr:nvCxnSpPr>
        <cdr:cNvPr id="6" name="直接箭头连接符 5">
          <a:extLst xmlns:a="http://schemas.openxmlformats.org/drawingml/2006/main">
            <a:ext uri="{FF2B5EF4-FFF2-40B4-BE49-F238E27FC236}">
              <a16:creationId xmlns:a16="http://schemas.microsoft.com/office/drawing/2014/main" id="{50F65A49-9C17-1205-B981-EDB5C735A874}"/>
            </a:ext>
          </a:extLst>
        </cdr:cNvPr>
        <cdr:cNvCxnSpPr/>
      </cdr:nvCxnSpPr>
      <cdr:spPr>
        <a:xfrm xmlns:a="http://schemas.openxmlformats.org/drawingml/2006/main" flipV="1">
          <a:off x="2300674" y="2938273"/>
          <a:ext cx="1506" cy="16233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0.46355</cdr:x>
      <cdr:y>0.50708</cdr:y>
    </cdr:from>
    <cdr:to>
      <cdr:x>0.46355</cdr:x>
      <cdr:y>0.73628</cdr:y>
    </cdr:to>
    <cdr:cxnSp macro="">
      <cdr:nvCxnSpPr>
        <cdr:cNvPr id="7" name="直接箭头连接符 6">
          <a:extLst xmlns:a="http://schemas.openxmlformats.org/drawingml/2006/main">
            <a:ext uri="{FF2B5EF4-FFF2-40B4-BE49-F238E27FC236}">
              <a16:creationId xmlns:a16="http://schemas.microsoft.com/office/drawing/2014/main" id="{B27C68C6-F917-41E0-7935-11305F92E835}"/>
            </a:ext>
          </a:extLst>
        </cdr:cNvPr>
        <cdr:cNvCxnSpPr/>
      </cdr:nvCxnSpPr>
      <cdr:spPr>
        <a:xfrm xmlns:a="http://schemas.openxmlformats.org/drawingml/2006/main" flipV="1">
          <a:off x="3035112" y="2973638"/>
          <a:ext cx="0" cy="134408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3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0.41224</cdr:x>
      <cdr:y>0.50534</cdr:y>
    </cdr:from>
    <cdr:to>
      <cdr:x>0.41232</cdr:x>
      <cdr:y>0.73563</cdr:y>
    </cdr:to>
    <cdr:cxnSp macro="">
      <cdr:nvCxnSpPr>
        <cdr:cNvPr id="8" name="直接箭头连接符 7">
          <a:extLst xmlns:a="http://schemas.openxmlformats.org/drawingml/2006/main">
            <a:ext uri="{FF2B5EF4-FFF2-40B4-BE49-F238E27FC236}">
              <a16:creationId xmlns:a16="http://schemas.microsoft.com/office/drawing/2014/main" id="{2400F2C7-FA97-F4A6-3248-4D4B15FFF930}"/>
            </a:ext>
          </a:extLst>
        </cdr:cNvPr>
        <cdr:cNvCxnSpPr/>
      </cdr:nvCxnSpPr>
      <cdr:spPr>
        <a:xfrm xmlns:a="http://schemas.openxmlformats.org/drawingml/2006/main" flipH="1" flipV="1">
          <a:off x="3028950" y="3062288"/>
          <a:ext cx="585" cy="139549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4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0.30389</cdr:x>
      <cdr:y>0.50565</cdr:y>
    </cdr:from>
    <cdr:to>
      <cdr:x>0.30435</cdr:x>
      <cdr:y>0.77201</cdr:y>
    </cdr:to>
    <cdr:cxnSp macro="">
      <cdr:nvCxnSpPr>
        <cdr:cNvPr id="9" name="直接箭头连接符 8">
          <a:extLst xmlns:a="http://schemas.openxmlformats.org/drawingml/2006/main">
            <a:ext uri="{FF2B5EF4-FFF2-40B4-BE49-F238E27FC236}">
              <a16:creationId xmlns:a16="http://schemas.microsoft.com/office/drawing/2014/main" id="{32573AC1-8561-C96A-2B93-898A5CE9AC52}"/>
            </a:ext>
          </a:extLst>
        </cdr:cNvPr>
        <cdr:cNvCxnSpPr/>
      </cdr:nvCxnSpPr>
      <cdr:spPr>
        <a:xfrm xmlns:a="http://schemas.openxmlformats.org/drawingml/2006/main" flipV="1">
          <a:off x="1989700" y="2965258"/>
          <a:ext cx="3012" cy="156199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0.30899</cdr:x>
      <cdr:y>0.46886</cdr:y>
    </cdr:from>
    <cdr:to>
      <cdr:x>0.38047</cdr:x>
      <cdr:y>0.51596</cdr:y>
    </cdr:to>
    <cdr:sp macro="" textlink="">
      <cdr:nvSpPr>
        <cdr:cNvPr id="10" name="矩形 9"/>
        <cdr:cNvSpPr/>
      </cdr:nvSpPr>
      <cdr:spPr>
        <a:xfrm xmlns:a="http://schemas.openxmlformats.org/drawingml/2006/main">
          <a:off x="2023130" y="2749504"/>
          <a:ext cx="468014" cy="27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>
              <a:solidFill>
                <a:srgbClr val="FF0000"/>
              </a:solidFill>
            </a:rPr>
            <a:t>33%</a:t>
          </a:r>
          <a:endParaRPr lang="zh-CN" altLang="en-US" sz="110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0.38825</cdr:x>
      <cdr:y>0.46553</cdr:y>
    </cdr:from>
    <cdr:to>
      <cdr:x>0.48007</cdr:x>
      <cdr:y>0.51262</cdr:y>
    </cdr:to>
    <cdr:sp macro="" textlink="">
      <cdr:nvSpPr>
        <cdr:cNvPr id="11" name="矩形 10"/>
        <cdr:cNvSpPr/>
      </cdr:nvSpPr>
      <cdr:spPr>
        <a:xfrm xmlns:a="http://schemas.openxmlformats.org/drawingml/2006/main">
          <a:off x="2852699" y="2821021"/>
          <a:ext cx="674631" cy="285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>
              <a:solidFill>
                <a:schemeClr val="accent4"/>
              </a:solidFill>
            </a:rPr>
            <a:t>42%</a:t>
          </a:r>
          <a:endParaRPr lang="zh-CN" altLang="en-US" sz="1100" b="1" dirty="0">
            <a:solidFill>
              <a:schemeClr val="accent4"/>
            </a:solidFill>
          </a:endParaRPr>
        </a:p>
      </cdr:txBody>
    </cdr:sp>
  </cdr:relSizeAnchor>
  <cdr:relSizeAnchor xmlns:cdr="http://schemas.openxmlformats.org/drawingml/2006/chartDrawing">
    <cdr:from>
      <cdr:x>0.44385</cdr:x>
      <cdr:y>0.46834</cdr:y>
    </cdr:from>
    <cdr:to>
      <cdr:x>0.51533</cdr:x>
      <cdr:y>0.51544</cdr:y>
    </cdr:to>
    <cdr:sp macro="" textlink="">
      <cdr:nvSpPr>
        <cdr:cNvPr id="12" name="矩形 11"/>
        <cdr:cNvSpPr/>
      </cdr:nvSpPr>
      <cdr:spPr>
        <a:xfrm xmlns:a="http://schemas.openxmlformats.org/drawingml/2006/main">
          <a:off x="2906092" y="2746451"/>
          <a:ext cx="468014" cy="27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chemeClr val="accent3"/>
              </a:solidFill>
            </a:rPr>
            <a:t>51%</a:t>
          </a:r>
          <a:endParaRPr lang="zh-CN" altLang="en-US" sz="110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0.34479</cdr:x>
      <cdr:y>0.41653</cdr:y>
    </cdr:from>
    <cdr:to>
      <cdr:x>0.41627</cdr:x>
      <cdr:y>0.46362</cdr:y>
    </cdr:to>
    <cdr:sp macro="" textlink="">
      <cdr:nvSpPr>
        <cdr:cNvPr id="13" name="矩形 12"/>
        <cdr:cNvSpPr/>
      </cdr:nvSpPr>
      <cdr:spPr>
        <a:xfrm xmlns:a="http://schemas.openxmlformats.org/drawingml/2006/main">
          <a:off x="2389170" y="2527290"/>
          <a:ext cx="495316" cy="285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rgbClr val="0070C0"/>
              </a:solidFill>
            </a:rPr>
            <a:t>34%</a:t>
          </a:r>
          <a:endParaRPr lang="zh-CN" altLang="en-US" sz="110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0.26945</cdr:x>
      <cdr:y>0.47094</cdr:y>
    </cdr:from>
    <cdr:to>
      <cdr:x>0.34093</cdr:x>
      <cdr:y>0.51804</cdr:y>
    </cdr:to>
    <cdr:sp macro="" textlink="">
      <cdr:nvSpPr>
        <cdr:cNvPr id="14" name="矩形 13"/>
        <cdr:cNvSpPr/>
      </cdr:nvSpPr>
      <cdr:spPr>
        <a:xfrm xmlns:a="http://schemas.openxmlformats.org/drawingml/2006/main">
          <a:off x="1979812" y="2853827"/>
          <a:ext cx="525206" cy="285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>
              <a:solidFill>
                <a:srgbClr val="00B050"/>
              </a:solidFill>
            </a:rPr>
            <a:t>26%</a:t>
          </a:r>
          <a:endParaRPr lang="zh-CN" altLang="en-US" sz="110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0.80619</cdr:x>
      <cdr:y>0.74464</cdr:y>
    </cdr:from>
    <cdr:to>
      <cdr:x>0.99038</cdr:x>
      <cdr:y>0.76923</cdr:y>
    </cdr:to>
    <cdr:sp macro="" textlink="">
      <cdr:nvSpPr>
        <cdr:cNvPr id="15" name="矩形 14"/>
        <cdr:cNvSpPr/>
      </cdr:nvSpPr>
      <cdr:spPr>
        <a:xfrm xmlns:a="http://schemas.openxmlformats.org/drawingml/2006/main">
          <a:off x="5586414" y="4518046"/>
          <a:ext cx="1276350" cy="14920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/>
            <a:t>33.0</a:t>
          </a:r>
          <a:r>
            <a:rPr lang="zh-CN" altLang="en-US" sz="1100"/>
            <a:t>秒</a:t>
          </a:r>
          <a:r>
            <a:rPr lang="en-US" altLang="zh-CN" sz="1100"/>
            <a:t>(</a:t>
          </a:r>
          <a:r>
            <a:rPr lang="zh-CN" altLang="en-US" sz="1100"/>
            <a:t>众驰</a:t>
          </a:r>
          <a:r>
            <a:rPr lang="en-US" altLang="zh-CN" sz="1100"/>
            <a:t>)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0.80619</cdr:x>
      <cdr:y>0.76452</cdr:y>
    </cdr:from>
    <cdr:to>
      <cdr:x>0.98626</cdr:x>
      <cdr:y>0.80691</cdr:y>
    </cdr:to>
    <cdr:sp macro="" textlink="">
      <cdr:nvSpPr>
        <cdr:cNvPr id="16" name="矩形 15"/>
        <cdr:cNvSpPr/>
      </cdr:nvSpPr>
      <cdr:spPr>
        <a:xfrm xmlns:a="http://schemas.openxmlformats.org/drawingml/2006/main">
          <a:off x="5586427" y="4638669"/>
          <a:ext cx="1247784" cy="257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/>
            <a:t>32.0</a:t>
          </a:r>
          <a:r>
            <a:rPr lang="zh-CN" altLang="en-US" sz="1100"/>
            <a:t>秒</a:t>
          </a:r>
          <a:r>
            <a:rPr lang="en-US" altLang="zh-CN" sz="1100"/>
            <a:t>(Siemens)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0.14885</cdr:x>
      <cdr:y>0.76921</cdr:y>
    </cdr:from>
    <cdr:to>
      <cdr:x>0.79195</cdr:x>
      <cdr:y>0.77224</cdr:y>
    </cdr:to>
    <cdr:cxnSp macro="">
      <cdr:nvCxnSpPr>
        <cdr:cNvPr id="17" name="直接连接符 16">
          <a:extLst xmlns:a="http://schemas.openxmlformats.org/drawingml/2006/main">
            <a:ext uri="{FF2B5EF4-FFF2-40B4-BE49-F238E27FC236}">
              <a16:creationId xmlns:a16="http://schemas.microsoft.com/office/drawing/2014/main" id="{D427EA81-B2DB-BA05-6B77-D83A886E3387}"/>
            </a:ext>
          </a:extLst>
        </cdr:cNvPr>
        <cdr:cNvCxnSpPr/>
      </cdr:nvCxnSpPr>
      <cdr:spPr>
        <a:xfrm xmlns:a="http://schemas.openxmlformats.org/drawingml/2006/main" flipV="1">
          <a:off x="974587" y="4510811"/>
          <a:ext cx="4210685" cy="177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0.14644</cdr:x>
      <cdr:y>0.71234</cdr:y>
    </cdr:from>
    <cdr:to>
      <cdr:x>0.79221</cdr:x>
      <cdr:y>0.71391</cdr:y>
    </cdr:to>
    <cdr:cxnSp macro="">
      <cdr:nvCxnSpPr>
        <cdr:cNvPr id="18" name="直接连接符 17">
          <a:extLst xmlns:a="http://schemas.openxmlformats.org/drawingml/2006/main">
            <a:ext uri="{FF2B5EF4-FFF2-40B4-BE49-F238E27FC236}">
              <a16:creationId xmlns:a16="http://schemas.microsoft.com/office/drawing/2014/main" id="{827E5FC6-0F13-36B5-0C5C-35DFF293122F}"/>
            </a:ext>
          </a:extLst>
        </cdr:cNvPr>
        <cdr:cNvCxnSpPr/>
      </cdr:nvCxnSpPr>
      <cdr:spPr>
        <a:xfrm xmlns:a="http://schemas.openxmlformats.org/drawingml/2006/main">
          <a:off x="958795" y="4177327"/>
          <a:ext cx="4228169" cy="9207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0.84826</cdr:x>
      <cdr:y>0.16428</cdr:y>
    </cdr:from>
    <cdr:to>
      <cdr:x>0.98054</cdr:x>
      <cdr:y>0.21918</cdr:y>
    </cdr:to>
    <cdr:sp macro="" textlink="">
      <cdr:nvSpPr>
        <cdr:cNvPr id="19" name="矩形 18"/>
        <cdr:cNvSpPr/>
      </cdr:nvSpPr>
      <cdr:spPr>
        <a:xfrm xmlns:a="http://schemas.openxmlformats.org/drawingml/2006/main">
          <a:off x="6232637" y="995518"/>
          <a:ext cx="971938" cy="33268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1100" b="1" dirty="0"/>
            <a:t>试剂品牌</a:t>
          </a:r>
        </a:p>
      </cdr:txBody>
    </cdr:sp>
  </cdr:relSizeAnchor>
  <cdr:relSizeAnchor xmlns:cdr="http://schemas.openxmlformats.org/drawingml/2006/chartDrawing">
    <cdr:from>
      <cdr:x>0.77859</cdr:x>
      <cdr:y>0.64732</cdr:y>
    </cdr:from>
    <cdr:to>
      <cdr:x>1</cdr:x>
      <cdr:y>0.68186</cdr:y>
    </cdr:to>
    <cdr:sp macro="" textlink="">
      <cdr:nvSpPr>
        <cdr:cNvPr id="20" name="矩形 19"/>
        <cdr:cNvSpPr/>
      </cdr:nvSpPr>
      <cdr:spPr>
        <a:xfrm xmlns:a="http://schemas.openxmlformats.org/drawingml/2006/main">
          <a:off x="5097780" y="3796030"/>
          <a:ext cx="1449705" cy="20256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/>
            <a:t>APTT</a:t>
          </a:r>
          <a:r>
            <a:rPr lang="zh-CN" altLang="en-US" sz="1100" b="1"/>
            <a:t>参考区间上限</a:t>
          </a:r>
        </a:p>
      </cdr:txBody>
    </cdr:sp>
  </cdr:relSizeAnchor>
  <cdr:relSizeAnchor xmlns:cdr="http://schemas.openxmlformats.org/drawingml/2006/chartDrawing">
    <cdr:from>
      <cdr:x>0.79104</cdr:x>
      <cdr:y>0.68319</cdr:y>
    </cdr:from>
    <cdr:to>
      <cdr:x>0.94774</cdr:x>
      <cdr:y>0.71459</cdr:y>
    </cdr:to>
    <cdr:sp macro="" textlink="">
      <cdr:nvSpPr>
        <cdr:cNvPr id="21" name="矩形 20"/>
        <cdr:cNvSpPr/>
      </cdr:nvSpPr>
      <cdr:spPr>
        <a:xfrm xmlns:a="http://schemas.openxmlformats.org/drawingml/2006/main">
          <a:off x="5179301" y="4006397"/>
          <a:ext cx="1025991" cy="18413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/>
            <a:t>41.0</a:t>
          </a:r>
          <a:r>
            <a:rPr lang="zh-CN" altLang="en-US" sz="1100"/>
            <a:t>秒</a:t>
          </a:r>
          <a:r>
            <a:rPr lang="en-US" altLang="zh-CN" sz="1100"/>
            <a:t>(STAGO)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0.2073</cdr:x>
      <cdr:y>0.46289</cdr:y>
    </cdr:from>
    <cdr:to>
      <cdr:x>0.28179</cdr:x>
      <cdr:y>0.50187</cdr:y>
    </cdr:to>
    <cdr:sp macro="" textlink="">
      <cdr:nvSpPr>
        <cdr:cNvPr id="24" name="文本框 23"/>
        <cdr:cNvSpPr txBox="1"/>
      </cdr:nvSpPr>
      <cdr:spPr>
        <a:xfrm xmlns:a="http://schemas.openxmlformats.org/drawingml/2006/main">
          <a:off x="1523154" y="2805031"/>
          <a:ext cx="547322" cy="236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horzOverflow="clip" wrap="square" rtlCol="0" anchor="t"/>
        <a:lstStyle xmlns:a="http://schemas.openxmlformats.org/drawingml/2006/main"/>
        <a:p xmlns:a="http://schemas.openxmlformats.org/drawingml/2006/main">
          <a:r>
            <a:rPr lang="en-US" altLang="zh-CN">
              <a:solidFill>
                <a:srgbClr val="7030A0"/>
              </a:solidFill>
            </a:rPr>
            <a:t>14%</a:t>
          </a:r>
        </a:p>
      </cdr:txBody>
    </cdr:sp>
  </cdr:relSizeAnchor>
  <cdr:relSizeAnchor xmlns:cdr="http://schemas.openxmlformats.org/drawingml/2006/chartDrawing">
    <cdr:from>
      <cdr:x>0.72243</cdr:x>
      <cdr:y>0.71716</cdr:y>
    </cdr:from>
    <cdr:to>
      <cdr:x>1</cdr:x>
      <cdr:y>0.7465</cdr:y>
    </cdr:to>
    <cdr:sp macro="" textlink="">
      <cdr:nvSpPr>
        <cdr:cNvPr id="22" name="矩形 21"/>
        <cdr:cNvSpPr/>
      </cdr:nvSpPr>
      <cdr:spPr>
        <a:xfrm xmlns:a="http://schemas.openxmlformats.org/drawingml/2006/main">
          <a:off x="4812689" y="4210596"/>
          <a:ext cx="1849096" cy="17229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/>
            <a:t>   38.0</a:t>
          </a:r>
          <a:r>
            <a:rPr lang="zh-CN" altLang="en-US" sz="1100"/>
            <a:t>秒</a:t>
          </a:r>
          <a:r>
            <a:rPr lang="en-US" altLang="zh-CN" sz="1100"/>
            <a:t>(</a:t>
          </a:r>
          <a:r>
            <a:rPr lang="zh-CN" altLang="en-US" sz="1100"/>
            <a:t>太阳</a:t>
          </a:r>
          <a:r>
            <a:rPr lang="en-US" altLang="zh-CN" sz="1100"/>
            <a:t>/Werfen/</a:t>
          </a:r>
          <a:r>
            <a:rPr lang="zh-CN" altLang="en-US" sz="1100"/>
            <a:t>积水</a:t>
          </a:r>
          <a:r>
            <a:rPr lang="en-US" altLang="zh-CN" sz="1100"/>
            <a:t>)</a:t>
          </a:r>
          <a:endParaRPr lang="zh-CN" altLang="en-US" sz="1100"/>
        </a:p>
      </cdr:txBody>
    </cdr:sp>
  </cdr:relSizeAnchor>
  <cdr:relSizeAnchor xmlns:cdr="http://schemas.openxmlformats.org/drawingml/2006/chartDrawing">
    <cdr:from>
      <cdr:x>0.14478</cdr:x>
      <cdr:y>0.73419</cdr:y>
    </cdr:from>
    <cdr:to>
      <cdr:x>0.74692</cdr:x>
      <cdr:y>0.73592</cdr:y>
    </cdr:to>
    <cdr:cxnSp macro="">
      <cdr:nvCxnSpPr>
        <cdr:cNvPr id="23" name="直接连接符 22">
          <a:extLst xmlns:a="http://schemas.openxmlformats.org/drawingml/2006/main">
            <a:ext uri="{FF2B5EF4-FFF2-40B4-BE49-F238E27FC236}">
              <a16:creationId xmlns:a16="http://schemas.microsoft.com/office/drawing/2014/main" id="{CFFF6293-DE47-E886-F93C-AFBA1021E37B}"/>
            </a:ext>
          </a:extLst>
        </cdr:cNvPr>
        <cdr:cNvCxnSpPr/>
      </cdr:nvCxnSpPr>
      <cdr:spPr>
        <a:xfrm xmlns:a="http://schemas.openxmlformats.org/drawingml/2006/main">
          <a:off x="964493" y="4310584"/>
          <a:ext cx="4011295" cy="1016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0.23318</cdr:x>
      <cdr:y>0.5</cdr:y>
    </cdr:from>
    <cdr:to>
      <cdr:x>0.23448</cdr:x>
      <cdr:y>0.73567</cdr:y>
    </cdr:to>
    <cdr:cxnSp macro="">
      <cdr:nvCxnSpPr>
        <cdr:cNvPr id="25" name="直接箭头连接符 24">
          <a:extLst xmlns:a="http://schemas.openxmlformats.org/drawingml/2006/main">
            <a:ext uri="{FF2B5EF4-FFF2-40B4-BE49-F238E27FC236}">
              <a16:creationId xmlns:a16="http://schemas.microsoft.com/office/drawing/2014/main" id="{00000000-0008-0000-0000-000004000000}"/>
            </a:ext>
          </a:extLst>
        </cdr:cNvPr>
        <cdr:cNvCxnSpPr/>
      </cdr:nvCxnSpPr>
      <cdr:spPr>
        <a:xfrm xmlns:a="http://schemas.openxmlformats.org/drawingml/2006/main" flipH="1" flipV="1">
          <a:off x="1713345" y="3029902"/>
          <a:ext cx="9525" cy="142811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7030A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2024/10/1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39552" y="1608063"/>
            <a:ext cx="8064896" cy="603647"/>
          </a:xfrm>
        </p:spPr>
        <p:txBody>
          <a:bodyPr>
            <a:noAutofit/>
          </a:bodyPr>
          <a:lstStyle>
            <a:lvl1pPr marL="0" indent="0" algn="dist">
              <a:buNone/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1691680" y="3120231"/>
            <a:ext cx="5760640" cy="603647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华中科技大学同济医学院附属同济医院</a:t>
            </a:r>
          </a:p>
          <a:p>
            <a:pPr lvl="0"/>
            <a:r>
              <a:rPr lang="en-US" altLang="zh-CN" dirty="0"/>
              <a:t>2023</a:t>
            </a:r>
            <a:r>
              <a:rPr lang="zh-CN" altLang="en-US" dirty="0"/>
              <a:t>年  月  日</a:t>
            </a:r>
          </a:p>
        </p:txBody>
      </p:sp>
      <p:sp>
        <p:nvSpPr>
          <p:cNvPr id="8" name="圆角矩形 7"/>
          <p:cNvSpPr/>
          <p:nvPr userDrawn="1"/>
        </p:nvSpPr>
        <p:spPr>
          <a:xfrm>
            <a:off x="251520" y="1203598"/>
            <a:ext cx="8640960" cy="144016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 rot="5400000">
            <a:off x="2000250" y="-2000252"/>
            <a:ext cx="5143500" cy="9144003"/>
          </a:xfrm>
          <a:prstGeom prst="rect">
            <a:avLst/>
          </a:prstGeom>
          <a:gradFill flip="none" rotWithShape="1">
            <a:gsLst>
              <a:gs pos="0">
                <a:srgbClr val="328EDA">
                  <a:alpha val="58000"/>
                </a:srgbClr>
              </a:gs>
              <a:gs pos="68000">
                <a:srgbClr val="328EDA">
                  <a:alpha val="9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 userDrawn="1"/>
        </p:nvSpPr>
        <p:spPr>
          <a:xfrm>
            <a:off x="251520" y="1203598"/>
            <a:ext cx="8640960" cy="144016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占位符 3"/>
          <p:cNvSpPr>
            <a:spLocks noGrp="1"/>
          </p:cNvSpPr>
          <p:nvPr>
            <p:ph type="body" sz="half" idx="2"/>
          </p:nvPr>
        </p:nvSpPr>
        <p:spPr>
          <a:xfrm>
            <a:off x="539552" y="1608063"/>
            <a:ext cx="8064896" cy="603647"/>
          </a:xfrm>
        </p:spPr>
        <p:txBody>
          <a:bodyPr>
            <a:noAutofit/>
          </a:bodyPr>
          <a:lstStyle>
            <a:lvl1pPr marL="0" indent="0" algn="dist">
              <a:buNone/>
              <a:defRPr sz="3600" b="1">
                <a:solidFill>
                  <a:schemeClr val="tx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1691680" y="3048223"/>
            <a:ext cx="5760640" cy="603647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华中科技大学同济医学院附属同济医院</a:t>
            </a:r>
          </a:p>
          <a:p>
            <a:pPr lvl="0"/>
            <a:r>
              <a:rPr lang="en-US" altLang="zh-CN" dirty="0"/>
              <a:t>2023</a:t>
            </a:r>
            <a:r>
              <a:rPr lang="zh-CN" altLang="en-US" dirty="0"/>
              <a:t>年  月  日</a:t>
            </a:r>
          </a:p>
        </p:txBody>
      </p:sp>
      <p:pic>
        <p:nvPicPr>
          <p:cNvPr id="2050" name="Picture 2" descr="E:\常用办公文件\同济医院简介ppt及视频\同济元素LOGO&amp;背景\未标题-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07653"/>
            <a:ext cx="2232818" cy="31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常用办公文件\同济医院简介ppt及视频\同济元素LOGO&amp;背景\d25250b406d1105e3873453728ef577.png"/>
          <p:cNvPicPr>
            <a:picLocks noChangeAspect="1" noChangeArrowheads="1"/>
          </p:cNvPicPr>
          <p:nvPr userDrawn="1"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6452"/>
            <a:ext cx="1008112" cy="23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常用办公文件\同济医院简介ppt及视频\同济元素LOGO&amp;背景\ac0e35f5628f5e672b5c69022344698.png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538" y="356452"/>
            <a:ext cx="951508" cy="25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682560"/>
            <a:ext cx="9144000" cy="367240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2000"/>
                </a:schemeClr>
              </a:gs>
              <a:gs pos="53000">
                <a:schemeClr val="bg1">
                  <a:alpha val="56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593170" y="1452006"/>
            <a:ext cx="1106622" cy="2099072"/>
            <a:chOff x="903395" y="1985685"/>
            <a:chExt cx="1475496" cy="2798762"/>
          </a:xfrm>
        </p:grpSpPr>
        <p:sp>
          <p:nvSpPr>
            <p:cNvPr id="7" name="文本框 318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3395" y="1985685"/>
              <a:ext cx="958849" cy="27987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 录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01783" y="2254480"/>
              <a:ext cx="677108" cy="23070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0" i="0" u="none" strike="noStrike" kern="1200" cap="none" spc="30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</a:t>
              </a:r>
              <a:endParaRPr kumimoji="0" lang="zh-CN" altLang="en-US" sz="2100" b="0" i="0" u="none" strike="noStrike" kern="1200" cap="none" spc="30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499992" y="1275606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4499992" y="2174516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2" name="文本占位符 3"/>
          <p:cNvSpPr>
            <a:spLocks noGrp="1"/>
          </p:cNvSpPr>
          <p:nvPr>
            <p:ph type="body" sz="half" idx="11" hasCustomPrompt="1"/>
          </p:nvPr>
        </p:nvSpPr>
        <p:spPr>
          <a:xfrm>
            <a:off x="4499992" y="3073426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3" name="文本占位符 3"/>
          <p:cNvSpPr>
            <a:spLocks noGrp="1"/>
          </p:cNvSpPr>
          <p:nvPr>
            <p:ph type="body" sz="half" idx="12" hasCustomPrompt="1"/>
          </p:nvPr>
        </p:nvSpPr>
        <p:spPr>
          <a:xfrm>
            <a:off x="3495531" y="1275606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01/</a:t>
            </a:r>
            <a:endParaRPr lang="zh-CN" altLang="en-US" dirty="0"/>
          </a:p>
        </p:txBody>
      </p:sp>
      <p:sp>
        <p:nvSpPr>
          <p:cNvPr id="14" name="文本占位符 3"/>
          <p:cNvSpPr>
            <a:spLocks noGrp="1"/>
          </p:cNvSpPr>
          <p:nvPr>
            <p:ph type="body" sz="half" idx="13" hasCustomPrompt="1"/>
          </p:nvPr>
        </p:nvSpPr>
        <p:spPr>
          <a:xfrm>
            <a:off x="3495531" y="2174516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02/</a:t>
            </a:r>
            <a:endParaRPr lang="zh-CN" altLang="en-US" dirty="0"/>
          </a:p>
        </p:txBody>
      </p:sp>
      <p:sp>
        <p:nvSpPr>
          <p:cNvPr id="15" name="文本占位符 3"/>
          <p:cNvSpPr>
            <a:spLocks noGrp="1"/>
          </p:cNvSpPr>
          <p:nvPr>
            <p:ph type="body" sz="half" idx="14" hasCustomPrompt="1"/>
          </p:nvPr>
        </p:nvSpPr>
        <p:spPr>
          <a:xfrm>
            <a:off x="3495531" y="3085266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03/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 rot="5400000">
            <a:off x="2000250" y="-2000252"/>
            <a:ext cx="5143500" cy="9144003"/>
          </a:xfrm>
          <a:prstGeom prst="rect">
            <a:avLst/>
          </a:prstGeom>
          <a:gradFill flip="none" rotWithShape="1">
            <a:gsLst>
              <a:gs pos="0">
                <a:srgbClr val="328EDA">
                  <a:alpha val="58000"/>
                </a:srgbClr>
              </a:gs>
              <a:gs pos="53000">
                <a:srgbClr val="328EDA">
                  <a:alpha val="9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593170" y="1307990"/>
            <a:ext cx="1106622" cy="2099072"/>
            <a:chOff x="903395" y="1985685"/>
            <a:chExt cx="1475496" cy="2798762"/>
          </a:xfrm>
        </p:grpSpPr>
        <p:sp>
          <p:nvSpPr>
            <p:cNvPr id="7" name="文本框 318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3395" y="1985685"/>
              <a:ext cx="958849" cy="279876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 录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01783" y="2254480"/>
              <a:ext cx="677108" cy="23070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0" i="0" u="none" strike="noStrike" kern="1200" cap="none" spc="30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</a:t>
              </a:r>
              <a:endParaRPr kumimoji="0" lang="zh-CN" altLang="en-US" sz="2100" b="0" i="0" u="none" strike="noStrike" kern="1200" cap="none" spc="30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4499992" y="1131590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4499992" y="2030500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2" name="文本占位符 3"/>
          <p:cNvSpPr>
            <a:spLocks noGrp="1"/>
          </p:cNvSpPr>
          <p:nvPr>
            <p:ph type="body" sz="half" idx="11" hasCustomPrompt="1"/>
          </p:nvPr>
        </p:nvSpPr>
        <p:spPr>
          <a:xfrm>
            <a:off x="4499992" y="2929410"/>
            <a:ext cx="3096344" cy="61538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3" name="文本占位符 3"/>
          <p:cNvSpPr>
            <a:spLocks noGrp="1"/>
          </p:cNvSpPr>
          <p:nvPr>
            <p:ph type="body" sz="half" idx="12" hasCustomPrompt="1"/>
          </p:nvPr>
        </p:nvSpPr>
        <p:spPr>
          <a:xfrm>
            <a:off x="3495531" y="1131590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01/</a:t>
            </a:r>
            <a:endParaRPr lang="zh-CN" altLang="en-US" dirty="0"/>
          </a:p>
        </p:txBody>
      </p:sp>
      <p:sp>
        <p:nvSpPr>
          <p:cNvPr id="14" name="文本占位符 3"/>
          <p:cNvSpPr>
            <a:spLocks noGrp="1"/>
          </p:cNvSpPr>
          <p:nvPr>
            <p:ph type="body" sz="half" idx="13" hasCustomPrompt="1"/>
          </p:nvPr>
        </p:nvSpPr>
        <p:spPr>
          <a:xfrm>
            <a:off x="3495531" y="2030500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02/</a:t>
            </a:r>
            <a:endParaRPr lang="zh-CN" altLang="en-US" dirty="0"/>
          </a:p>
        </p:txBody>
      </p:sp>
      <p:sp>
        <p:nvSpPr>
          <p:cNvPr id="15" name="文本占位符 3"/>
          <p:cNvSpPr>
            <a:spLocks noGrp="1"/>
          </p:cNvSpPr>
          <p:nvPr>
            <p:ph type="body" sz="half" idx="14" hasCustomPrompt="1"/>
          </p:nvPr>
        </p:nvSpPr>
        <p:spPr>
          <a:xfrm>
            <a:off x="3495531" y="2941250"/>
            <a:ext cx="864095" cy="615386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03/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92" b="36055"/>
          <a:stretch>
            <a:fillRect/>
          </a:stretch>
        </p:blipFill>
        <p:spPr>
          <a:xfrm>
            <a:off x="3642968" y="1846779"/>
            <a:ext cx="1858064" cy="216025"/>
          </a:xfrm>
          <a:prstGeom prst="rect">
            <a:avLst/>
          </a:prstGeom>
          <a:ln>
            <a:noFill/>
          </a:ln>
        </p:spPr>
      </p:pic>
      <p:sp>
        <p:nvSpPr>
          <p:cNvPr id="12" name="文本占位符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2267744" y="2388412"/>
            <a:ext cx="4608512" cy="615386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7" name="文本占位符 3"/>
          <p:cNvSpPr>
            <a:spLocks noGrp="1"/>
          </p:cNvSpPr>
          <p:nvPr>
            <p:ph type="body" sz="half" idx="15" hasCustomPrompt="1"/>
          </p:nvPr>
        </p:nvSpPr>
        <p:spPr>
          <a:xfrm>
            <a:off x="3419872" y="1092268"/>
            <a:ext cx="2304256" cy="61538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accent2">
                    <a:lumMod val="7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第一部分</a:t>
            </a:r>
          </a:p>
        </p:txBody>
      </p:sp>
      <p:pic>
        <p:nvPicPr>
          <p:cNvPr id="2" name="Picture 3" descr="C:\Users\Lenovo\Desktop\5f1e8b0026fe3a23e66f3a20d8c6f1f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89"/>
          <a:stretch>
            <a:fillRect/>
          </a:stretch>
        </p:blipFill>
        <p:spPr bwMode="auto">
          <a:xfrm>
            <a:off x="0" y="3240157"/>
            <a:ext cx="9144000" cy="191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矩形: 剪去单角 7"/>
          <p:cNvSpPr/>
          <p:nvPr userDrawn="1">
            <p:custDataLst>
              <p:tags r:id="rId1"/>
            </p:custDataLst>
          </p:nvPr>
        </p:nvSpPr>
        <p:spPr>
          <a:xfrm>
            <a:off x="467544" y="1121462"/>
            <a:ext cx="3168352" cy="468631"/>
          </a:xfrm>
          <a:prstGeom prst="snip1Rect">
            <a:avLst/>
          </a:prstGeom>
          <a:solidFill>
            <a:srgbClr val="328ED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: 剪去单角 7"/>
          <p:cNvSpPr/>
          <p:nvPr userDrawn="1">
            <p:custDataLst>
              <p:tags r:id="rId2"/>
            </p:custDataLst>
          </p:nvPr>
        </p:nvSpPr>
        <p:spPr>
          <a:xfrm>
            <a:off x="4644008" y="1121462"/>
            <a:ext cx="3168352" cy="468631"/>
          </a:xfrm>
          <a:prstGeom prst="snip1Rect">
            <a:avLst/>
          </a:prstGeom>
          <a:solidFill>
            <a:srgbClr val="328ED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占位符 3"/>
          <p:cNvSpPr>
            <a:spLocks noGrp="1"/>
          </p:cNvSpPr>
          <p:nvPr>
            <p:ph type="body" sz="half" idx="11" hasCustomPrompt="1"/>
          </p:nvPr>
        </p:nvSpPr>
        <p:spPr>
          <a:xfrm>
            <a:off x="539552" y="1175757"/>
            <a:ext cx="3096344" cy="360040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6" name="文本占位符 3"/>
          <p:cNvSpPr>
            <a:spLocks noGrp="1"/>
          </p:cNvSpPr>
          <p:nvPr>
            <p:ph type="body" sz="half" idx="12" hasCustomPrompt="1"/>
          </p:nvPr>
        </p:nvSpPr>
        <p:spPr>
          <a:xfrm>
            <a:off x="4716016" y="1175757"/>
            <a:ext cx="3096344" cy="360040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19" name="矩形 18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21" name="图片 3" descr="透明不干胶一张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275606"/>
            <a:ext cx="8219256" cy="331901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7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9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670484" y="843558"/>
            <a:ext cx="5803032" cy="327119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91680" y="4200351"/>
            <a:ext cx="5760640" cy="60364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矩形 8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2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5536" y="1059582"/>
            <a:ext cx="4637459" cy="36724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7" name="内容占位符 3"/>
          <p:cNvSpPr>
            <a:spLocks noGrp="1"/>
          </p:cNvSpPr>
          <p:nvPr>
            <p:ph sz="half" idx="2"/>
          </p:nvPr>
        </p:nvSpPr>
        <p:spPr>
          <a:xfrm>
            <a:off x="5285157" y="1275606"/>
            <a:ext cx="3534544" cy="3250456"/>
          </a:xfrm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矩形 8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3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剪去单角 1"/>
          <p:cNvSpPr/>
          <p:nvPr userDrawn="1">
            <p:custDataLst>
              <p:tags r:id="rId1"/>
            </p:custDataLst>
          </p:nvPr>
        </p:nvSpPr>
        <p:spPr>
          <a:xfrm>
            <a:off x="403748" y="843558"/>
            <a:ext cx="3088131" cy="468631"/>
          </a:xfrm>
          <a:prstGeom prst="snip1Rect">
            <a:avLst/>
          </a:prstGeom>
          <a:solidFill>
            <a:srgbClr val="328ED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3"/>
          <p:cNvSpPr>
            <a:spLocks noGrp="1"/>
          </p:cNvSpPr>
          <p:nvPr>
            <p:ph sz="half" idx="2"/>
          </p:nvPr>
        </p:nvSpPr>
        <p:spPr>
          <a:xfrm>
            <a:off x="395536" y="1347614"/>
            <a:ext cx="8352928" cy="338437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3"/>
          <p:cNvSpPr>
            <a:spLocks noGrp="1"/>
          </p:cNvSpPr>
          <p:nvPr>
            <p:ph type="body" sz="half" idx="11" hasCustomPrompt="1"/>
          </p:nvPr>
        </p:nvSpPr>
        <p:spPr>
          <a:xfrm>
            <a:off x="467544" y="915566"/>
            <a:ext cx="3096344" cy="360040"/>
          </a:xfr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3"/>
          <p:cNvSpPr>
            <a:spLocks noGrp="1"/>
          </p:cNvSpPr>
          <p:nvPr>
            <p:ph type="body" sz="half" idx="10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5" name="图片 3" descr="透明不干胶一张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2"/>
          <p:cNvSpPr>
            <a:spLocks noGrp="1"/>
          </p:cNvSpPr>
          <p:nvPr>
            <p:ph type="pic" idx="1"/>
          </p:nvPr>
        </p:nvSpPr>
        <p:spPr>
          <a:xfrm>
            <a:off x="1547664" y="699542"/>
            <a:ext cx="2808312" cy="18722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0" name="图片占位符 2"/>
          <p:cNvSpPr>
            <a:spLocks noGrp="1"/>
          </p:cNvSpPr>
          <p:nvPr>
            <p:ph type="pic" idx="10"/>
          </p:nvPr>
        </p:nvSpPr>
        <p:spPr>
          <a:xfrm>
            <a:off x="4788024" y="699542"/>
            <a:ext cx="2808312" cy="18722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1" name="图片占位符 2"/>
          <p:cNvSpPr>
            <a:spLocks noGrp="1"/>
          </p:cNvSpPr>
          <p:nvPr>
            <p:ph type="pic" idx="11"/>
          </p:nvPr>
        </p:nvSpPr>
        <p:spPr>
          <a:xfrm>
            <a:off x="1547664" y="2695228"/>
            <a:ext cx="2808312" cy="18722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2" name="图片占位符 2"/>
          <p:cNvSpPr>
            <a:spLocks noGrp="1"/>
          </p:cNvSpPr>
          <p:nvPr>
            <p:ph type="pic" idx="12"/>
          </p:nvPr>
        </p:nvSpPr>
        <p:spPr>
          <a:xfrm>
            <a:off x="4788024" y="2695228"/>
            <a:ext cx="2808312" cy="18722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3" name="文本占位符 3"/>
          <p:cNvSpPr>
            <a:spLocks noGrp="1"/>
          </p:cNvSpPr>
          <p:nvPr>
            <p:ph type="body" sz="half" idx="2"/>
          </p:nvPr>
        </p:nvSpPr>
        <p:spPr>
          <a:xfrm>
            <a:off x="1547664" y="4659982"/>
            <a:ext cx="6048672" cy="38762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占位符 3"/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7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-13594" y="0"/>
            <a:ext cx="9157593" cy="623747"/>
          </a:xfrm>
          <a:prstGeom prst="rect">
            <a:avLst/>
          </a:prstGeom>
          <a:gradFill flip="none" rotWithShape="1">
            <a:gsLst>
              <a:gs pos="63000">
                <a:srgbClr val="61A8E3"/>
              </a:gs>
              <a:gs pos="0">
                <a:sysClr val="window" lastClr="FFFFFF"/>
              </a:gs>
              <a:gs pos="38000">
                <a:srgbClr val="95C5EC"/>
              </a:gs>
              <a:gs pos="100000">
                <a:srgbClr val="328ED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占位符 3"/>
          <p:cNvSpPr>
            <a:spLocks noGrp="1"/>
          </p:cNvSpPr>
          <p:nvPr>
            <p:ph type="body" sz="half" idx="13" hasCustomPrompt="1"/>
          </p:nvPr>
        </p:nvSpPr>
        <p:spPr>
          <a:xfrm>
            <a:off x="323528" y="51470"/>
            <a:ext cx="3096344" cy="615386"/>
          </a:xfrm>
        </p:spPr>
        <p:txBody>
          <a:bodyPr anchor="ctr">
            <a:noAutofit/>
          </a:bodyPr>
          <a:lstStyle>
            <a:lvl1pPr marL="0" indent="0" algn="l">
              <a:buNone/>
              <a:defRPr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请输入标题文字</a:t>
            </a:r>
          </a:p>
        </p:txBody>
      </p:sp>
      <p:pic>
        <p:nvPicPr>
          <p:cNvPr id="17" name="图片 3" descr="透明不干胶一张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7936" y="162208"/>
            <a:ext cx="2448560" cy="3213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 rot="5400000">
            <a:off x="2014643" y="-2014645"/>
            <a:ext cx="5143500" cy="9172789"/>
          </a:xfrm>
          <a:prstGeom prst="rect">
            <a:avLst/>
          </a:prstGeom>
          <a:gradFill flip="none" rotWithShape="1">
            <a:gsLst>
              <a:gs pos="0">
                <a:srgbClr val="328EDA">
                  <a:alpha val="58000"/>
                </a:srgbClr>
              </a:gs>
              <a:gs pos="53000">
                <a:srgbClr val="328EDA">
                  <a:alpha val="9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"/>
          <a:stretch>
            <a:fillRect/>
          </a:stretch>
        </p:blipFill>
        <p:spPr>
          <a:xfrm>
            <a:off x="4097179" y="833655"/>
            <a:ext cx="949643" cy="955834"/>
          </a:xfrm>
          <a:custGeom>
            <a:avLst/>
            <a:gdLst>
              <a:gd name="connsiteX0" fmla="*/ 498116 w 989882"/>
              <a:gd name="connsiteY0" fmla="*/ 0 h 996232"/>
              <a:gd name="connsiteX1" fmla="*/ 986112 w 989882"/>
              <a:gd name="connsiteY1" fmla="*/ 397728 h 996232"/>
              <a:gd name="connsiteX2" fmla="*/ 989882 w 989882"/>
              <a:gd name="connsiteY2" fmla="*/ 435125 h 996232"/>
              <a:gd name="connsiteX3" fmla="*/ 989882 w 989882"/>
              <a:gd name="connsiteY3" fmla="*/ 561107 h 996232"/>
              <a:gd name="connsiteX4" fmla="*/ 986112 w 989882"/>
              <a:gd name="connsiteY4" fmla="*/ 598504 h 996232"/>
              <a:gd name="connsiteX5" fmla="*/ 498116 w 989882"/>
              <a:gd name="connsiteY5" fmla="*/ 996232 h 996232"/>
              <a:gd name="connsiteX6" fmla="*/ 0 w 989882"/>
              <a:gd name="connsiteY6" fmla="*/ 498116 h 996232"/>
              <a:gd name="connsiteX7" fmla="*/ 498116 w 989882"/>
              <a:gd name="connsiteY7" fmla="*/ 0 h 99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9882" h="996232">
                <a:moveTo>
                  <a:pt x="498116" y="0"/>
                </a:moveTo>
                <a:cubicBezTo>
                  <a:pt x="738831" y="0"/>
                  <a:pt x="939665" y="170745"/>
                  <a:pt x="986112" y="397728"/>
                </a:cubicBezTo>
                <a:lnTo>
                  <a:pt x="989882" y="435125"/>
                </a:lnTo>
                <a:lnTo>
                  <a:pt x="989882" y="561107"/>
                </a:lnTo>
                <a:lnTo>
                  <a:pt x="986112" y="598504"/>
                </a:lnTo>
                <a:cubicBezTo>
                  <a:pt x="939665" y="825487"/>
                  <a:pt x="738831" y="996232"/>
                  <a:pt x="498116" y="996232"/>
                </a:cubicBezTo>
                <a:cubicBezTo>
                  <a:pt x="223014" y="996232"/>
                  <a:pt x="0" y="773218"/>
                  <a:pt x="0" y="498116"/>
                </a:cubicBezTo>
                <a:cubicBezTo>
                  <a:pt x="0" y="223014"/>
                  <a:pt x="223014" y="0"/>
                  <a:pt x="498116" y="0"/>
                </a:cubicBezTo>
                <a:close/>
              </a:path>
            </a:pathLst>
          </a:custGeom>
        </p:spPr>
      </p:pic>
      <p:sp>
        <p:nvSpPr>
          <p:cNvPr id="7" name="文本占位符 3"/>
          <p:cNvSpPr>
            <a:spLocks noGrp="1"/>
          </p:cNvSpPr>
          <p:nvPr>
            <p:ph type="body" sz="half" idx="13" hasCustomPrompt="1"/>
          </p:nvPr>
        </p:nvSpPr>
        <p:spPr>
          <a:xfrm>
            <a:off x="2718048" y="2355726"/>
            <a:ext cx="3707905" cy="615386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敬请批评指正！</a:t>
            </a:r>
          </a:p>
        </p:txBody>
      </p:sp>
      <p:pic>
        <p:nvPicPr>
          <p:cNvPr id="5" name="Picture 3" descr="C:\Users\Lenovo\Desktop\5f1e8b0026fe3a23e66f3a20d8c6f1f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89"/>
          <a:stretch>
            <a:fillRect/>
          </a:stretch>
        </p:blipFill>
        <p:spPr bwMode="auto">
          <a:xfrm>
            <a:off x="0" y="3240157"/>
            <a:ext cx="9144000" cy="191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792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2024/10/1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909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0E01712-7442-90F8-35D8-26E0FFABDF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0" y="0"/>
            <a:chExt cx="5760" cy="432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40CCEEC3-2AEE-D3AA-1E4A-20DCE9A3B9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zh-CN" sz="1800">
                <a:latin typeface="Times New Roman" panose="02020603050405020304" pitchFamily="18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DE92FFE8-C7F5-5E45-9989-55836B8AEE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1800">
                <a:latin typeface="Times New Roman" panose="02020603050405020304" pitchFamily="18" charset="0"/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9EE36AF-2977-BECC-DB53-BF86A1E553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6" name="Rectangle 6">
                <a:extLst>
                  <a:ext uri="{FF2B5EF4-FFF2-40B4-BE49-F238E27FC236}">
                    <a16:creationId xmlns:a16="http://schemas.microsoft.com/office/drawing/2014/main" id="{70267D79-1E26-92FF-19E3-0233CC3680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9D87FD74-48B7-7C41-3CB8-04418CF3D9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B92CC1D7-D0EB-05C1-707A-F632DB9C09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C94C39AF-CE35-16AE-09DA-CAAB7A56EF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0C02CC00-6A92-F2E4-B7CD-214AEDDA24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11">
                <a:extLst>
                  <a:ext uri="{FF2B5EF4-FFF2-40B4-BE49-F238E27FC236}">
                    <a16:creationId xmlns:a16="http://schemas.microsoft.com/office/drawing/2014/main" id="{39A2D775-656D-8E11-A71E-22D20F90E6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2">
                <a:extLst>
                  <a:ext uri="{FF2B5EF4-FFF2-40B4-BE49-F238E27FC236}">
                    <a16:creationId xmlns:a16="http://schemas.microsoft.com/office/drawing/2014/main" id="{27875C8F-5632-CC94-314F-90E5E54966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7CEB8B35-1A92-637B-1AF0-2B4514EB61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597E69EC-35BC-97D7-5528-D63EB2457C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5">
                <a:extLst>
                  <a:ext uri="{FF2B5EF4-FFF2-40B4-BE49-F238E27FC236}">
                    <a16:creationId xmlns:a16="http://schemas.microsoft.com/office/drawing/2014/main" id="{5AA5416E-D073-5B63-B2D7-0418D22F05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zh-CN" sz="1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585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371600"/>
            <a:ext cx="6019800" cy="1657350"/>
          </a:xfrm>
        </p:spPr>
        <p:txBody>
          <a:bodyPr/>
          <a:lstStyle>
            <a:lvl1pPr>
              <a:defRPr sz="375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586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3200400"/>
            <a:ext cx="6019800" cy="13144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55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E2CD8C69-6D13-A4A5-D494-6E84E14C8A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6300"/>
            <a:ext cx="2133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48DACE52-1CEE-CB17-A836-5EAFC82C7A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C5760DAF-44CC-DA60-1D25-25127DA923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E2D85-18BC-421F-A45A-D03D0942A9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4078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01589D9-DB59-B257-A00A-7F137CFFCB7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7AE2EBF-D665-0119-E240-C6A34A5FF8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32A11-B0B9-4CA2-BACB-676ABA2CD1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C9D4303D-4DB2-88CE-AF2A-60660F7BA8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845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  <p:sldLayoutId id="2147483666" r:id="rId17"/>
    <p:sldLayoutId id="2147483667" r:id="rId18"/>
    <p:sldLayoutId id="2147483668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image" Target="../media/image13.webp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9FBAD0-6856-24FC-0B7E-94DC12146088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323528" y="51470"/>
            <a:ext cx="3528392" cy="615386"/>
          </a:xfrm>
        </p:spPr>
        <p:txBody>
          <a:bodyPr/>
          <a:lstStyle/>
          <a:p>
            <a:r>
              <a:rPr lang="zh-CN" altLang="en-US" dirty="0"/>
              <a:t>血栓与止血检验的质量保证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30B6DA0D-3CC3-ABC4-DBB2-B053DAB9113C}"/>
              </a:ext>
            </a:extLst>
          </p:cNvPr>
          <p:cNvSpPr txBox="1">
            <a:spLocks/>
          </p:cNvSpPr>
          <p:nvPr/>
        </p:nvSpPr>
        <p:spPr>
          <a:xfrm>
            <a:off x="1143000" y="1689709"/>
            <a:ext cx="6858000" cy="106251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rgbClr val="0070C0"/>
                </a:solidFill>
              </a:rPr>
              <a:t>凝血检验的质量保证</a:t>
            </a: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1B4B4DCD-6876-FA5F-207B-37A2D99C55CC}"/>
              </a:ext>
            </a:extLst>
          </p:cNvPr>
          <p:cNvSpPr txBox="1">
            <a:spLocks/>
          </p:cNvSpPr>
          <p:nvPr/>
        </p:nvSpPr>
        <p:spPr>
          <a:xfrm>
            <a:off x="1143000" y="2959553"/>
            <a:ext cx="6858000" cy="530680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唐宁</a:t>
            </a:r>
          </a:p>
          <a:p>
            <a:pPr marL="0" indent="0" algn="ctr">
              <a:buNone/>
            </a:pPr>
            <a:endParaRPr lang="en-US" altLang="zh-CN" sz="24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zh-CN" altLang="en-US" sz="2400" dirty="0">
                <a:solidFill>
                  <a:srgbClr val="0070C0"/>
                </a:solidFill>
              </a:rPr>
              <a:t>华中科技大学附属同济医院 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8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DCBE8D2-913F-3B25-C5BA-B2CB4231F451}"/>
              </a:ext>
            </a:extLst>
          </p:cNvPr>
          <p:cNvSpPr txBox="1"/>
          <p:nvPr/>
        </p:nvSpPr>
        <p:spPr>
          <a:xfrm>
            <a:off x="2483768" y="586591"/>
            <a:ext cx="511256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0" u="none" strike="noStrike" baseline="0" dirty="0">
                <a:latin typeface="宋体" panose="02010600030101010101" pitchFamily="2" charset="-122"/>
                <a:ea typeface="宋体" panose="02010600030101010101" pitchFamily="2" charset="-122"/>
              </a:rPr>
              <a:t>医学实验室质量和能力认可准则</a:t>
            </a:r>
            <a:endParaRPr lang="en-US" altLang="zh-CN" sz="2000" b="1" i="0" u="none" strike="noStrike" baseline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         7.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过程要求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检验前：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检验申请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样本采集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样本运送和接收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检验中：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方法验证和确认；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生物参考区间和临床决定限；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结果有效性保证（室内质控、室间质评）；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结果可比性；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检验后：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结果报告、审核和发布；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危急值报告；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自动报告、审核、发布；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检验后样本的处理；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6835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BACD77BE-1058-FE74-B015-C5E52ECB3E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0336" y="699522"/>
            <a:ext cx="8229600" cy="29146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2700" dirty="0"/>
              <a:t>凝血检验标本的分析前误差主要来源：</a:t>
            </a:r>
          </a:p>
          <a:p>
            <a:r>
              <a:rPr lang="zh-CN" altLang="en-US" dirty="0"/>
              <a:t>采集顺序、添加剂使用错误</a:t>
            </a:r>
            <a:r>
              <a:rPr lang="zh-CN" altLang="en-US" sz="1800" dirty="0"/>
              <a:t>（添加剂污染）；</a:t>
            </a:r>
          </a:p>
          <a:p>
            <a:r>
              <a:rPr lang="zh-CN" altLang="en-US" dirty="0"/>
              <a:t>采集不顺利</a:t>
            </a:r>
            <a:r>
              <a:rPr lang="zh-CN" altLang="en-US" sz="1800" dirty="0"/>
              <a:t>（血液凝固、采集量不足、溶血）；</a:t>
            </a:r>
          </a:p>
          <a:p>
            <a:r>
              <a:rPr lang="zh-CN" altLang="en-US" dirty="0"/>
              <a:t>特殊人群</a:t>
            </a:r>
            <a:r>
              <a:rPr lang="zh-CN" altLang="en-US" sz="1800" dirty="0"/>
              <a:t>（红细胞压积过高）；</a:t>
            </a:r>
          </a:p>
          <a:p>
            <a:r>
              <a:rPr lang="zh-CN" altLang="en-US" dirty="0"/>
              <a:t> 标本处理不当</a:t>
            </a:r>
            <a:r>
              <a:rPr lang="zh-CN" altLang="en-US" sz="1800" dirty="0"/>
              <a:t>（保存时间、温度、离心不当）；</a:t>
            </a:r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35DA22-6995-FF3A-C24E-A3C6BF1EE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48" y="4029075"/>
            <a:ext cx="3666009" cy="954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CBD56EF-1819-3E95-532B-82C5A911944E}"/>
              </a:ext>
            </a:extLst>
          </p:cNvPr>
          <p:cNvSpPr txBox="1"/>
          <p:nvPr/>
        </p:nvSpPr>
        <p:spPr>
          <a:xfrm>
            <a:off x="143508" y="3597864"/>
            <a:ext cx="5130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>
                <a:solidFill>
                  <a:srgbClr val="FF0000"/>
                </a:solidFill>
              </a:rPr>
              <a:t>国际血液学标准化委员会（</a:t>
            </a:r>
            <a:r>
              <a:rPr lang="en-US" altLang="zh-CN" b="1" i="1" dirty="0">
                <a:solidFill>
                  <a:srgbClr val="FF0000"/>
                </a:solidFill>
              </a:rPr>
              <a:t>ICSH</a:t>
            </a:r>
            <a:r>
              <a:rPr lang="zh-CN" altLang="en-US" b="1" i="1" dirty="0">
                <a:solidFill>
                  <a:srgbClr val="FF0000"/>
                </a:solidFill>
              </a:rPr>
              <a:t>）建议：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FEC474-84C2-F951-5382-574EB5BAA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136" y="4029075"/>
            <a:ext cx="3790649" cy="986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BE97DB-3417-FBDB-2EB4-1B4BC54F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26" y="627534"/>
            <a:ext cx="8229600" cy="554664"/>
          </a:xfrm>
        </p:spPr>
        <p:txBody>
          <a:bodyPr/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1.</a:t>
            </a:r>
            <a:r>
              <a:rPr lang="zh-CN" altLang="en-US" sz="2400" b="1" dirty="0">
                <a:solidFill>
                  <a:srgbClr val="0070C0"/>
                </a:solidFill>
              </a:rPr>
              <a:t>患者准备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AD8079C-C406-00DA-FA25-015BD19CB71E}"/>
              </a:ext>
            </a:extLst>
          </p:cNvPr>
          <p:cNvSpPr txBox="1"/>
          <p:nvPr/>
        </p:nvSpPr>
        <p:spPr>
          <a:xfrm>
            <a:off x="845586" y="1599642"/>
            <a:ext cx="7830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血栓、出血急性期，</a:t>
            </a:r>
            <a:r>
              <a:rPr lang="en-US" altLang="zh-CN" dirty="0"/>
              <a:t>VWF</a:t>
            </a:r>
            <a:r>
              <a:rPr lang="zh-CN" altLang="en-US" dirty="0"/>
              <a:t>、</a:t>
            </a:r>
            <a:r>
              <a:rPr lang="en-US" altLang="zh-CN" dirty="0"/>
              <a:t>VIII</a:t>
            </a:r>
            <a:r>
              <a:rPr lang="zh-CN" altLang="en-US" dirty="0"/>
              <a:t>因子等反应性升高，可能漏诊轻型</a:t>
            </a:r>
            <a:r>
              <a:rPr lang="en-US" altLang="zh-CN" dirty="0"/>
              <a:t>VWD</a:t>
            </a:r>
            <a:r>
              <a:rPr lang="zh-CN" altLang="en-US" dirty="0"/>
              <a:t>和血友病甲，以及将</a:t>
            </a:r>
            <a:r>
              <a:rPr lang="en-US" altLang="zh-CN" dirty="0"/>
              <a:t>VIII</a:t>
            </a:r>
            <a:r>
              <a:rPr lang="zh-CN" altLang="en-US" dirty="0"/>
              <a:t>因子高水平误判为易栓因素；</a:t>
            </a: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血小板功能检测前，避免食用可能干扰检测的食品、药品；</a:t>
            </a: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狼疮抗凝物（</a:t>
            </a:r>
            <a:r>
              <a:rPr lang="en-US" altLang="zh-CN" dirty="0"/>
              <a:t>LA</a:t>
            </a:r>
            <a:r>
              <a:rPr lang="zh-CN" altLang="en-US" dirty="0"/>
              <a:t>）、抗凝蛋白检测前，避免应用抗凝药物；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00848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5995" y="391161"/>
            <a:ext cx="7882739" cy="4286280"/>
          </a:xfrm>
        </p:spPr>
        <p:txBody>
          <a:bodyPr>
            <a:normAutofit/>
          </a:bodyPr>
          <a:lstStyle/>
          <a:p>
            <a:pPr marL="0" indent="0">
              <a:lnSpc>
                <a:spcPts val="2100"/>
              </a:lnSpc>
              <a:spcBef>
                <a:spcPct val="0"/>
              </a:spcBef>
              <a:buClr>
                <a:srgbClr val="2D2DFF"/>
              </a:buClr>
              <a:buSzPct val="120000"/>
              <a:defRPr/>
            </a:pPr>
            <a:endParaRPr lang="en-US" altLang="zh-CN" sz="1800" dirty="0">
              <a:sym typeface="Symbol" pitchFamily="18" charset="2"/>
            </a:endParaRPr>
          </a:p>
          <a:p>
            <a:pPr marL="0" indent="0">
              <a:lnSpc>
                <a:spcPts val="2100"/>
              </a:lnSpc>
              <a:spcBef>
                <a:spcPct val="0"/>
              </a:spcBef>
              <a:buClr>
                <a:srgbClr val="2D2DFF"/>
              </a:buClr>
              <a:buSzPct val="120000"/>
              <a:buNone/>
              <a:defRPr/>
            </a:pPr>
            <a:r>
              <a:rPr lang="zh-CN" altLang="en-US" sz="2100" b="1" dirty="0">
                <a:solidFill>
                  <a:srgbClr val="0070C0"/>
                </a:solidFill>
              </a:rPr>
              <a:t>                           </a:t>
            </a:r>
            <a:r>
              <a:rPr lang="zh-CN" altLang="en-US" sz="2100" b="1" dirty="0">
                <a:solidFill>
                  <a:srgbClr val="002060"/>
                </a:solidFill>
              </a:rPr>
              <a:t>易栓症常规检测的送检时机</a:t>
            </a:r>
            <a:endParaRPr lang="en-US" altLang="zh-CN" sz="2100" b="1" dirty="0">
              <a:solidFill>
                <a:srgbClr val="002060"/>
              </a:solidFill>
            </a:endParaRPr>
          </a:p>
          <a:p>
            <a:pPr marL="0" indent="0">
              <a:lnSpc>
                <a:spcPts val="2100"/>
              </a:lnSpc>
              <a:spcBef>
                <a:spcPct val="0"/>
              </a:spcBef>
              <a:buClr>
                <a:srgbClr val="2D2DFF"/>
              </a:buClr>
              <a:buSzPct val="120000"/>
              <a:buNone/>
              <a:defRPr/>
            </a:pPr>
            <a:endParaRPr lang="zh-CN" altLang="en-US" sz="2100" b="1" dirty="0">
              <a:solidFill>
                <a:srgbClr val="002060"/>
              </a:solidFill>
            </a:endParaRPr>
          </a:p>
          <a:p>
            <a:pPr latinLnBrk="1"/>
            <a:r>
              <a:rPr lang="en-US" altLang="en-US" sz="2100" b="1" dirty="0">
                <a:solidFill>
                  <a:srgbClr val="002060"/>
                </a:solidFill>
                <a:sym typeface="Symbol" pitchFamily="18" charset="2"/>
              </a:rPr>
              <a:t>VK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拮抗药停用</a:t>
            </a:r>
            <a:r>
              <a:rPr lang="zh-CN" altLang="en-US" sz="2100" b="1" dirty="0">
                <a:solidFill>
                  <a:srgbClr val="FF0000"/>
                </a:solidFill>
                <a:sym typeface="Symbol" pitchFamily="18" charset="2"/>
              </a:rPr>
              <a:t>两周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后检测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PC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；孕前或产后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6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周检测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；</a:t>
            </a:r>
            <a:endParaRPr lang="en-US" altLang="zh-CN" sz="2100" b="1" dirty="0">
              <a:solidFill>
                <a:srgbClr val="002060"/>
              </a:solidFill>
              <a:sym typeface="Symbol" pitchFamily="18" charset="2"/>
            </a:endParaRPr>
          </a:p>
          <a:p>
            <a:pPr latinLnBrk="1">
              <a:buNone/>
            </a:pPr>
            <a:r>
              <a:rPr lang="en-US" altLang="zh-CN" sz="2100" b="1" dirty="0">
                <a:solidFill>
                  <a:srgbClr val="0070C0"/>
                </a:solidFill>
                <a:sym typeface="Symbol" pitchFamily="18" charset="2"/>
              </a:rPr>
              <a:t>          </a:t>
            </a:r>
            <a:r>
              <a:rPr lang="zh-CN" altLang="en-US" sz="1800" i="1" dirty="0">
                <a:sym typeface="Symbol" pitchFamily="18" charset="2"/>
              </a:rPr>
              <a:t>华法林可致</a:t>
            </a:r>
            <a:r>
              <a:rPr lang="en-US" altLang="zh-CN" sz="1800" i="1" dirty="0">
                <a:sym typeface="Symbol" pitchFamily="18" charset="2"/>
              </a:rPr>
              <a:t>PC</a:t>
            </a:r>
            <a:r>
              <a:rPr lang="zh-CN" altLang="en-US" sz="1800" i="1" dirty="0">
                <a:sym typeface="Symbol" pitchFamily="18" charset="2"/>
              </a:rPr>
              <a:t>、</a:t>
            </a:r>
            <a:r>
              <a:rPr lang="en-US" altLang="zh-CN" sz="1800" i="1" dirty="0">
                <a:sym typeface="Symbol" pitchFamily="18" charset="2"/>
              </a:rPr>
              <a:t>PS</a:t>
            </a:r>
            <a:r>
              <a:rPr lang="zh-CN" altLang="en-US" sz="1800" i="1" dirty="0">
                <a:sym typeface="Symbol" pitchFamily="18" charset="2"/>
              </a:rPr>
              <a:t>降低，孕期</a:t>
            </a:r>
            <a:r>
              <a:rPr lang="en-US" altLang="zh-CN" sz="1800" i="1" dirty="0">
                <a:sym typeface="Symbol" pitchFamily="18" charset="2"/>
              </a:rPr>
              <a:t>PS</a:t>
            </a:r>
            <a:r>
              <a:rPr lang="zh-CN" altLang="en-US" sz="1800" i="1" dirty="0">
                <a:sym typeface="Symbol" pitchFamily="18" charset="2"/>
              </a:rPr>
              <a:t>显著减低（可考虑检测直系亲属）</a:t>
            </a:r>
            <a:endParaRPr lang="en-US" altLang="zh-CN" sz="1800" i="1" dirty="0">
              <a:sym typeface="Symbol" pitchFamily="18" charset="2"/>
            </a:endParaRPr>
          </a:p>
          <a:p>
            <a:pPr latinLnBrk="1">
              <a:buNone/>
            </a:pPr>
            <a:endParaRPr lang="en-US" altLang="zh-CN" sz="1800" i="1" dirty="0">
              <a:sym typeface="Symbol" pitchFamily="18" charset="2"/>
            </a:endParaRPr>
          </a:p>
          <a:p>
            <a:pPr latinLnBrk="1"/>
            <a:r>
              <a:rPr lang="en-US" altLang="zh-CN" sz="2100" b="1" dirty="0" err="1">
                <a:solidFill>
                  <a:srgbClr val="002060"/>
                </a:solidFill>
                <a:sym typeface="Symbol" pitchFamily="18" charset="2"/>
              </a:rPr>
              <a:t>IIa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100" b="1" dirty="0" err="1">
                <a:solidFill>
                  <a:srgbClr val="002060"/>
                </a:solidFill>
                <a:sym typeface="Symbol" pitchFamily="18" charset="2"/>
              </a:rPr>
              <a:t>Xa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抑制药停用至少</a:t>
            </a:r>
            <a:r>
              <a:rPr lang="en-US" altLang="zh-CN" sz="2100" b="1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sym typeface="Symbol" pitchFamily="18" charset="2"/>
              </a:rPr>
              <a:t>天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后检测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LA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AT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PC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；</a:t>
            </a:r>
            <a:endParaRPr lang="en-US" altLang="zh-CN" sz="2100" b="1" dirty="0">
              <a:solidFill>
                <a:srgbClr val="002060"/>
              </a:solidFill>
              <a:sym typeface="Symbol" pitchFamily="18" charset="2"/>
            </a:endParaRPr>
          </a:p>
          <a:p>
            <a:pPr latinLnBrk="1">
              <a:buNone/>
            </a:pPr>
            <a:r>
              <a:rPr lang="zh-CN" altLang="en-US" sz="1800" i="1" dirty="0">
                <a:sym typeface="Symbol" pitchFamily="18" charset="2"/>
              </a:rPr>
              <a:t>              可致</a:t>
            </a:r>
            <a:r>
              <a:rPr lang="en-US" altLang="zh-CN" sz="1800" i="1" dirty="0">
                <a:sym typeface="Symbol" pitchFamily="18" charset="2"/>
              </a:rPr>
              <a:t>LA</a:t>
            </a:r>
            <a:r>
              <a:rPr lang="zh-CN" altLang="en-US" sz="1800" i="1" dirty="0">
                <a:sym typeface="Symbol" pitchFamily="18" charset="2"/>
              </a:rPr>
              <a:t>假阳性，</a:t>
            </a:r>
            <a:r>
              <a:rPr lang="en-US" altLang="zh-CN" sz="1800" i="1" dirty="0">
                <a:sym typeface="Symbol" pitchFamily="18" charset="2"/>
              </a:rPr>
              <a:t>AT</a:t>
            </a:r>
            <a:r>
              <a:rPr lang="zh-CN" altLang="en-US" sz="1800" i="1" dirty="0">
                <a:sym typeface="Symbol" pitchFamily="18" charset="2"/>
              </a:rPr>
              <a:t>、</a:t>
            </a:r>
            <a:r>
              <a:rPr lang="en-US" altLang="zh-CN" sz="1800" i="1" dirty="0">
                <a:sym typeface="Symbol" pitchFamily="18" charset="2"/>
              </a:rPr>
              <a:t>PC</a:t>
            </a:r>
            <a:r>
              <a:rPr lang="zh-CN" altLang="en-US" sz="1800" i="1" dirty="0">
                <a:sym typeface="Symbol" pitchFamily="18" charset="2"/>
              </a:rPr>
              <a:t>、</a:t>
            </a:r>
            <a:r>
              <a:rPr lang="en-US" altLang="zh-CN" sz="1800" i="1" dirty="0">
                <a:sym typeface="Symbol" pitchFamily="18" charset="2"/>
              </a:rPr>
              <a:t>PS</a:t>
            </a:r>
            <a:r>
              <a:rPr lang="zh-CN" altLang="en-US" sz="1800" i="1" dirty="0">
                <a:sym typeface="Symbol" pitchFamily="18" charset="2"/>
              </a:rPr>
              <a:t>活性测定结果偏高</a:t>
            </a:r>
            <a:endParaRPr lang="en-US" altLang="zh-CN" sz="1800" i="1" dirty="0">
              <a:sym typeface="Symbol" pitchFamily="18" charset="2"/>
            </a:endParaRPr>
          </a:p>
          <a:p>
            <a:pPr latinLnBrk="1">
              <a:buNone/>
            </a:pPr>
            <a:endParaRPr lang="en-US" altLang="zh-CN" sz="2100" b="1" dirty="0">
              <a:solidFill>
                <a:srgbClr val="0070C0"/>
              </a:solidFill>
              <a:sym typeface="Symbol" pitchFamily="18" charset="2"/>
            </a:endParaRPr>
          </a:p>
          <a:p>
            <a:pPr latinLnBrk="1"/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肝素及低分子肝素停用</a:t>
            </a:r>
            <a:r>
              <a:rPr lang="en-US" altLang="zh-CN" sz="2100" b="1" dirty="0">
                <a:solidFill>
                  <a:srgbClr val="FF0000"/>
                </a:solidFill>
                <a:sym typeface="Symbol" pitchFamily="18" charset="2"/>
              </a:rPr>
              <a:t>24</a:t>
            </a:r>
            <a:r>
              <a:rPr lang="zh-CN" altLang="en-US" sz="2100" b="1" dirty="0">
                <a:solidFill>
                  <a:srgbClr val="FF0000"/>
                </a:solidFill>
                <a:sym typeface="Symbol" pitchFamily="18" charset="2"/>
              </a:rPr>
              <a:t>小时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以上检测</a:t>
            </a:r>
            <a:r>
              <a:rPr lang="en-US" altLang="zh-CN" sz="2100" b="1" dirty="0">
                <a:solidFill>
                  <a:srgbClr val="002060"/>
                </a:solidFill>
                <a:sym typeface="Symbol" pitchFamily="18" charset="2"/>
              </a:rPr>
              <a:t>LA</a:t>
            </a:r>
            <a:r>
              <a:rPr lang="zh-CN" altLang="en-US" sz="2100" b="1" dirty="0">
                <a:solidFill>
                  <a:srgbClr val="002060"/>
                </a:solidFill>
                <a:sym typeface="Symbol" pitchFamily="18" charset="2"/>
              </a:rPr>
              <a:t>；</a:t>
            </a:r>
          </a:p>
          <a:p>
            <a:pPr>
              <a:buNone/>
            </a:pPr>
            <a:r>
              <a:rPr lang="zh-CN" altLang="en-US" i="1" dirty="0">
                <a:sym typeface="Symbol" pitchFamily="18" charset="2"/>
              </a:rPr>
              <a:t>          </a:t>
            </a:r>
            <a:r>
              <a:rPr lang="zh-CN" altLang="en-US" sz="1800" i="1" dirty="0">
                <a:sym typeface="Symbol" pitchFamily="18" charset="2"/>
              </a:rPr>
              <a:t>可致</a:t>
            </a:r>
            <a:r>
              <a:rPr lang="en-US" altLang="zh-CN" sz="1800" i="1" dirty="0">
                <a:sym typeface="Symbol" pitchFamily="18" charset="2"/>
              </a:rPr>
              <a:t>LA</a:t>
            </a:r>
            <a:r>
              <a:rPr lang="zh-CN" altLang="en-US" sz="1800" i="1" dirty="0">
                <a:sym typeface="Symbol" pitchFamily="18" charset="2"/>
              </a:rPr>
              <a:t>假阳性</a:t>
            </a:r>
            <a:endParaRPr lang="en-US" altLang="zh-CN" sz="1800" i="1" dirty="0">
              <a:sym typeface="Symbol" pitchFamily="18" charset="2"/>
            </a:endParaRPr>
          </a:p>
          <a:p>
            <a:pPr>
              <a:buNone/>
            </a:pPr>
            <a:endParaRPr lang="en-US" altLang="zh-CN" sz="1800" i="1" dirty="0">
              <a:sym typeface="Symbol" pitchFamily="18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2210" y="4692843"/>
            <a:ext cx="238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sw-FR" i="1" dirty="0">
                <a:solidFill>
                  <a:srgbClr val="002060"/>
                </a:solidFill>
              </a:rPr>
              <a:t>N Engl J Med </a:t>
            </a:r>
            <a:r>
              <a:rPr lang="en-US" altLang="zh-CN" i="1" dirty="0">
                <a:solidFill>
                  <a:srgbClr val="002060"/>
                </a:solidFill>
              </a:rPr>
              <a:t>2017</a:t>
            </a:r>
            <a:endParaRPr lang="zh-CN" altLang="en-US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F9C8A56-7D45-472E-7B87-39BE437D0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5526" y="321469"/>
            <a:ext cx="6172200" cy="728663"/>
          </a:xfrm>
        </p:spPr>
        <p:txBody>
          <a:bodyPr/>
          <a:lstStyle/>
          <a:p>
            <a:r>
              <a:rPr lang="en-US" altLang="zh-CN" sz="2400" dirty="0">
                <a:solidFill>
                  <a:srgbClr val="0000FF"/>
                </a:solidFill>
              </a:rPr>
              <a:t>2.</a:t>
            </a:r>
            <a:r>
              <a:rPr lang="zh-CN" altLang="en-US" sz="2400" dirty="0">
                <a:solidFill>
                  <a:srgbClr val="0000FF"/>
                </a:solidFill>
              </a:rPr>
              <a:t>标本凝固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64153AC-663C-4277-EC20-490BED63E2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8998" y="1050131"/>
            <a:ext cx="6697266" cy="291465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出现下列结果应检查标本是否有凝块：</a:t>
            </a:r>
          </a:p>
          <a:p>
            <a:r>
              <a:rPr lang="en-US" altLang="zh-CN" dirty="0"/>
              <a:t>PT/APTT</a:t>
            </a:r>
            <a:r>
              <a:rPr lang="zh-CN" altLang="en-US" dirty="0"/>
              <a:t>显著缩短</a:t>
            </a:r>
            <a:r>
              <a:rPr lang="zh-CN" altLang="en-US" sz="1500" dirty="0"/>
              <a:t>（如</a:t>
            </a:r>
            <a:r>
              <a:rPr lang="en-US" altLang="zh-CN" sz="1500" dirty="0"/>
              <a:t>APTT</a:t>
            </a:r>
            <a:r>
              <a:rPr lang="zh-CN" altLang="en-US" sz="1500" dirty="0"/>
              <a:t>低于参考下限</a:t>
            </a:r>
            <a:r>
              <a:rPr lang="en-US" altLang="zh-CN" sz="1500" dirty="0"/>
              <a:t>4</a:t>
            </a:r>
            <a:r>
              <a:rPr lang="zh-CN" altLang="en-US" sz="1500" dirty="0"/>
              <a:t>秒）</a:t>
            </a:r>
            <a:r>
              <a:rPr lang="zh-CN" altLang="en-US" dirty="0"/>
              <a:t>或延长；</a:t>
            </a:r>
          </a:p>
          <a:p>
            <a:r>
              <a:rPr lang="en-US" altLang="zh-CN" dirty="0"/>
              <a:t>FIB</a:t>
            </a:r>
            <a:r>
              <a:rPr lang="zh-CN" altLang="en-US" dirty="0"/>
              <a:t>水平显著减低；</a:t>
            </a:r>
          </a:p>
          <a:p>
            <a:r>
              <a:rPr lang="en-US" altLang="zh-CN" dirty="0"/>
              <a:t>D-dimer</a:t>
            </a:r>
            <a:r>
              <a:rPr lang="zh-CN" altLang="en-US" dirty="0"/>
              <a:t>水平显著升高；</a:t>
            </a:r>
            <a:endParaRPr lang="en-US" altLang="zh-CN" dirty="0"/>
          </a:p>
          <a:p>
            <a:r>
              <a:rPr lang="zh-CN" altLang="en-US" dirty="0"/>
              <a:t>多个凝血因子显著降低，而</a:t>
            </a:r>
            <a:r>
              <a:rPr lang="en-US" altLang="zh-CN" dirty="0"/>
              <a:t>APTT/PT</a:t>
            </a:r>
            <a:r>
              <a:rPr lang="zh-CN" altLang="en-US" dirty="0"/>
              <a:t>不延长；</a:t>
            </a:r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2CE8E691-31EF-3BF1-7050-17670984D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98" y="3643313"/>
            <a:ext cx="905470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100" b="1"/>
              <a:t>注：即使没有肉眼可见的凝块，也不能排除微小凝块（或小凝块体外降解），排查方法：混匀标本后放置</a:t>
            </a:r>
            <a:r>
              <a:rPr lang="en-US" altLang="zh-CN" sz="2100" b="1"/>
              <a:t>2</a:t>
            </a:r>
            <a:r>
              <a:rPr lang="zh-CN" altLang="en-US" sz="2100" b="1"/>
              <a:t>小时，再测</a:t>
            </a:r>
            <a:r>
              <a:rPr lang="en-US" altLang="zh-CN" sz="2100" b="1"/>
              <a:t>D-dimer</a:t>
            </a:r>
            <a:r>
              <a:rPr lang="zh-CN" altLang="en-US" sz="2100" b="1"/>
              <a:t>水平，若继续升高提示存在体外凝血激活与继发纤溶，标本不合格。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66BD373-DD05-BA9F-4B2A-32360F7D15A5}"/>
              </a:ext>
            </a:extLst>
          </p:cNvPr>
          <p:cNvSpPr txBox="1"/>
          <p:nvPr/>
        </p:nvSpPr>
        <p:spPr>
          <a:xfrm>
            <a:off x="5760132" y="1965849"/>
            <a:ext cx="3726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altLang="zh-CN" sz="1200" b="1" i="1" dirty="0">
                <a:solidFill>
                  <a:srgbClr val="FF0000"/>
                </a:solidFill>
                <a:latin typeface="Lato-Italic"/>
              </a:rPr>
              <a:t>ICSH</a:t>
            </a:r>
            <a:r>
              <a:rPr lang="zh-CN" altLang="en-US" sz="1200" b="1" i="1" dirty="0">
                <a:solidFill>
                  <a:srgbClr val="FF0000"/>
                </a:solidFill>
                <a:latin typeface="Lato-Italic"/>
              </a:rPr>
              <a:t>建议 </a:t>
            </a:r>
            <a:r>
              <a:rPr lang="sv-SE" altLang="zh-CN" sz="1200" b="1" i="1" dirty="0">
                <a:solidFill>
                  <a:srgbClr val="FF0000"/>
                </a:solidFill>
                <a:latin typeface="Lato-Italic"/>
              </a:rPr>
              <a:t>Int J Lab Hematol. </a:t>
            </a:r>
            <a:r>
              <a:rPr lang="sv-SE" altLang="zh-CN" sz="1200" b="1" dirty="0">
                <a:solidFill>
                  <a:srgbClr val="FF0000"/>
                </a:solidFill>
                <a:latin typeface="Lato-Regular"/>
              </a:rPr>
              <a:t>2021;43:1272–1283.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DE6B338-FC88-FCA4-5FE7-B4F9C326D5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46460" y="114301"/>
            <a:ext cx="8229600" cy="594122"/>
          </a:xfrm>
        </p:spPr>
        <p:txBody>
          <a:bodyPr/>
          <a:lstStyle/>
          <a:p>
            <a:r>
              <a:rPr lang="en-US" altLang="zh-CN" sz="2100" dirty="0">
                <a:solidFill>
                  <a:srgbClr val="0000FF"/>
                </a:solidFill>
              </a:rPr>
              <a:t>3.</a:t>
            </a:r>
            <a:r>
              <a:rPr lang="zh-CN" altLang="en-US" sz="2100" dirty="0">
                <a:solidFill>
                  <a:srgbClr val="0000FF"/>
                </a:solidFill>
              </a:rPr>
              <a:t>抗凝剂比例过高（</a:t>
            </a:r>
            <a:r>
              <a:rPr lang="zh-CN" altLang="en-US" sz="1800" dirty="0">
                <a:solidFill>
                  <a:srgbClr val="0000FF"/>
                </a:solidFill>
              </a:rPr>
              <a:t>枸橼酸钠抗凝血）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BC74194-D241-7C1E-7050-994CAA653F6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685800"/>
            <a:ext cx="8714185" cy="378023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rgbClr val="0000FF"/>
                </a:solidFill>
              </a:rPr>
              <a:t> </a:t>
            </a:r>
            <a:r>
              <a:rPr lang="en-US" altLang="zh-CN" sz="1800" dirty="0">
                <a:solidFill>
                  <a:srgbClr val="0000FF"/>
                </a:solidFill>
              </a:rPr>
              <a:t>a.</a:t>
            </a:r>
            <a:r>
              <a:rPr lang="zh-CN" altLang="en-US" sz="1800" dirty="0">
                <a:solidFill>
                  <a:srgbClr val="0000FF"/>
                </a:solidFill>
              </a:rPr>
              <a:t>红细胞压积（</a:t>
            </a:r>
            <a:r>
              <a:rPr lang="en-US" altLang="zh-CN" sz="1800" dirty="0">
                <a:solidFill>
                  <a:srgbClr val="0000FF"/>
                </a:solidFill>
              </a:rPr>
              <a:t>HCT</a:t>
            </a:r>
            <a:r>
              <a:rPr lang="zh-CN" altLang="en-US" sz="1800" dirty="0">
                <a:solidFill>
                  <a:srgbClr val="0000FF"/>
                </a:solidFill>
              </a:rPr>
              <a:t>）</a:t>
            </a:r>
            <a:r>
              <a:rPr lang="en-US" altLang="zh-CN" sz="1800" dirty="0">
                <a:solidFill>
                  <a:srgbClr val="0000FF"/>
                </a:solidFill>
              </a:rPr>
              <a:t>&gt;55%</a:t>
            </a:r>
            <a:r>
              <a:rPr lang="zh-CN" altLang="en-US" sz="1800" dirty="0">
                <a:solidFill>
                  <a:srgbClr val="0000FF"/>
                </a:solidFill>
              </a:rPr>
              <a:t>：提供调整过抗凝剂量的采血管，附上解释说明。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1800" dirty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800" dirty="0"/>
              <a:t>抗凝剂量调整公式</a:t>
            </a:r>
            <a:r>
              <a:rPr lang="en-US" altLang="zh-CN" sz="1500" dirty="0"/>
              <a:t>C=1.85×10</a:t>
            </a:r>
            <a:r>
              <a:rPr lang="en-US" altLang="zh-CN" sz="1500" baseline="30000" dirty="0"/>
              <a:t>-3</a:t>
            </a:r>
            <a:r>
              <a:rPr lang="en-US" altLang="zh-CN" sz="1500" dirty="0"/>
              <a:t>(100</a:t>
            </a:r>
            <a:r>
              <a:rPr lang="zh-CN" altLang="en-US" sz="1500" dirty="0"/>
              <a:t>－</a:t>
            </a:r>
            <a:r>
              <a:rPr lang="en-US" altLang="zh-CN" sz="1500" dirty="0"/>
              <a:t>H)×V</a:t>
            </a:r>
            <a:r>
              <a:rPr lang="en-US" altLang="zh-CN" sz="1800" dirty="0"/>
              <a:t>        </a:t>
            </a:r>
            <a:r>
              <a:rPr lang="en-US" altLang="zh-CN" sz="2100" dirty="0"/>
              <a:t> </a:t>
            </a:r>
            <a:r>
              <a:rPr lang="en-US" altLang="zh-CN" sz="1500" dirty="0"/>
              <a:t>C</a:t>
            </a:r>
            <a:r>
              <a:rPr lang="zh-CN" altLang="en-US" sz="1500" dirty="0"/>
              <a:t>：抗凝剂的</a:t>
            </a:r>
            <a:r>
              <a:rPr lang="en-US" altLang="zh-CN" sz="1500" dirty="0"/>
              <a:t>ml</a:t>
            </a:r>
            <a:r>
              <a:rPr lang="zh-CN" altLang="en-US" sz="1500" dirty="0"/>
              <a:t>数。</a:t>
            </a:r>
            <a:r>
              <a:rPr lang="en-US" altLang="zh-CN" sz="1500" dirty="0"/>
              <a:t>V</a:t>
            </a:r>
            <a:r>
              <a:rPr lang="zh-CN" altLang="en-US" sz="1500" dirty="0"/>
              <a:t>：全血的</a:t>
            </a:r>
            <a:r>
              <a:rPr lang="en-US" altLang="zh-CN" sz="1500" dirty="0"/>
              <a:t>ml</a:t>
            </a:r>
            <a:r>
              <a:rPr lang="zh-CN" altLang="en-US" sz="1500" dirty="0"/>
              <a:t>数。</a:t>
            </a:r>
            <a:r>
              <a:rPr lang="en-US" altLang="zh-CN" sz="1500" dirty="0"/>
              <a:t>H</a:t>
            </a:r>
            <a:r>
              <a:rPr lang="zh-CN" altLang="en-US" sz="1500" dirty="0"/>
              <a:t>：</a:t>
            </a:r>
            <a:r>
              <a:rPr lang="en-US" altLang="zh-CN" sz="1500" dirty="0" err="1"/>
              <a:t>Hct</a:t>
            </a:r>
            <a:r>
              <a:rPr lang="en-US" altLang="zh-CN" sz="1800" dirty="0"/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1800" dirty="0"/>
          </a:p>
          <a:p>
            <a:endParaRPr lang="en-US" altLang="zh-CN" sz="1800" dirty="0"/>
          </a:p>
          <a:p>
            <a:endParaRPr lang="en-US" altLang="zh-CN" sz="2100" dirty="0"/>
          </a:p>
          <a:p>
            <a:endParaRPr lang="en-US" altLang="zh-CN" sz="2100" dirty="0"/>
          </a:p>
          <a:p>
            <a:endParaRPr lang="en-US" altLang="zh-CN" sz="1800" dirty="0"/>
          </a:p>
          <a:p>
            <a:pPr>
              <a:buFont typeface="Wingdings" panose="05000000000000000000" pitchFamily="2" charset="2"/>
              <a:buNone/>
            </a:pPr>
            <a:endParaRPr lang="zh-CN" altLang="en-US" sz="1800" dirty="0"/>
          </a:p>
          <a:p>
            <a:pPr>
              <a:buFont typeface="Wingdings" panose="05000000000000000000" pitchFamily="2" charset="2"/>
              <a:buNone/>
            </a:pPr>
            <a:endParaRPr lang="en-US" altLang="zh-CN" sz="1800" dirty="0"/>
          </a:p>
          <a:p>
            <a:endParaRPr lang="en-US" altLang="zh-CN" sz="2100" dirty="0"/>
          </a:p>
          <a:p>
            <a:endParaRPr lang="en-US" altLang="zh-CN" sz="2100" dirty="0"/>
          </a:p>
          <a:p>
            <a:endParaRPr lang="zh-CN" altLang="en-US" sz="1800" dirty="0"/>
          </a:p>
        </p:txBody>
      </p:sp>
      <p:sp>
        <p:nvSpPr>
          <p:cNvPr id="8247" name="Line 55">
            <a:extLst>
              <a:ext uri="{FF2B5EF4-FFF2-40B4-BE49-F238E27FC236}">
                <a16:creationId xmlns:a16="http://schemas.microsoft.com/office/drawing/2014/main" id="{89160336-F853-7692-2176-227F775100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2228850"/>
            <a:ext cx="0" cy="215504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8249" name="Line 57">
            <a:extLst>
              <a:ext uri="{FF2B5EF4-FFF2-40B4-BE49-F238E27FC236}">
                <a16:creationId xmlns:a16="http://schemas.microsoft.com/office/drawing/2014/main" id="{18DBE947-C4C3-ADC8-E25D-545283A3FA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6997" y="2228850"/>
            <a:ext cx="0" cy="215504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8250" name="Line 58">
            <a:extLst>
              <a:ext uri="{FF2B5EF4-FFF2-40B4-BE49-F238E27FC236}">
                <a16:creationId xmlns:a16="http://schemas.microsoft.com/office/drawing/2014/main" id="{06A00DB7-2205-0FC0-30D2-101667A898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2228850"/>
            <a:ext cx="0" cy="215504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graphicFrame>
        <p:nvGraphicFramePr>
          <p:cNvPr id="52231" name="Group 7">
            <a:extLst>
              <a:ext uri="{FF2B5EF4-FFF2-40B4-BE49-F238E27FC236}">
                <a16:creationId xmlns:a16="http://schemas.microsoft.com/office/drawing/2014/main" id="{14C3D4FD-98B5-98F5-5BB3-0C958F0EC5C4}"/>
              </a:ext>
            </a:extLst>
          </p:cNvPr>
          <p:cNvGraphicFramePr>
            <a:graphicFrameLocks noGrp="1"/>
          </p:cNvGraphicFramePr>
          <p:nvPr/>
        </p:nvGraphicFramePr>
        <p:xfrm>
          <a:off x="1163241" y="1816142"/>
          <a:ext cx="7675961" cy="1028700"/>
        </p:xfrm>
        <a:graphic>
          <a:graphicData uri="http://schemas.openxmlformats.org/drawingml/2006/table">
            <a:tbl>
              <a:tblPr/>
              <a:tblGrid>
                <a:gridCol w="2971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14/11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，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HCT=67%</a:t>
                      </a: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1445" marR="91445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APTT(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秒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)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PT (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秒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)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TT (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秒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)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第一次检测</a:t>
                      </a:r>
                    </a:p>
                  </a:txBody>
                  <a:tcPr marL="91445" marR="91445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75.9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18.5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20.5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调整后检测</a:t>
                      </a:r>
                    </a:p>
                  </a:txBody>
                  <a:tcPr marL="91445" marR="91445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36.0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15.0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13.7</a:t>
                      </a:r>
                    </a:p>
                  </a:txBody>
                  <a:tcPr marL="91445" marR="91445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293" name="Text Box 77">
            <a:extLst>
              <a:ext uri="{FF2B5EF4-FFF2-40B4-BE49-F238E27FC236}">
                <a16:creationId xmlns:a16="http://schemas.microsoft.com/office/drawing/2014/main" id="{C85E9836-5275-685B-6A30-57CF5BAC5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819275"/>
            <a:ext cx="9144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500" b="1"/>
              <a:t>患者</a:t>
            </a:r>
            <a:endParaRPr lang="en-US" altLang="zh-CN" sz="1500" b="1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3E7F06-C46A-D863-A45A-5BA6CB4D0D29}"/>
              </a:ext>
            </a:extLst>
          </p:cNvPr>
          <p:cNvSpPr txBox="1"/>
          <p:nvPr/>
        </p:nvSpPr>
        <p:spPr>
          <a:xfrm>
            <a:off x="521550" y="1138146"/>
            <a:ext cx="37573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altLang="zh-CN" sz="1200" i="1" dirty="0">
                <a:solidFill>
                  <a:srgbClr val="FF0000"/>
                </a:solidFill>
                <a:latin typeface="Lato-Italic"/>
              </a:rPr>
              <a:t>ICSH</a:t>
            </a:r>
            <a:r>
              <a:rPr lang="zh-CN" altLang="en-US" sz="1200" i="1" dirty="0">
                <a:solidFill>
                  <a:srgbClr val="FF0000"/>
                </a:solidFill>
                <a:latin typeface="Lato-Italic"/>
              </a:rPr>
              <a:t>建议      </a:t>
            </a:r>
            <a:r>
              <a:rPr lang="sv-SE" altLang="zh-CN" sz="1200" i="1" dirty="0">
                <a:solidFill>
                  <a:srgbClr val="FF0000"/>
                </a:solidFill>
                <a:latin typeface="Lato-Italic"/>
              </a:rPr>
              <a:t>Int J Lab Hematol. </a:t>
            </a:r>
            <a:r>
              <a:rPr lang="sv-SE" altLang="zh-CN" sz="1200" dirty="0">
                <a:solidFill>
                  <a:srgbClr val="FF0000"/>
                </a:solidFill>
                <a:latin typeface="Lato-Regular"/>
              </a:rPr>
              <a:t>2021;43:571–580.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3E9567A-CBEB-3EA6-2162-F46A1F7051FA}"/>
              </a:ext>
            </a:extLst>
          </p:cNvPr>
          <p:cNvSpPr txBox="1"/>
          <p:nvPr/>
        </p:nvSpPr>
        <p:spPr>
          <a:xfrm>
            <a:off x="521550" y="1275606"/>
            <a:ext cx="82629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100" dirty="0">
                <a:solidFill>
                  <a:srgbClr val="0000FF"/>
                </a:solidFill>
              </a:rPr>
              <a:t>b.</a:t>
            </a:r>
            <a:r>
              <a:rPr lang="zh-CN" altLang="en-US" sz="2100" dirty="0">
                <a:solidFill>
                  <a:srgbClr val="0000FF"/>
                </a:solidFill>
              </a:rPr>
              <a:t>采血量不足：必要的解释</a:t>
            </a:r>
            <a:r>
              <a:rPr lang="en-US" altLang="zh-CN" sz="2100" dirty="0">
                <a:solidFill>
                  <a:srgbClr val="0000FF"/>
                </a:solidFill>
              </a:rPr>
              <a:t>——</a:t>
            </a:r>
            <a:r>
              <a:rPr lang="zh-CN" altLang="en-US" sz="2100" dirty="0">
                <a:solidFill>
                  <a:srgbClr val="0000FF"/>
                </a:solidFill>
              </a:rPr>
              <a:t>一般并非因为血浆量不够检测用。</a:t>
            </a:r>
            <a:br>
              <a:rPr lang="zh-CN" altLang="en-US" sz="2100" dirty="0">
                <a:solidFill>
                  <a:srgbClr val="0000FF"/>
                </a:solidFill>
              </a:rPr>
            </a:br>
            <a:r>
              <a:rPr lang="zh-CN" altLang="en-US" sz="2100" dirty="0"/>
              <a:t>不少于</a:t>
            </a:r>
            <a:r>
              <a:rPr lang="en-US" altLang="zh-CN" sz="2100" dirty="0"/>
              <a:t>90%</a:t>
            </a:r>
            <a:r>
              <a:rPr lang="zh-CN" altLang="en-US" sz="2100" dirty="0"/>
              <a:t>标准量（</a:t>
            </a:r>
            <a:r>
              <a:rPr lang="en-US" altLang="zh-CN" sz="2100" dirty="0"/>
              <a:t>CAP checklist</a:t>
            </a:r>
            <a:r>
              <a:rPr lang="zh-CN" altLang="en-US" sz="2100" dirty="0"/>
              <a:t>推荐）</a:t>
            </a:r>
            <a:br>
              <a:rPr lang="zh-CN" altLang="en-US" sz="2100" dirty="0"/>
            </a:br>
            <a:r>
              <a:rPr lang="zh-CN" altLang="en-US" sz="2100" dirty="0">
                <a:solidFill>
                  <a:srgbClr val="0000FF"/>
                </a:solidFill>
              </a:rPr>
              <a:t>应大于</a:t>
            </a:r>
            <a:r>
              <a:rPr lang="en-US" altLang="zh-CN" sz="2100" dirty="0">
                <a:solidFill>
                  <a:srgbClr val="0000FF"/>
                </a:solidFill>
              </a:rPr>
              <a:t>80%</a:t>
            </a:r>
            <a:r>
              <a:rPr lang="zh-CN" altLang="en-US" sz="2100" dirty="0">
                <a:solidFill>
                  <a:srgbClr val="0000FF"/>
                </a:solidFill>
              </a:rPr>
              <a:t>标准量</a:t>
            </a:r>
            <a:r>
              <a:rPr lang="zh-CN" altLang="en-US" sz="2100" dirty="0"/>
              <a:t>（我们的验证及</a:t>
            </a:r>
            <a:r>
              <a:rPr lang="en-US" altLang="zh-CN" sz="2100" dirty="0"/>
              <a:t>ICSH</a:t>
            </a:r>
            <a:r>
              <a:rPr lang="zh-CN" altLang="en-US" sz="2100" dirty="0"/>
              <a:t>指南推荐）</a:t>
            </a:r>
            <a:endParaRPr lang="en-US" altLang="zh-CN" sz="2100" dirty="0"/>
          </a:p>
          <a:p>
            <a:pPr>
              <a:buFont typeface="Wingdings" panose="05000000000000000000" pitchFamily="2" charset="2"/>
              <a:buNone/>
            </a:pPr>
            <a:endParaRPr lang="en-US" altLang="zh-CN" sz="2100" dirty="0"/>
          </a:p>
          <a:p>
            <a:pPr>
              <a:buFont typeface="Wingdings" panose="05000000000000000000" pitchFamily="2" charset="2"/>
              <a:buNone/>
            </a:pPr>
            <a:endParaRPr lang="en-US" altLang="zh-CN" sz="2100" dirty="0"/>
          </a:p>
          <a:p>
            <a:pPr>
              <a:buFont typeface="Wingdings" panose="05000000000000000000" pitchFamily="2" charset="2"/>
              <a:buNone/>
            </a:pPr>
            <a:endParaRPr lang="en-US" altLang="zh-CN" sz="2100" dirty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100" dirty="0">
                <a:solidFill>
                  <a:srgbClr val="0000FF"/>
                </a:solidFill>
              </a:rPr>
              <a:t>红细胞压积（</a:t>
            </a:r>
            <a:r>
              <a:rPr lang="en-US" altLang="zh-CN" sz="2100" dirty="0">
                <a:solidFill>
                  <a:srgbClr val="0000FF"/>
                </a:solidFill>
              </a:rPr>
              <a:t>HCT</a:t>
            </a:r>
            <a:r>
              <a:rPr lang="zh-CN" altLang="en-US" sz="2100" dirty="0">
                <a:solidFill>
                  <a:srgbClr val="0000FF"/>
                </a:solidFill>
              </a:rPr>
              <a:t>）过低（如</a:t>
            </a:r>
            <a:r>
              <a:rPr lang="en-US" altLang="zh-CN" sz="2100" dirty="0">
                <a:solidFill>
                  <a:srgbClr val="0000FF"/>
                </a:solidFill>
              </a:rPr>
              <a:t>&lt;20%</a:t>
            </a:r>
            <a:r>
              <a:rPr lang="zh-CN" altLang="en-US" sz="2100" dirty="0">
                <a:solidFill>
                  <a:srgbClr val="0000FF"/>
                </a:solidFill>
              </a:rPr>
              <a:t>）是否需调整？</a:t>
            </a:r>
            <a:endParaRPr lang="en-US" altLang="zh-CN" sz="2100" dirty="0">
              <a:solidFill>
                <a:srgbClr val="0000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100" dirty="0"/>
              <a:t>    特定情况，例如合并高钙血症，建议调整或备注说明可能的影响；</a:t>
            </a:r>
          </a:p>
        </p:txBody>
      </p:sp>
    </p:spTree>
    <p:extLst>
      <p:ext uri="{BB962C8B-B14F-4D97-AF65-F5344CB8AC3E}">
        <p14:creationId xmlns:p14="http://schemas.microsoft.com/office/powerpoint/2010/main" val="382075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3A523C5-FA4B-B429-631F-E62FD8046455}"/>
              </a:ext>
            </a:extLst>
          </p:cNvPr>
          <p:cNvSpPr txBox="1"/>
          <p:nvPr/>
        </p:nvSpPr>
        <p:spPr>
          <a:xfrm>
            <a:off x="764577" y="757145"/>
            <a:ext cx="7614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system-ui"/>
              </a:rPr>
              <a:t>73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岁女性患者，脑血管就诊，凝血检查</a:t>
            </a:r>
            <a:r>
              <a:rPr lang="en-US" altLang="zh-CN" dirty="0">
                <a:solidFill>
                  <a:srgbClr val="FF0000"/>
                </a:solidFill>
                <a:latin typeface="system-ui"/>
              </a:rPr>
              <a:t>APTT&lt;20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秒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，检查标本未见明显异常，该报告能否正常发送？</a:t>
            </a:r>
            <a:endParaRPr lang="zh-CN" altLang="en-US" dirty="0"/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B11D47B7-B606-440F-E109-772C05194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1" y="194341"/>
            <a:ext cx="3037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近期案例：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FBB561-3D75-98D9-3173-A49D9F275AEB}"/>
              </a:ext>
            </a:extLst>
          </p:cNvPr>
          <p:cNvSpPr txBox="1"/>
          <p:nvPr/>
        </p:nvSpPr>
        <p:spPr>
          <a:xfrm>
            <a:off x="629562" y="3135258"/>
            <a:ext cx="78848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08" indent="-214308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查询患者其他检查，钙离子高达</a:t>
            </a:r>
            <a:r>
              <a:rPr lang="en-US" altLang="zh-CN" dirty="0">
                <a:latin typeface="system-ui"/>
              </a:rPr>
              <a:t>3.81mmol/L</a:t>
            </a:r>
            <a:r>
              <a:rPr lang="zh-CN" altLang="en-US" dirty="0">
                <a:latin typeface="system-ui"/>
              </a:rPr>
              <a:t>，而</a:t>
            </a:r>
            <a:r>
              <a:rPr lang="en-US" altLang="zh-CN" dirty="0">
                <a:latin typeface="system-ui"/>
              </a:rPr>
              <a:t>HCT</a:t>
            </a:r>
            <a:r>
              <a:rPr lang="zh-CN" altLang="en-US" dirty="0">
                <a:latin typeface="system-ui"/>
              </a:rPr>
              <a:t>偏低（</a:t>
            </a:r>
            <a:r>
              <a:rPr lang="en-US" altLang="zh-CN" dirty="0">
                <a:latin typeface="system-ui"/>
              </a:rPr>
              <a:t>20.8%</a:t>
            </a:r>
            <a:r>
              <a:rPr lang="zh-CN" altLang="en-US" dirty="0">
                <a:latin typeface="system-ui"/>
              </a:rPr>
              <a:t>）：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标本中枸橼酸抗凝剂相对不足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dirty="0">
                <a:latin typeface="宋体" panose="02010600030101010101" pitchFamily="2" charset="-122"/>
              </a:rPr>
              <a:t>血钙过高，因此标本残余钙离子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过早激活凝血因子，导致凝血时间缩短。</a:t>
            </a:r>
            <a:endParaRPr lang="en-US" altLang="zh-CN" dirty="0">
              <a:latin typeface="宋体" panose="02010600030101010101" pitchFamily="2" charset="-122"/>
            </a:endParaRPr>
          </a:p>
          <a:p>
            <a:pPr marL="214308" indent="-214308">
              <a:buFont typeface="Arial" panose="020B0604020202020204" pitchFamily="34" charset="0"/>
              <a:buChar char="•"/>
            </a:pPr>
            <a:endParaRPr lang="en-US" altLang="zh-CN" dirty="0">
              <a:latin typeface="宋体" panose="02010600030101010101" pitchFamily="2" charset="-122"/>
            </a:endParaRPr>
          </a:p>
          <a:p>
            <a:pPr marL="214308" indent="-214308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凝血报告备注：“考虑标本中残余钙离子过多，导致</a:t>
            </a:r>
            <a:r>
              <a:rPr lang="en-US" altLang="zh-CN" dirty="0">
                <a:latin typeface="system-ui"/>
              </a:rPr>
              <a:t>APTT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假性缩短”并与病房沟通后报告，以避免患者被误认为高凝状态。需排查甲状旁腺危象、骨髓瘤、肿瘤骨转移等疾病。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3E67F67-CA4E-2EC4-EC4C-C1498A2B5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874" y="1129671"/>
            <a:ext cx="4578572" cy="17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00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mmbiz.qpic.cn/mmbiz_png/VYGjt7CymIpjnvOm5gL9T3JgbqibueUDpQgAz2YZSL8aHdJKnAyfLwMtswB0ibpA8iaaLzW7qsKgBzW7cn2cl8TAA/640?wx_fmt=png">
            <a:extLst>
              <a:ext uri="{FF2B5EF4-FFF2-40B4-BE49-F238E27FC236}">
                <a16:creationId xmlns:a16="http://schemas.microsoft.com/office/drawing/2014/main" id="{04B5E406-BD08-E964-39C6-54BB55E9E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6" y="1928812"/>
            <a:ext cx="5366147" cy="281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矩形 2">
            <a:extLst>
              <a:ext uri="{FF2B5EF4-FFF2-40B4-BE49-F238E27FC236}">
                <a16:creationId xmlns:a16="http://schemas.microsoft.com/office/drawing/2014/main" id="{F1C75E65-E2BC-8FCB-339E-7DCC37BEB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094" y="4866085"/>
            <a:ext cx="332303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gsw-FR" altLang="zh-CN" sz="1350" dirty="0">
                <a:solidFill>
                  <a:srgbClr val="FF0000"/>
                </a:solidFill>
              </a:rPr>
              <a:t>FengL, et al. Sci Rep, 2014, 4(3):3868.</a:t>
            </a:r>
            <a:endParaRPr lang="zh-CN" altLang="en-US" sz="1350" dirty="0">
              <a:solidFill>
                <a:srgbClr val="FF0000"/>
              </a:solidFill>
            </a:endParaRPr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4FE64A92-006A-D8F1-2361-942175F9B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422" y="1553766"/>
            <a:ext cx="5214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</a:pPr>
            <a:r>
              <a:rPr lang="en-US" altLang="zh-CN" sz="1800"/>
              <a:t> VIII</a:t>
            </a:r>
            <a:r>
              <a:rPr lang="zh-CN" altLang="en-US" sz="1800"/>
              <a:t>因子稳定性低，需注意及时检测或冷冻保存；</a:t>
            </a:r>
          </a:p>
        </p:txBody>
      </p:sp>
      <p:sp>
        <p:nvSpPr>
          <p:cNvPr id="12293" name="矩形 4">
            <a:extLst>
              <a:ext uri="{FF2B5EF4-FFF2-40B4-BE49-F238E27FC236}">
                <a16:creationId xmlns:a16="http://schemas.microsoft.com/office/drawing/2014/main" id="{557E5FC2-BFE6-9898-3808-A926155B0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422" y="857251"/>
            <a:ext cx="771525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</a:pPr>
            <a:r>
              <a:rPr lang="zh-CN" altLang="en-US" sz="1800" dirty="0"/>
              <a:t>血浆存放时间：</a:t>
            </a:r>
            <a:r>
              <a:rPr lang="en-US" altLang="zh-CN" sz="1800" dirty="0"/>
              <a:t>PT</a:t>
            </a:r>
            <a:r>
              <a:rPr lang="zh-CN" altLang="en-US" sz="1800" dirty="0"/>
              <a:t>、</a:t>
            </a:r>
            <a:r>
              <a:rPr lang="en-US" altLang="zh-CN" sz="1800" dirty="0"/>
              <a:t>APTT</a:t>
            </a:r>
            <a:r>
              <a:rPr lang="zh-CN" altLang="en-US" sz="1800" dirty="0"/>
              <a:t>等凝血常规：室温</a:t>
            </a:r>
            <a:r>
              <a:rPr lang="en-US" altLang="zh-CN" sz="1800" dirty="0"/>
              <a:t>6~8h</a:t>
            </a:r>
            <a:r>
              <a:rPr lang="zh-CN" altLang="en-US" sz="1800" dirty="0"/>
              <a:t>不影响医学决定；</a:t>
            </a:r>
            <a:endParaRPr lang="en-US" altLang="zh-CN" sz="1800" dirty="0"/>
          </a:p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/>
              <a:t>          但当</a:t>
            </a:r>
            <a:r>
              <a:rPr lang="en-US" altLang="zh-CN" sz="1800" dirty="0"/>
              <a:t>APTT</a:t>
            </a:r>
            <a:r>
              <a:rPr lang="zh-CN" altLang="en-US" sz="1800" dirty="0"/>
              <a:t>用于抗凝监测，应在采集后</a:t>
            </a:r>
            <a:r>
              <a:rPr lang="en-US" altLang="zh-CN" sz="1800" dirty="0"/>
              <a:t>4h</a:t>
            </a:r>
            <a:r>
              <a:rPr lang="zh-CN" altLang="en-US" sz="1800" dirty="0"/>
              <a:t>内完成检测；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8BC219F-038B-7585-8F03-867E8E064114}"/>
              </a:ext>
            </a:extLst>
          </p:cNvPr>
          <p:cNvSpPr txBox="1">
            <a:spLocks noChangeArrowheads="1"/>
          </p:cNvSpPr>
          <p:nvPr/>
        </p:nvSpPr>
        <p:spPr>
          <a:xfrm>
            <a:off x="1485900" y="342900"/>
            <a:ext cx="4382691" cy="60841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sz="24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4.</a:t>
            </a:r>
            <a:r>
              <a:rPr lang="zh-CN" altLang="en-US" sz="24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标本存放时间、温度</a:t>
            </a:r>
          </a:p>
        </p:txBody>
      </p:sp>
      <p:sp>
        <p:nvSpPr>
          <p:cNvPr id="12295" name="矩形 6">
            <a:extLst>
              <a:ext uri="{FF2B5EF4-FFF2-40B4-BE49-F238E27FC236}">
                <a16:creationId xmlns:a16="http://schemas.microsoft.com/office/drawing/2014/main" id="{D7699517-53E8-EFD1-63D5-B7C816701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4" y="4866085"/>
            <a:ext cx="324345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gsw-FR" altLang="zh-CN" sz="1350" i="1" dirty="0">
                <a:solidFill>
                  <a:srgbClr val="FF0000"/>
                </a:solidFill>
              </a:rPr>
              <a:t>Toulon P, et al</a:t>
            </a:r>
            <a:r>
              <a:rPr lang="en-US" altLang="zh-CN" sz="1350" i="1" dirty="0">
                <a:solidFill>
                  <a:srgbClr val="FF0000"/>
                </a:solidFill>
              </a:rPr>
              <a:t>. </a:t>
            </a:r>
            <a:r>
              <a:rPr lang="gsw-FR" altLang="zh-CN" sz="1350" i="1" dirty="0">
                <a:solidFill>
                  <a:srgbClr val="FF0000"/>
                </a:solidFill>
              </a:rPr>
              <a:t>Int J Lab Hematol. 2017;</a:t>
            </a:r>
            <a:endParaRPr lang="zh-CN" altLang="en-US" sz="135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3AA5348-0DBF-6593-8BE6-8535202F8419}"/>
              </a:ext>
            </a:extLst>
          </p:cNvPr>
          <p:cNvSpPr txBox="1"/>
          <p:nvPr/>
        </p:nvSpPr>
        <p:spPr>
          <a:xfrm>
            <a:off x="683568" y="1491630"/>
            <a:ext cx="70207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用于 </a:t>
            </a:r>
            <a:r>
              <a:rPr lang="en-US" altLang="zh-CN" dirty="0"/>
              <a:t>PT </a:t>
            </a:r>
            <a:r>
              <a:rPr lang="zh-CN" altLang="en-US" dirty="0"/>
              <a:t>检测的标本在 </a:t>
            </a:r>
            <a:r>
              <a:rPr lang="en-US" altLang="zh-CN" dirty="0"/>
              <a:t>24 h </a:t>
            </a:r>
            <a:r>
              <a:rPr lang="zh-CN" altLang="en-US" dirty="0"/>
              <a:t>内、用于 </a:t>
            </a:r>
            <a:r>
              <a:rPr lang="en-US" altLang="zh-CN" dirty="0"/>
              <a:t>APTT </a:t>
            </a:r>
            <a:r>
              <a:rPr lang="zh-CN" altLang="en-US" dirty="0"/>
              <a:t>和其他项目检测的标本在 </a:t>
            </a:r>
            <a:r>
              <a:rPr lang="en-US" altLang="zh-CN" dirty="0"/>
              <a:t>4 h </a:t>
            </a:r>
            <a:r>
              <a:rPr lang="zh-CN" altLang="en-US" dirty="0"/>
              <a:t>内无法完成检测时，宜分 离血浆将其冷冻于</a:t>
            </a:r>
            <a:r>
              <a:rPr lang="en-US" altLang="zh-CN" dirty="0">
                <a:solidFill>
                  <a:srgbClr val="FF0000"/>
                </a:solidFill>
              </a:rPr>
              <a:t>-20 ℃</a:t>
            </a:r>
            <a:r>
              <a:rPr lang="zh-CN" altLang="en-US" dirty="0">
                <a:solidFill>
                  <a:srgbClr val="FF0000"/>
                </a:solidFill>
              </a:rPr>
              <a:t>（最多保存 </a:t>
            </a:r>
            <a:r>
              <a:rPr lang="en-US" altLang="zh-CN" dirty="0">
                <a:solidFill>
                  <a:srgbClr val="FF0000"/>
                </a:solidFill>
              </a:rPr>
              <a:t>2 </a:t>
            </a:r>
            <a:r>
              <a:rPr lang="zh-CN" altLang="en-US" dirty="0">
                <a:solidFill>
                  <a:srgbClr val="FF0000"/>
                </a:solidFill>
              </a:rPr>
              <a:t>周）</a:t>
            </a:r>
            <a:r>
              <a:rPr lang="zh-CN" altLang="en-US" dirty="0"/>
              <a:t>或</a:t>
            </a:r>
            <a:r>
              <a:rPr lang="en-US" altLang="zh-CN" dirty="0">
                <a:solidFill>
                  <a:srgbClr val="FF0000"/>
                </a:solidFill>
              </a:rPr>
              <a:t>-70 ℃</a:t>
            </a:r>
            <a:r>
              <a:rPr lang="zh-CN" altLang="en-US" dirty="0">
                <a:solidFill>
                  <a:srgbClr val="FF0000"/>
                </a:solidFill>
              </a:rPr>
              <a:t>（最多保存 </a:t>
            </a:r>
            <a:r>
              <a:rPr lang="en-US" altLang="zh-CN" dirty="0">
                <a:solidFill>
                  <a:srgbClr val="FF0000"/>
                </a:solidFill>
              </a:rPr>
              <a:t>6 </a:t>
            </a:r>
            <a:r>
              <a:rPr lang="zh-CN" altLang="en-US" dirty="0">
                <a:solidFill>
                  <a:srgbClr val="FF0000"/>
                </a:solidFill>
              </a:rPr>
              <a:t>个月）</a:t>
            </a:r>
            <a:r>
              <a:rPr lang="zh-CN" altLang="en-US" dirty="0"/>
              <a:t>。冰冻血浆标本宜在 </a:t>
            </a:r>
            <a:r>
              <a:rPr lang="en-US" altLang="zh-CN" dirty="0"/>
              <a:t>37 ℃</a:t>
            </a:r>
            <a:r>
              <a:rPr lang="zh-CN" altLang="en-US" dirty="0"/>
              <a:t>水 浴中迅速复融，轻轻混匀后宜尽快检测。复融后的标本勿再次存放于冷冻条件下用于检测。 </a:t>
            </a:r>
            <a:endParaRPr lang="en-US" altLang="zh-CN" dirty="0"/>
          </a:p>
          <a:p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CN" dirty="0"/>
              <a:t>PT </a:t>
            </a:r>
            <a:r>
              <a:rPr lang="zh-CN" altLang="en-US" dirty="0"/>
              <a:t>检测的标本在 </a:t>
            </a:r>
            <a:r>
              <a:rPr lang="en-US" altLang="zh-CN" dirty="0"/>
              <a:t>24 h </a:t>
            </a:r>
            <a:r>
              <a:rPr lang="zh-CN" altLang="en-US" dirty="0"/>
              <a:t>内、用于 </a:t>
            </a:r>
            <a:r>
              <a:rPr lang="en-US" altLang="zh-CN" dirty="0"/>
              <a:t>APTT </a:t>
            </a:r>
            <a:r>
              <a:rPr lang="zh-CN" altLang="en-US" dirty="0"/>
              <a:t>和其他项目检测的标本在 </a:t>
            </a:r>
            <a:r>
              <a:rPr lang="en-US" altLang="zh-CN" dirty="0"/>
              <a:t>4 h </a:t>
            </a:r>
            <a:r>
              <a:rPr lang="zh-CN" altLang="en-US" dirty="0"/>
              <a:t>内无法完成检测时，或检测地 点距离标本采集点较远，不能及时送达时，宜 </a:t>
            </a:r>
            <a:r>
              <a:rPr lang="en-US" altLang="zh-CN" dirty="0"/>
              <a:t>1 h </a:t>
            </a:r>
            <a:r>
              <a:rPr lang="zh-CN" altLang="en-US" dirty="0"/>
              <a:t>内分离血浆，</a:t>
            </a:r>
            <a:r>
              <a:rPr lang="zh-CN" altLang="en-US" dirty="0">
                <a:solidFill>
                  <a:srgbClr val="FF0000"/>
                </a:solidFill>
              </a:rPr>
              <a:t>宜使用干冰运输（温度≤</a:t>
            </a:r>
            <a:r>
              <a:rPr lang="en-US" altLang="zh-CN" dirty="0">
                <a:solidFill>
                  <a:srgbClr val="FF0000"/>
                </a:solidFill>
              </a:rPr>
              <a:t>-70 ℃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725E30-E497-A77A-D3A8-42BACF451E3A}"/>
              </a:ext>
            </a:extLst>
          </p:cNvPr>
          <p:cNvSpPr txBox="1"/>
          <p:nvPr/>
        </p:nvSpPr>
        <p:spPr>
          <a:xfrm>
            <a:off x="4766457" y="707890"/>
            <a:ext cx="426647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00" b="1" i="1" dirty="0">
                <a:solidFill>
                  <a:srgbClr val="FF0000"/>
                </a:solidFill>
              </a:rPr>
              <a:t>血栓与止血标本处理行标</a:t>
            </a:r>
            <a:r>
              <a:rPr lang="en-US" altLang="zh-CN" sz="1500" b="1" i="1" dirty="0">
                <a:solidFill>
                  <a:srgbClr val="FF0000"/>
                </a:solidFill>
              </a:rPr>
              <a:t>WS/T 359—2024</a:t>
            </a:r>
            <a:endParaRPr lang="zh-CN" altLang="en-US" sz="15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267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9BF784F-1FAC-B285-BEDF-CD08AD17E790}"/>
              </a:ext>
            </a:extLst>
          </p:cNvPr>
          <p:cNvSpPr txBox="1"/>
          <p:nvPr/>
        </p:nvSpPr>
        <p:spPr>
          <a:xfrm>
            <a:off x="359532" y="91951"/>
            <a:ext cx="820891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dirty="0">
                <a:solidFill>
                  <a:srgbClr val="0070C0"/>
                </a:solidFill>
                <a:latin typeface="PingFang SC"/>
              </a:rPr>
              <a:t>近期案例：</a:t>
            </a:r>
            <a:r>
              <a:rPr lang="en-US" altLang="zh-CN" dirty="0">
                <a:latin typeface="PingFang SC"/>
              </a:rPr>
              <a:t>30</a:t>
            </a:r>
            <a:r>
              <a:rPr lang="zh-CN" altLang="en-US" dirty="0">
                <a:latin typeface="PingFang SC"/>
              </a:rPr>
              <a:t>岁男性，发现凝血检查异常（</a:t>
            </a:r>
            <a:r>
              <a:rPr lang="en-US" altLang="zh-CN" dirty="0">
                <a:latin typeface="PingFang SC"/>
              </a:rPr>
              <a:t>PT</a:t>
            </a:r>
            <a:r>
              <a:rPr lang="zh-CN" altLang="en-US" dirty="0">
                <a:latin typeface="PingFang SC"/>
              </a:rPr>
              <a:t>、</a:t>
            </a:r>
            <a:r>
              <a:rPr lang="en-US" altLang="zh-CN" dirty="0">
                <a:latin typeface="PingFang SC"/>
              </a:rPr>
              <a:t>APTT</a:t>
            </a:r>
            <a:r>
              <a:rPr lang="zh-CN" altLang="en-US" dirty="0">
                <a:latin typeface="PingFang SC"/>
              </a:rPr>
              <a:t>轻度延长）</a:t>
            </a:r>
            <a:r>
              <a:rPr lang="en-US" altLang="zh-CN" dirty="0">
                <a:latin typeface="PingFang SC"/>
              </a:rPr>
              <a:t>5</a:t>
            </a:r>
            <a:r>
              <a:rPr lang="zh-CN" altLang="en-US" dirty="0">
                <a:latin typeface="PingFang SC"/>
              </a:rPr>
              <a:t>年，无出血表现及家族史，肝功能正常。凝血因子检测（外送第三方）多个凝血因子减低：</a:t>
            </a:r>
          </a:p>
          <a:p>
            <a:br>
              <a:rPr lang="zh-CN" altLang="en-US" dirty="0"/>
            </a:b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905D856-5C5D-A339-11DE-D35C9E80A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12" y="838115"/>
            <a:ext cx="6498971" cy="190448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A272EF9-6E86-2620-8ACA-A24676FD4BA4}"/>
              </a:ext>
            </a:extLst>
          </p:cNvPr>
          <p:cNvSpPr txBox="1"/>
          <p:nvPr/>
        </p:nvSpPr>
        <p:spPr>
          <a:xfrm>
            <a:off x="103476" y="3045910"/>
            <a:ext cx="32758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dirty="0">
                <a:latin typeface="PingFang SC"/>
              </a:rPr>
              <a:t>来我院复查凝血因子，仅</a:t>
            </a:r>
            <a:r>
              <a:rPr lang="en-US" altLang="zh-CN" dirty="0">
                <a:latin typeface="PingFang SC"/>
              </a:rPr>
              <a:t>V</a:t>
            </a:r>
            <a:r>
              <a:rPr lang="zh-CN" altLang="en-US" dirty="0">
                <a:latin typeface="PingFang SC"/>
              </a:rPr>
              <a:t>因子轻度减低，考虑先天性</a:t>
            </a:r>
            <a:r>
              <a:rPr lang="en-US" altLang="zh-CN" dirty="0">
                <a:latin typeface="PingFang SC"/>
              </a:rPr>
              <a:t>V</a:t>
            </a:r>
            <a:r>
              <a:rPr lang="zh-CN" altLang="en-US" dirty="0">
                <a:latin typeface="PingFang SC"/>
              </a:rPr>
              <a:t>因子缺乏症可能：</a:t>
            </a:r>
            <a:endParaRPr lang="en-US" altLang="zh-CN" dirty="0">
              <a:latin typeface="PingFang SC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altLang="zh-CN" dirty="0">
              <a:latin typeface="PingFang SC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dirty="0">
                <a:latin typeface="PingFang SC"/>
              </a:rPr>
              <a:t> 外院结果考虑与标本外送过程中保存、运输不当，致凝血因子活性普遍减低有关。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8B082B8-323C-2A3C-C453-1806F6E29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872" y="3054576"/>
            <a:ext cx="5760132" cy="211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B97522-458C-EBEB-EC00-3DD7FFCA7FAD}"/>
              </a:ext>
            </a:extLst>
          </p:cNvPr>
          <p:cNvSpPr txBox="1"/>
          <p:nvPr/>
        </p:nvSpPr>
        <p:spPr>
          <a:xfrm>
            <a:off x="683568" y="465516"/>
            <a:ext cx="39424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0070C0"/>
                </a:solidFill>
              </a:rPr>
              <a:t>5.</a:t>
            </a:r>
            <a:r>
              <a:rPr lang="zh-CN" altLang="en-US" sz="2100" b="1" dirty="0">
                <a:solidFill>
                  <a:srgbClr val="0070C0"/>
                </a:solidFill>
              </a:rPr>
              <a:t>凝血检验样本的离心条件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52338A0-3D48-D198-2032-5607A03EF781}"/>
              </a:ext>
            </a:extLst>
          </p:cNvPr>
          <p:cNvSpPr txBox="1">
            <a:spLocks noChangeArrowheads="1"/>
          </p:cNvSpPr>
          <p:nvPr/>
        </p:nvSpPr>
        <p:spPr>
          <a:xfrm>
            <a:off x="1439466" y="1006079"/>
            <a:ext cx="6696930" cy="38873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100" kern="0" dirty="0">
                <a:solidFill>
                  <a:srgbClr val="0000FF"/>
                </a:solidFill>
              </a:rPr>
              <a:t>乏血小板血浆：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100" kern="0" dirty="0"/>
              <a:t>推荐：</a:t>
            </a:r>
            <a:r>
              <a:rPr lang="en-US" altLang="zh-CN" sz="2100" kern="0" dirty="0"/>
              <a:t>1500g~2000g 10-15min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i="1" kern="0" dirty="0"/>
              <a:t>若仅用于凝血常规检测，离心时间可酌情缩短；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1800" i="1" kern="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 kern="0" dirty="0">
                <a:solidFill>
                  <a:srgbClr val="0000FF"/>
                </a:solidFill>
              </a:rPr>
              <a:t>乏血小板血浆验证</a:t>
            </a:r>
            <a:r>
              <a:rPr lang="zh-CN" altLang="en-US" sz="1800" kern="0" dirty="0"/>
              <a:t>（对狼疮抗凝物、抗</a:t>
            </a:r>
            <a:r>
              <a:rPr lang="en-US" altLang="zh-CN" sz="1800" kern="0" dirty="0"/>
              <a:t>Xa</a:t>
            </a:r>
            <a:r>
              <a:rPr lang="zh-CN" altLang="en-US" sz="1800" kern="0" dirty="0"/>
              <a:t>等检测特别重要）：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1800" kern="0" dirty="0"/>
              <a:t>每年建议两次；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1800" kern="0" dirty="0"/>
              <a:t>凝血标本使用的每台离心机；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1800" kern="0" dirty="0"/>
              <a:t>按规定离心方法，所得血浆中血小板数量应</a:t>
            </a:r>
            <a:r>
              <a:rPr lang="en-US" altLang="zh-CN" sz="1800" kern="0" dirty="0"/>
              <a:t>&lt;10</a:t>
            </a:r>
            <a:r>
              <a:rPr lang="en-US" altLang="zh-CN" sz="1800" kern="0" dirty="0">
                <a:latin typeface="宋体" panose="02010600030101010101" pitchFamily="2" charset="-122"/>
              </a:rPr>
              <a:t>×</a:t>
            </a:r>
            <a:r>
              <a:rPr lang="en-US" altLang="zh-CN" sz="1800" kern="0" dirty="0"/>
              <a:t>10</a:t>
            </a:r>
            <a:r>
              <a:rPr lang="en-US" altLang="zh-CN" sz="1800" kern="0" baseline="30000" dirty="0"/>
              <a:t>9</a:t>
            </a:r>
            <a:r>
              <a:rPr lang="en-US" altLang="zh-CN" sz="1800" kern="0" dirty="0"/>
              <a:t>/L</a:t>
            </a:r>
            <a:r>
              <a:rPr lang="zh-CN" altLang="en-US" sz="1800" kern="0" dirty="0"/>
              <a:t>；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zh-CN" altLang="en-US" sz="1800" i="1" kern="0" dirty="0"/>
          </a:p>
          <a:p>
            <a:pPr>
              <a:lnSpc>
                <a:spcPct val="80000"/>
              </a:lnSpc>
            </a:pPr>
            <a:r>
              <a:rPr lang="zh-CN" altLang="en-US" sz="2100" kern="0" dirty="0">
                <a:solidFill>
                  <a:srgbClr val="0000FF"/>
                </a:solidFill>
              </a:rPr>
              <a:t>富血小板血浆：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100" kern="0" dirty="0"/>
              <a:t>推荐：</a:t>
            </a:r>
            <a:r>
              <a:rPr lang="en-US" altLang="zh-CN" sz="2100" kern="0" dirty="0"/>
              <a:t>170g 15min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100" kern="0" dirty="0"/>
              <a:t>常用范围：</a:t>
            </a:r>
            <a:r>
              <a:rPr lang="en-US" altLang="zh-CN" sz="2100" kern="0" dirty="0"/>
              <a:t>150-200g  10-15min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208E39-2AEA-F2DD-DDA2-C9D72FB7AF74}"/>
              </a:ext>
            </a:extLst>
          </p:cNvPr>
          <p:cNvSpPr txBox="1"/>
          <p:nvPr/>
        </p:nvSpPr>
        <p:spPr>
          <a:xfrm>
            <a:off x="4766457" y="707890"/>
            <a:ext cx="426647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00" b="1" i="1" dirty="0">
                <a:solidFill>
                  <a:srgbClr val="FF0000"/>
                </a:solidFill>
              </a:rPr>
              <a:t>血栓与止血标本处理行标</a:t>
            </a:r>
            <a:r>
              <a:rPr lang="en-US" altLang="zh-CN" sz="1500" b="1" i="1" dirty="0">
                <a:solidFill>
                  <a:srgbClr val="FF0000"/>
                </a:solidFill>
              </a:rPr>
              <a:t>WS/T 359—2024</a:t>
            </a:r>
            <a:endParaRPr lang="zh-CN" altLang="en-US" sz="1500" b="1" i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51DC7F3-C054-BFC2-5930-89B2013AA7B4}"/>
              </a:ext>
            </a:extLst>
          </p:cNvPr>
          <p:cNvSpPr txBox="1"/>
          <p:nvPr/>
        </p:nvSpPr>
        <p:spPr>
          <a:xfrm>
            <a:off x="4766457" y="3705876"/>
            <a:ext cx="426647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 b="1" i="1" dirty="0">
                <a:solidFill>
                  <a:srgbClr val="FF0000"/>
                </a:solidFill>
              </a:rPr>
              <a:t>CLSI H58-A </a:t>
            </a:r>
            <a:r>
              <a:rPr lang="zh-CN" altLang="en-US" sz="1500" b="1" i="1" dirty="0">
                <a:solidFill>
                  <a:srgbClr val="FF0000"/>
                </a:solidFill>
              </a:rPr>
              <a:t>血小板聚集试验指南</a:t>
            </a:r>
          </a:p>
        </p:txBody>
      </p:sp>
    </p:spTree>
    <p:extLst>
      <p:ext uri="{BB962C8B-B14F-4D97-AF65-F5344CB8AC3E}">
        <p14:creationId xmlns:p14="http://schemas.microsoft.com/office/powerpoint/2010/main" val="173950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346A293-039B-A36D-B6A2-54E3B04D1C40}"/>
              </a:ext>
            </a:extLst>
          </p:cNvPr>
          <p:cNvSpPr txBox="1"/>
          <p:nvPr/>
        </p:nvSpPr>
        <p:spPr>
          <a:xfrm>
            <a:off x="899592" y="1059582"/>
            <a:ext cx="68047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zh-CN" dirty="0">
                <a:latin typeface="FZSSK--GBK1-0"/>
              </a:rPr>
              <a:t>D-</a:t>
            </a:r>
            <a:r>
              <a:rPr lang="zh-CN" altLang="en-US" dirty="0">
                <a:latin typeface="FZSSK--GBK1-0"/>
              </a:rPr>
              <a:t>二聚体等项目：提高离心力可缩短离心时间，有助于改善急诊样本周转时间，但实验室需验证所用离心条件的可靠性。</a:t>
            </a:r>
            <a:endParaRPr lang="en-US" altLang="zh-CN" dirty="0">
              <a:latin typeface="FZSSK--GBK1-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altLang="zh-CN" dirty="0">
              <a:latin typeface="FZSSK--GBK1-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altLang="zh-CN" dirty="0">
              <a:latin typeface="FZSSK--GBK1-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>
                <a:latin typeface="FZSSK--GBK1-0"/>
              </a:rPr>
              <a:t>严重的脂血可通过将血浆高速离心（例如室温下</a:t>
            </a:r>
            <a:r>
              <a:rPr lang="en-US" altLang="zh-CN" dirty="0">
                <a:latin typeface="NEU-BZ-Regular"/>
              </a:rPr>
              <a:t>10 000×</a:t>
            </a:r>
            <a:r>
              <a:rPr lang="en-US" altLang="zh-CN" i="1" dirty="0">
                <a:latin typeface="NEU-BZ-Italic"/>
              </a:rPr>
              <a:t>g </a:t>
            </a:r>
            <a:r>
              <a:rPr lang="zh-CN" altLang="en-US" dirty="0">
                <a:latin typeface="FZSSK--GBK1-0"/>
              </a:rPr>
              <a:t>离心</a:t>
            </a:r>
            <a:r>
              <a:rPr lang="en-US" altLang="zh-CN" dirty="0">
                <a:latin typeface="NEU-BZ-Regular"/>
              </a:rPr>
              <a:t>10 min</a:t>
            </a:r>
            <a:r>
              <a:rPr lang="zh-CN" altLang="en-US" dirty="0">
                <a:latin typeface="FZSSK--GBK1-0"/>
              </a:rPr>
              <a:t>）后吸取下层血浆的方法减少影响。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F70881-7760-2CE3-E6DA-673DA4FEEC26}"/>
              </a:ext>
            </a:extLst>
          </p:cNvPr>
          <p:cNvSpPr txBox="1"/>
          <p:nvPr/>
        </p:nvSpPr>
        <p:spPr>
          <a:xfrm>
            <a:off x="3599892" y="1701148"/>
            <a:ext cx="579639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500" i="1" dirty="0">
                <a:solidFill>
                  <a:srgbClr val="FF0000"/>
                </a:solidFill>
                <a:latin typeface="NEU-BZ-Regular"/>
              </a:rPr>
              <a:t>D‑</a:t>
            </a:r>
            <a:r>
              <a:rPr lang="zh-CN" altLang="en-US" sz="1500" i="1" dirty="0">
                <a:solidFill>
                  <a:srgbClr val="FF0000"/>
                </a:solidFill>
                <a:latin typeface="FZSSK--GBK1-0"/>
              </a:rPr>
              <a:t>二聚体实验室检测与临床应用中国专家共识</a:t>
            </a:r>
            <a:r>
              <a:rPr lang="en-US" altLang="zh-CN" sz="1500" i="1" dirty="0">
                <a:solidFill>
                  <a:srgbClr val="FF0000"/>
                </a:solidFill>
                <a:latin typeface="FZSSK--GBK1-0"/>
              </a:rPr>
              <a:t>(2023)</a:t>
            </a:r>
            <a:endParaRPr lang="zh-CN" altLang="en-US" sz="1500" i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2FF495-1AAB-1D4D-40DA-347ABA6BE61F}"/>
              </a:ext>
            </a:extLst>
          </p:cNvPr>
          <p:cNvSpPr txBox="1"/>
          <p:nvPr/>
        </p:nvSpPr>
        <p:spPr>
          <a:xfrm>
            <a:off x="5976156" y="2949792"/>
            <a:ext cx="220625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500" i="1" dirty="0">
                <a:solidFill>
                  <a:srgbClr val="FF0000"/>
                </a:solidFill>
                <a:latin typeface="NEU-BZ-Regular"/>
              </a:rPr>
              <a:t>ICSH</a:t>
            </a:r>
            <a:r>
              <a:rPr lang="zh-CN" altLang="en-US" sz="1500" i="1" dirty="0">
                <a:solidFill>
                  <a:srgbClr val="FF0000"/>
                </a:solidFill>
                <a:latin typeface="NEU-BZ-Regular"/>
              </a:rPr>
              <a:t>凝血标本处理指南</a:t>
            </a:r>
            <a:endParaRPr lang="zh-CN" altLang="en-US" sz="15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563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23B6AA-0D3C-447E-2BA0-9A9F43F28A41}"/>
              </a:ext>
            </a:extLst>
          </p:cNvPr>
          <p:cNvSpPr txBox="1"/>
          <p:nvPr/>
        </p:nvSpPr>
        <p:spPr>
          <a:xfrm>
            <a:off x="323528" y="339502"/>
            <a:ext cx="52925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0070C0"/>
                </a:solidFill>
              </a:rPr>
              <a:t>6.</a:t>
            </a:r>
            <a:r>
              <a:rPr lang="zh-CN" altLang="en-US" sz="2100" b="1" dirty="0">
                <a:solidFill>
                  <a:srgbClr val="0070C0"/>
                </a:solidFill>
              </a:rPr>
              <a:t>脂血、溶血对凝血检验样本的影响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C637C1E-228F-4469-6CF9-91DD651C6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4506" y="1830104"/>
            <a:ext cx="56149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CDE5B5C-0DBD-0429-F1B5-87A7F27E1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4677984"/>
            <a:ext cx="67508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gsw-FR" altLang="zh-CN" sz="1050" i="1" dirty="0"/>
              <a:t>Ning Tang, et al. (2017) Effects of hemolysis and lipemia interference on kaolin-activated thromboelastography, and comparison with conventional coagulation tests, SCAND J CLIN LAB INV, 77:2, 98-103.</a:t>
            </a:r>
            <a:endParaRPr lang="zh-CN" altLang="en-US" sz="1050" i="1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6E31147-CF41-7398-4AFB-B0D480393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755" y="1421607"/>
            <a:ext cx="653258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1500" b="1" dirty="0"/>
              <a:t>我们的临床研究提示重度机械性溶血对凝血常规（磁珠法）的干扰可接受：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F5C5565-AE25-0A2A-0B5D-771CD8F5F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793" y="3766003"/>
            <a:ext cx="584001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1500" b="1" dirty="0"/>
              <a:t>但中度溶血即可能显著影响血栓弹力图结果；</a:t>
            </a:r>
          </a:p>
        </p:txBody>
      </p:sp>
    </p:spTree>
    <p:extLst>
      <p:ext uri="{BB962C8B-B14F-4D97-AF65-F5344CB8AC3E}">
        <p14:creationId xmlns:p14="http://schemas.microsoft.com/office/powerpoint/2010/main" val="227255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19A9433-F311-E587-9D63-41D1EDE43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610" y="3590479"/>
            <a:ext cx="67508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gsw-FR" altLang="zh-CN" sz="1050" i="1" dirty="0"/>
              <a:t>Ning Tang, et al. (2017) Effects of hemolysis and lipemia interference on kaolin-activated thromboelastography, and comparison with conventional coagulation tests, SCAND J CLIN LAB INV, 77:2, 98-103.</a:t>
            </a:r>
            <a:endParaRPr lang="zh-CN" altLang="en-US" sz="1050" i="1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D0F9F6A-6070-775D-7658-DFBAC209B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7513" y="1543497"/>
            <a:ext cx="6334397" cy="17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EBDB739-5654-392F-D147-0EDB3B04C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130" y="1022107"/>
            <a:ext cx="7304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1500" b="1" dirty="0"/>
              <a:t>我们的临床研究提示重度脂血对凝血常规（磁珠法）及血栓弹力图的干扰均可接受：</a:t>
            </a:r>
          </a:p>
        </p:txBody>
      </p:sp>
    </p:spTree>
    <p:extLst>
      <p:ext uri="{BB962C8B-B14F-4D97-AF65-F5344CB8AC3E}">
        <p14:creationId xmlns:p14="http://schemas.microsoft.com/office/powerpoint/2010/main" val="243018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DCBE8D2-913F-3B25-C5BA-B2CB4231F451}"/>
              </a:ext>
            </a:extLst>
          </p:cNvPr>
          <p:cNvSpPr txBox="1"/>
          <p:nvPr/>
        </p:nvSpPr>
        <p:spPr>
          <a:xfrm>
            <a:off x="2483768" y="586591"/>
            <a:ext cx="511256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0" u="none" strike="noStrike" baseline="0" dirty="0">
                <a:latin typeface="宋体" panose="02010600030101010101" pitchFamily="2" charset="-122"/>
                <a:ea typeface="宋体" panose="02010600030101010101" pitchFamily="2" charset="-122"/>
              </a:rPr>
              <a:t>医学实验室质量和能力认可准则</a:t>
            </a:r>
            <a:endParaRPr lang="en-US" altLang="zh-CN" sz="2000" b="1" i="0" u="none" strike="noStrike" baseline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         7.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过程要求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检验前：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检验申请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样本采集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样本运送和接收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检验中：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方法验证和确认；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生物参考区间和临床决定限；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结果有效性保证（室内质控、室间质评）；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结果可比性；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检验后：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结果报告、审核和发布；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危急值报告；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自动报告、审核、发布；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检验后样本的处理；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377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80131EB-2EC8-B0C4-8712-D4866DCA4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2400" dirty="0">
                <a:solidFill>
                  <a:srgbClr val="0000FF"/>
                </a:solidFill>
              </a:rPr>
              <a:t>1. PT</a:t>
            </a:r>
            <a:r>
              <a:rPr lang="zh-CN" altLang="en-US" sz="2400" dirty="0">
                <a:solidFill>
                  <a:srgbClr val="0000FF"/>
                </a:solidFill>
              </a:rPr>
              <a:t>及</a:t>
            </a:r>
            <a:r>
              <a:rPr lang="en-US" altLang="zh-CN" sz="2400" dirty="0">
                <a:solidFill>
                  <a:srgbClr val="0000FF"/>
                </a:solidFill>
              </a:rPr>
              <a:t>INR</a:t>
            </a:r>
            <a:r>
              <a:rPr lang="zh-CN" altLang="en-US" sz="2400" dirty="0">
                <a:solidFill>
                  <a:srgbClr val="0000FF"/>
                </a:solidFill>
              </a:rPr>
              <a:t>（国际标准化比值）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6E19331-FCF6-0E47-71E8-FB4A7D0BA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81138" y="2523790"/>
            <a:ext cx="6172200" cy="1888331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/>
              <a:t>更换仪器、试剂或试剂批号时：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/>
              <a:t>   1.</a:t>
            </a:r>
            <a:r>
              <a:rPr lang="zh-CN" altLang="en-US" sz="2100" dirty="0"/>
              <a:t>检测</a:t>
            </a:r>
            <a:r>
              <a:rPr lang="en-US" altLang="zh-CN" sz="2100" dirty="0"/>
              <a:t>20</a:t>
            </a:r>
            <a:r>
              <a:rPr lang="zh-CN" altLang="en-US" sz="2100" dirty="0"/>
              <a:t>例正常人</a:t>
            </a:r>
            <a:r>
              <a:rPr lang="en-US" altLang="zh-CN" sz="2100" dirty="0"/>
              <a:t>PT</a:t>
            </a:r>
            <a:r>
              <a:rPr lang="zh-CN" altLang="en-US" sz="2100" dirty="0"/>
              <a:t>，计算获得</a:t>
            </a:r>
            <a:r>
              <a:rPr lang="en-US" altLang="zh-CN" sz="2100" dirty="0"/>
              <a:t>PT</a:t>
            </a:r>
            <a:r>
              <a:rPr lang="zh-CN" altLang="en-US" sz="2100" b="1" dirty="0">
                <a:solidFill>
                  <a:srgbClr val="0000FF"/>
                </a:solidFill>
              </a:rPr>
              <a:t>几何</a:t>
            </a:r>
            <a:r>
              <a:rPr lang="zh-CN" altLang="en-US" sz="2100" dirty="0"/>
              <a:t>均值；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100" dirty="0"/>
              <a:t>    </a:t>
            </a:r>
            <a:r>
              <a:rPr lang="en-US" altLang="zh-CN" sz="2100" dirty="0"/>
              <a:t>2. </a:t>
            </a:r>
            <a:r>
              <a:rPr lang="zh-CN" altLang="en-US" sz="2100" dirty="0"/>
              <a:t>更新</a:t>
            </a:r>
            <a:r>
              <a:rPr lang="en-US" altLang="zh-CN" sz="2100" dirty="0"/>
              <a:t>ISI</a:t>
            </a:r>
            <a:r>
              <a:rPr lang="zh-CN" altLang="en-US" sz="2100" dirty="0"/>
              <a:t>值（通过定标或生产商提供）；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100" dirty="0"/>
              <a:t>    </a:t>
            </a:r>
            <a:r>
              <a:rPr lang="en-US" altLang="zh-CN" sz="2100" dirty="0"/>
              <a:t>3.</a:t>
            </a:r>
            <a:r>
              <a:rPr lang="zh-CN" altLang="en-US" sz="2100" dirty="0"/>
              <a:t>验证仪器</a:t>
            </a:r>
            <a:r>
              <a:rPr lang="en-US" altLang="zh-CN" sz="2100" dirty="0"/>
              <a:t>INR</a:t>
            </a:r>
            <a:r>
              <a:rPr lang="zh-CN" altLang="en-US" sz="2100" dirty="0"/>
              <a:t>值计算是否无误；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   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A0E2E5F2-4C51-68B8-82EA-34366DF7E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5953" y="1329928"/>
            <a:ext cx="1107675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sym typeface="Times New Roman" panose="02020603050405020304" pitchFamily="18" charset="0"/>
              </a:rPr>
              <a:t>Patient PT</a:t>
            </a:r>
            <a:endParaRPr lang="zh-CN" altLang="en-US" sz="1350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6620D01E-1352-1671-18B1-1228F90E6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304" y="1668066"/>
            <a:ext cx="2050240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sym typeface="Times New Roman" panose="02020603050405020304" pitchFamily="18" charset="0"/>
              </a:rPr>
              <a:t>      Mean normal PT</a:t>
            </a:r>
            <a:endParaRPr lang="zh-CN" altLang="en-US" sz="1350"/>
          </a:p>
        </p:txBody>
      </p:sp>
      <p:sp>
        <p:nvSpPr>
          <p:cNvPr id="14342" name="Rectangle 7">
            <a:extLst>
              <a:ext uri="{FF2B5EF4-FFF2-40B4-BE49-F238E27FC236}">
                <a16:creationId xmlns:a16="http://schemas.microsoft.com/office/drawing/2014/main" id="{AC8B2589-C13D-FEA7-E196-B4BEF1C68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2991" y="1276350"/>
            <a:ext cx="331821" cy="76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4500" b="1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sym typeface="Times New Roman" panose="02020603050405020304" pitchFamily="18" charset="0"/>
              </a:rPr>
              <a:t>(</a:t>
            </a:r>
            <a:endParaRPr lang="zh-CN" altLang="en-US" sz="1350"/>
          </a:p>
        </p:txBody>
      </p:sp>
      <p:sp>
        <p:nvSpPr>
          <p:cNvPr id="14343" name="Rectangle 8">
            <a:extLst>
              <a:ext uri="{FF2B5EF4-FFF2-40B4-BE49-F238E27FC236}">
                <a16:creationId xmlns:a16="http://schemas.microsoft.com/office/drawing/2014/main" id="{969292EA-D47E-557A-B375-239AE8ACA7E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82453" y="1417920"/>
            <a:ext cx="331821" cy="76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4500" b="1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sym typeface="Times New Roman" panose="02020603050405020304" pitchFamily="18" charset="0"/>
              </a:rPr>
              <a:t>(</a:t>
            </a:r>
            <a:endParaRPr lang="zh-CN" altLang="en-US" sz="1350"/>
          </a:p>
        </p:txBody>
      </p:sp>
      <p:sp>
        <p:nvSpPr>
          <p:cNvPr id="14344" name="Rectangle 9">
            <a:extLst>
              <a:ext uri="{FF2B5EF4-FFF2-40B4-BE49-F238E27FC236}">
                <a16:creationId xmlns:a16="http://schemas.microsoft.com/office/drawing/2014/main" id="{F1CD0CD6-6A72-DB30-AD29-AD04E77D6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0744" y="1182291"/>
            <a:ext cx="421589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  <a:sym typeface="Times New Roman" panose="02020603050405020304" pitchFamily="18" charset="0"/>
              </a:rPr>
              <a:t>ISI</a:t>
            </a:r>
            <a:endParaRPr lang="zh-CN" altLang="en-US" sz="1350"/>
          </a:p>
        </p:txBody>
      </p:sp>
      <p:sp>
        <p:nvSpPr>
          <p:cNvPr id="14345" name="Text Box 10">
            <a:extLst>
              <a:ext uri="{FF2B5EF4-FFF2-40B4-BE49-F238E27FC236}">
                <a16:creationId xmlns:a16="http://schemas.microsoft.com/office/drawing/2014/main" id="{6BB5CC80-06FF-4DD7-9623-25FA89362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141" y="1544241"/>
            <a:ext cx="91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sym typeface="Times New Roman" panose="02020603050405020304" pitchFamily="18" charset="0"/>
              </a:rPr>
              <a:t>INR=</a:t>
            </a:r>
            <a:endParaRPr lang="zh-CN" altLang="en-US" sz="1350"/>
          </a:p>
        </p:txBody>
      </p:sp>
      <p:sp>
        <p:nvSpPr>
          <p:cNvPr id="14346" name="Line 6">
            <a:extLst>
              <a:ext uri="{FF2B5EF4-FFF2-40B4-BE49-F238E27FC236}">
                <a16:creationId xmlns:a16="http://schemas.microsoft.com/office/drawing/2014/main" id="{946E4412-237B-9DDB-2199-63F51FDFC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5410" y="1653779"/>
            <a:ext cx="2583656" cy="119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FFDA4B-271D-22CD-9ADD-8C9F6172D2BD}"/>
              </a:ext>
            </a:extLst>
          </p:cNvPr>
          <p:cNvSpPr txBox="1"/>
          <p:nvPr/>
        </p:nvSpPr>
        <p:spPr>
          <a:xfrm>
            <a:off x="683568" y="4445213"/>
            <a:ext cx="8075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200" i="1" dirty="0">
                <a:solidFill>
                  <a:srgbClr val="FF0000"/>
                </a:solidFill>
                <a:latin typeface="Arial" panose="020B0604020202020204" pitchFamily="34" charset="0"/>
              </a:rPr>
              <a:t>Clinical and Laboratory Standards Institute (CLSI). Procedures for Validation of INR and Local Calibration of PT/INR Systems; Approved Guideline. CLSI document H54-A. Clinical and Laboratory Standards Institute, 940 West Valley Road, Suite 1400, Wayne, PA 19087-1898, USA, 2005.</a:t>
            </a:r>
            <a:endParaRPr lang="zh-CN" altLang="en-US" sz="12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59156"/>
              </p:ext>
            </p:extLst>
          </p:nvPr>
        </p:nvGraphicFramePr>
        <p:xfrm>
          <a:off x="3109381" y="541626"/>
          <a:ext cx="5716955" cy="453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本框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SpPr txBox="1"/>
          <p:nvPr/>
        </p:nvSpPr>
        <p:spPr>
          <a:xfrm>
            <a:off x="7355149" y="3650586"/>
            <a:ext cx="865823" cy="1428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750"/>
              <a:t>41.0</a:t>
            </a:r>
            <a:r>
              <a:rPr lang="zh-CN" altLang="en-US" sz="750"/>
              <a:t>秒</a:t>
            </a:r>
            <a:r>
              <a:rPr lang="en-US" altLang="zh-CN" sz="750"/>
              <a:t>(STAGO)</a:t>
            </a:r>
            <a:endParaRPr lang="zh-CN" altLang="en-US" sz="750"/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SpPr txBox="1"/>
          <p:nvPr/>
        </p:nvSpPr>
        <p:spPr>
          <a:xfrm>
            <a:off x="7710432" y="1253404"/>
            <a:ext cx="776764" cy="250031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25" b="1" dirty="0"/>
              <a:t>试剂品牌</a:t>
            </a: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SpPr txBox="1"/>
          <p:nvPr/>
        </p:nvSpPr>
        <p:spPr>
          <a:xfrm>
            <a:off x="7206083" y="3506282"/>
            <a:ext cx="1281113" cy="15716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25" b="1"/>
              <a:t>APTT</a:t>
            </a:r>
            <a:r>
              <a:rPr lang="zh-CN" altLang="en-US" sz="825" b="1"/>
              <a:t>参考区间上限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577FFB-8DD6-7F60-BBFF-463151AFEFF0}"/>
              </a:ext>
            </a:extLst>
          </p:cNvPr>
          <p:cNvSpPr txBox="1"/>
          <p:nvPr/>
        </p:nvSpPr>
        <p:spPr>
          <a:xfrm>
            <a:off x="131880" y="204867"/>
            <a:ext cx="67986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sw-FR" altLang="zh-CN" sz="2100" b="1" dirty="0">
                <a:solidFill>
                  <a:srgbClr val="0070C0"/>
                </a:solidFill>
              </a:rPr>
              <a:t>2. APTT</a:t>
            </a:r>
            <a:r>
              <a:rPr lang="zh-CN" altLang="en-US" sz="2100" b="1" dirty="0">
                <a:solidFill>
                  <a:srgbClr val="0070C0"/>
                </a:solidFill>
              </a:rPr>
              <a:t>、</a:t>
            </a:r>
            <a:r>
              <a:rPr lang="en-US" altLang="zh-CN" sz="2100" b="1" dirty="0">
                <a:solidFill>
                  <a:srgbClr val="0070C0"/>
                </a:solidFill>
              </a:rPr>
              <a:t>PT</a:t>
            </a:r>
            <a:r>
              <a:rPr lang="zh-CN" altLang="en-US" sz="2100" b="1" dirty="0">
                <a:solidFill>
                  <a:srgbClr val="0070C0"/>
                </a:solidFill>
              </a:rPr>
              <a:t>对凝血因子缺乏的敏感度调查</a:t>
            </a:r>
            <a:r>
              <a:rPr lang="en-US" altLang="zh-CN" sz="21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2A6741-4521-2471-6224-1F1EDD8BA2F0}"/>
              </a:ext>
            </a:extLst>
          </p:cNvPr>
          <p:cNvSpPr txBox="1"/>
          <p:nvPr/>
        </p:nvSpPr>
        <p:spPr>
          <a:xfrm>
            <a:off x="117179" y="937773"/>
            <a:ext cx="34140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gsw-FR" altLang="zh-CN" dirty="0"/>
              <a:t>CLSI</a:t>
            </a:r>
            <a:r>
              <a:rPr lang="zh-CN" altLang="en-US" dirty="0"/>
              <a:t>的</a:t>
            </a:r>
            <a:r>
              <a:rPr lang="gsw-FR" altLang="zh-CN" dirty="0"/>
              <a:t>H47-A2</a:t>
            </a:r>
            <a:r>
              <a:rPr lang="zh-CN" altLang="en-US" dirty="0"/>
              <a:t>文件建议临床实验室评估其</a:t>
            </a:r>
            <a:r>
              <a:rPr lang="gsw-FR" altLang="zh-CN" dirty="0"/>
              <a:t>PT、APTT</a:t>
            </a:r>
            <a:r>
              <a:rPr lang="zh-CN" altLang="en-US" dirty="0"/>
              <a:t>试剂对凝血因子缺乏的敏感性；</a:t>
            </a:r>
            <a:endParaRPr lang="en-US" altLang="zh-CN" dirty="0"/>
          </a:p>
          <a:p>
            <a:pPr>
              <a:buFont typeface="Wingdings" pitchFamily="2" charset="2"/>
              <a:buChar char="Ø"/>
            </a:pPr>
            <a:endParaRPr lang="en-US" altLang="zh-CN" dirty="0"/>
          </a:p>
          <a:p>
            <a:pPr>
              <a:buFont typeface="Wingdings" pitchFamily="2" charset="2"/>
              <a:buChar char="Ø"/>
            </a:pPr>
            <a:r>
              <a:rPr lang="zh-CN" altLang="en-US" dirty="0"/>
              <a:t>理想的敏感度在</a:t>
            </a:r>
            <a:r>
              <a:rPr lang="en-US" altLang="zh-CN" dirty="0"/>
              <a:t>30-50%</a:t>
            </a:r>
            <a:r>
              <a:rPr lang="zh-CN" altLang="en-US" dirty="0"/>
              <a:t>之间；</a:t>
            </a:r>
          </a:p>
        </p:txBody>
      </p:sp>
    </p:spTree>
    <p:extLst>
      <p:ext uri="{BB962C8B-B14F-4D97-AF65-F5344CB8AC3E}">
        <p14:creationId xmlns:p14="http://schemas.microsoft.com/office/powerpoint/2010/main" val="69674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1442853" y="299323"/>
          <a:ext cx="5884492" cy="4544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407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4676C32-E213-7D7C-C57D-68EF67761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0891" y="589361"/>
            <a:ext cx="7049541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dirty="0"/>
              <a:t> </a:t>
            </a:r>
            <a:r>
              <a:rPr lang="zh-CN" altLang="en-US" sz="1500" b="1" dirty="0">
                <a:solidFill>
                  <a:srgbClr val="0070C0"/>
                </a:solidFill>
              </a:rPr>
              <a:t>案例  </a:t>
            </a:r>
            <a:r>
              <a:rPr lang="en-US" altLang="zh-CN" sz="1500" dirty="0"/>
              <a:t>5</a:t>
            </a:r>
            <a:r>
              <a:rPr lang="zh-CN" altLang="en-US" sz="1500" dirty="0"/>
              <a:t>岁男性患儿，</a:t>
            </a:r>
            <a:r>
              <a:rPr lang="en-US" altLang="zh-CN" sz="1500" dirty="0"/>
              <a:t>4</a:t>
            </a:r>
            <a:r>
              <a:rPr lang="zh-CN" altLang="en-US" sz="1500" dirty="0"/>
              <a:t>个月前接受扁桃体切除术，术前检查均正常。</a:t>
            </a:r>
            <a:br>
              <a:rPr lang="zh-CN" altLang="en-US" sz="1500" dirty="0"/>
            </a:br>
            <a:endParaRPr lang="zh-CN" altLang="en-US" sz="1500" dirty="0"/>
          </a:p>
          <a:p>
            <a:pPr eaLnBrk="1" hangingPunct="1"/>
            <a:r>
              <a:rPr lang="zh-CN" altLang="en-US" sz="1500" dirty="0"/>
              <a:t>凝血筛查结果：</a:t>
            </a:r>
          </a:p>
          <a:p>
            <a:pPr eaLnBrk="1" hangingPunct="1"/>
            <a:r>
              <a:rPr lang="gsw-FR" altLang="zh-CN" sz="1500" dirty="0"/>
              <a:t>    PT 12.2</a:t>
            </a:r>
            <a:r>
              <a:rPr lang="zh-CN" altLang="en-US" sz="1500" dirty="0"/>
              <a:t>秒  </a:t>
            </a:r>
            <a:r>
              <a:rPr lang="en-US" altLang="zh-CN" sz="1500" dirty="0"/>
              <a:t>(</a:t>
            </a:r>
            <a:r>
              <a:rPr lang="gsw-FR" altLang="zh-CN" sz="1500" dirty="0"/>
              <a:t>Ref:12.0-14.5)；APTT 39.0</a:t>
            </a:r>
            <a:r>
              <a:rPr lang="zh-CN" altLang="en-US" sz="1500" dirty="0"/>
              <a:t>秒 </a:t>
            </a:r>
            <a:r>
              <a:rPr lang="en-US" altLang="zh-CN" sz="1500" dirty="0"/>
              <a:t>(</a:t>
            </a:r>
            <a:r>
              <a:rPr lang="gsw-FR" altLang="zh-CN" sz="1500" dirty="0"/>
              <a:t>Ref:34.0-47.0)；</a:t>
            </a:r>
          </a:p>
          <a:p>
            <a:pPr eaLnBrk="1" hangingPunct="1"/>
            <a:endParaRPr lang="gsw-FR" altLang="zh-CN" sz="1500" dirty="0"/>
          </a:p>
          <a:p>
            <a:pPr eaLnBrk="1" hangingPunct="1"/>
            <a:r>
              <a:rPr lang="zh-CN" altLang="en-US" sz="1500" dirty="0"/>
              <a:t>术中无异常出血，但术后出血较多，送检凝血因子检查：</a:t>
            </a:r>
          </a:p>
          <a:p>
            <a:pPr eaLnBrk="1" hangingPunct="1"/>
            <a:r>
              <a:rPr lang="en-US" altLang="zh-CN" sz="1500" dirty="0"/>
              <a:t>    9</a:t>
            </a:r>
            <a:r>
              <a:rPr lang="zh-CN" altLang="en-US" sz="1500" dirty="0"/>
              <a:t>因子活性：</a:t>
            </a:r>
            <a:r>
              <a:rPr lang="en-US" altLang="zh-CN" sz="1500" dirty="0"/>
              <a:t>58% (</a:t>
            </a:r>
            <a:r>
              <a:rPr lang="gsw-FR" altLang="zh-CN" sz="1500" dirty="0"/>
              <a:t>Ref: 60.0-150)</a:t>
            </a:r>
            <a:r>
              <a:rPr lang="zh-CN" altLang="en-US" sz="1500" dirty="0"/>
              <a:t>；</a:t>
            </a:r>
            <a:r>
              <a:rPr lang="gsw-FR" altLang="zh-CN" sz="1500" dirty="0"/>
              <a:t>10</a:t>
            </a:r>
            <a:r>
              <a:rPr lang="zh-CN" altLang="en-US" sz="1500" dirty="0"/>
              <a:t>因子活性：</a:t>
            </a:r>
            <a:r>
              <a:rPr lang="en-US" altLang="zh-CN" sz="1500" dirty="0"/>
              <a:t>59% (</a:t>
            </a:r>
            <a:r>
              <a:rPr lang="gsw-FR" altLang="zh-CN" sz="1500" dirty="0"/>
              <a:t>Ref:70-120)</a:t>
            </a:r>
          </a:p>
          <a:p>
            <a:pPr eaLnBrk="1" hangingPunct="1"/>
            <a:r>
              <a:rPr lang="zh-CN" altLang="en-US" sz="1500" dirty="0"/>
              <a:t>    其他凝血因子活性均在参考范围内。</a:t>
            </a:r>
            <a:endParaRPr lang="en-US" altLang="zh-CN" sz="1500" dirty="0"/>
          </a:p>
          <a:p>
            <a:pPr eaLnBrk="1" hangingPunct="1"/>
            <a:endParaRPr lang="en-US" altLang="zh-CN" sz="1500" dirty="0"/>
          </a:p>
          <a:p>
            <a:pPr eaLnBrk="1" hangingPunct="1"/>
            <a:r>
              <a:rPr lang="zh-CN" altLang="en-US" sz="1500" dirty="0"/>
              <a:t>患者经止血治疗后出院，近期再次因出血倾向就诊，凝血筛查结果：</a:t>
            </a:r>
          </a:p>
          <a:p>
            <a:pPr eaLnBrk="1" hangingPunct="1"/>
            <a:r>
              <a:rPr lang="gsw-FR" altLang="zh-CN" sz="1500" dirty="0"/>
              <a:t>     PT 13.0</a:t>
            </a:r>
            <a:r>
              <a:rPr lang="zh-CN" altLang="en-US" sz="1500" dirty="0"/>
              <a:t>秒  </a:t>
            </a:r>
            <a:r>
              <a:rPr lang="en-US" altLang="zh-CN" sz="1500" dirty="0"/>
              <a:t>(</a:t>
            </a:r>
            <a:r>
              <a:rPr lang="gsw-FR" altLang="zh-CN" sz="1500" dirty="0"/>
              <a:t>Ref:12.0-14.5)；APTT 37.9</a:t>
            </a:r>
            <a:r>
              <a:rPr lang="zh-CN" altLang="en-US" sz="1500" dirty="0"/>
              <a:t>秒 </a:t>
            </a:r>
            <a:r>
              <a:rPr lang="en-US" altLang="zh-CN" sz="1500" dirty="0"/>
              <a:t>(</a:t>
            </a:r>
            <a:r>
              <a:rPr lang="gsw-FR" altLang="zh-CN" sz="1500" dirty="0"/>
              <a:t>Ref:34.0-47.0)；</a:t>
            </a:r>
          </a:p>
          <a:p>
            <a:pPr eaLnBrk="1" hangingPunct="1"/>
            <a:endParaRPr lang="gsw-FR" altLang="zh-CN" sz="1500" dirty="0"/>
          </a:p>
          <a:p>
            <a:pPr eaLnBrk="1" hangingPunct="1"/>
            <a:r>
              <a:rPr lang="zh-CN" altLang="en-US" sz="1500" dirty="0"/>
              <a:t>凝血特殊检查：</a:t>
            </a:r>
          </a:p>
          <a:p>
            <a:pPr eaLnBrk="1" hangingPunct="1"/>
            <a:r>
              <a:rPr lang="gsw-FR" altLang="zh-CN" sz="1500" dirty="0"/>
              <a:t>   VWF、</a:t>
            </a:r>
            <a:r>
              <a:rPr lang="zh-CN" altLang="en-US" sz="1500" dirty="0"/>
              <a:t>血小板聚集试验结果均正常。</a:t>
            </a:r>
            <a:r>
              <a:rPr lang="en-US" altLang="zh-CN" sz="1500" dirty="0"/>
              <a:t>9</a:t>
            </a:r>
            <a:r>
              <a:rPr lang="zh-CN" altLang="en-US" sz="1500" dirty="0"/>
              <a:t>因子活性：</a:t>
            </a:r>
            <a:r>
              <a:rPr lang="en-US" altLang="zh-CN" sz="1500" dirty="0"/>
              <a:t>24% (</a:t>
            </a:r>
            <a:r>
              <a:rPr lang="gsw-FR" altLang="zh-CN" sz="1500" dirty="0"/>
              <a:t>Ref: 60.0-150)</a:t>
            </a:r>
          </a:p>
          <a:p>
            <a:pPr eaLnBrk="1" hangingPunct="1"/>
            <a:br>
              <a:rPr lang="gsw-FR" altLang="zh-CN" sz="1500" dirty="0"/>
            </a:br>
            <a:r>
              <a:rPr lang="zh-CN" altLang="en-US" sz="1500" dirty="0"/>
              <a:t>建议送检</a:t>
            </a:r>
            <a:r>
              <a:rPr lang="en-US" altLang="zh-CN" sz="1500" dirty="0"/>
              <a:t>9</a:t>
            </a:r>
            <a:r>
              <a:rPr lang="zh-CN" altLang="en-US" sz="1500" dirty="0"/>
              <a:t>因子基因，结果检出未报道半合突变。</a:t>
            </a:r>
            <a:endParaRPr lang="en-US" altLang="zh-CN" sz="1500" dirty="0"/>
          </a:p>
          <a:p>
            <a:pPr eaLnBrk="1" hangingPunct="1"/>
            <a:r>
              <a:rPr lang="zh-CN" altLang="en-US" sz="1500" dirty="0"/>
              <a:t>考虑诊断</a:t>
            </a:r>
            <a:r>
              <a:rPr lang="zh-CN" altLang="en-US" sz="1500" dirty="0">
                <a:solidFill>
                  <a:srgbClr val="FF0000"/>
                </a:solidFill>
              </a:rPr>
              <a:t>遗传性轻型血友病乙</a:t>
            </a:r>
            <a:r>
              <a:rPr lang="zh-CN" altLang="en-US" sz="1500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>
            <a:extLst>
              <a:ext uri="{FF2B5EF4-FFF2-40B4-BE49-F238E27FC236}">
                <a16:creationId xmlns:a16="http://schemas.microsoft.com/office/drawing/2014/main" id="{5F9D2CB2-A58F-834F-EEDC-1A8B00A03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282179"/>
            <a:ext cx="25919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>
                <a:solidFill>
                  <a:srgbClr val="0000FF"/>
                </a:solidFill>
                <a:latin typeface="Arial" charset="0"/>
              </a:rPr>
              <a:t>3.</a:t>
            </a:r>
            <a:r>
              <a:rPr lang="zh-CN" altLang="en-US" sz="2400" dirty="0">
                <a:solidFill>
                  <a:srgbClr val="0000FF"/>
                </a:solidFill>
                <a:latin typeface="Arial" charset="0"/>
              </a:rPr>
              <a:t>性能评价</a:t>
            </a:r>
            <a:r>
              <a:rPr lang="en-US" altLang="zh-CN" sz="2400" dirty="0">
                <a:solidFill>
                  <a:srgbClr val="0000FF"/>
                </a:solidFill>
                <a:latin typeface="Arial" charset="0"/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Arial" charset="0"/>
              </a:rPr>
              <a:t>验证</a:t>
            </a:r>
          </a:p>
        </p:txBody>
      </p:sp>
      <p:sp>
        <p:nvSpPr>
          <p:cNvPr id="109573" name="Text Box 5">
            <a:extLst>
              <a:ext uri="{FF2B5EF4-FFF2-40B4-BE49-F238E27FC236}">
                <a16:creationId xmlns:a16="http://schemas.microsoft.com/office/drawing/2014/main" id="{FB16729D-F6EC-F2EE-9A4B-3D0A4A2E2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1595438"/>
            <a:ext cx="7506891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以</a:t>
            </a:r>
            <a:r>
              <a:rPr lang="en-US" altLang="zh-CN" dirty="0">
                <a:solidFill>
                  <a:srgbClr val="0000FF"/>
                </a:solidFill>
                <a:latin typeface="Arial" charset="0"/>
              </a:rPr>
              <a:t>D-dimer</a:t>
            </a:r>
            <a:r>
              <a:rPr lang="zh-CN" altLang="en-US" dirty="0">
                <a:latin typeface="Arial" charset="0"/>
              </a:rPr>
              <a:t>为例，行业标准如下：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批内精密度：</a:t>
            </a:r>
            <a:r>
              <a:rPr lang="en-US" altLang="zh-CN" dirty="0">
                <a:latin typeface="Arial" charset="0"/>
              </a:rPr>
              <a:t>CV</a:t>
            </a:r>
            <a:r>
              <a:rPr lang="en-US" altLang="zh-CN" dirty="0">
                <a:latin typeface="Arial" charset="0"/>
                <a:cs typeface="Arial" charset="0"/>
              </a:rPr>
              <a:t>≤10%;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0000FF"/>
                </a:solidFill>
                <a:latin typeface="Arial" charset="0"/>
                <a:cs typeface="Arial" charset="0"/>
              </a:rPr>
              <a:t>日间精密度：</a:t>
            </a:r>
            <a:r>
              <a:rPr lang="en-US" altLang="zh-CN" dirty="0">
                <a:latin typeface="Arial" charset="0"/>
                <a:cs typeface="Arial" charset="0"/>
              </a:rPr>
              <a:t>CV </a:t>
            </a:r>
            <a:r>
              <a:rPr lang="en-US" altLang="zh-CN" dirty="0">
                <a:latin typeface="Arial" charset="0"/>
              </a:rPr>
              <a:t>≤15%;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当</a:t>
            </a:r>
            <a:r>
              <a:rPr lang="en-US" altLang="zh-CN" dirty="0">
                <a:latin typeface="Arial" charset="0"/>
              </a:rPr>
              <a:t>D-dimer</a:t>
            </a:r>
            <a:r>
              <a:rPr lang="zh-CN" altLang="en-US" dirty="0">
                <a:latin typeface="Arial" charset="0"/>
              </a:rPr>
              <a:t>用于</a:t>
            </a:r>
            <a:r>
              <a:rPr lang="en-US" altLang="zh-CN" dirty="0">
                <a:latin typeface="Arial" charset="0"/>
              </a:rPr>
              <a:t>VTE</a:t>
            </a:r>
            <a:r>
              <a:rPr lang="zh-CN" altLang="en-US" dirty="0">
                <a:latin typeface="Arial" charset="0"/>
              </a:rPr>
              <a:t>排除时，</a:t>
            </a: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临界值结果日间精密度</a:t>
            </a:r>
            <a:r>
              <a:rPr lang="zh-CN" altLang="en-US" dirty="0">
                <a:latin typeface="Arial" charset="0"/>
              </a:rPr>
              <a:t>应</a:t>
            </a:r>
            <a:r>
              <a:rPr lang="en-US" altLang="zh-CN" dirty="0">
                <a:solidFill>
                  <a:srgbClr val="FF0000"/>
                </a:solidFill>
                <a:latin typeface="Arial" charset="0"/>
              </a:rPr>
              <a:t>≤7.5%;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线性（分析测量范围）验证：</a:t>
            </a:r>
            <a:r>
              <a:rPr lang="zh-CN" altLang="en-US" dirty="0">
                <a:latin typeface="Arial" charset="0"/>
              </a:rPr>
              <a:t>斜率在</a:t>
            </a:r>
            <a:r>
              <a:rPr lang="en-US" altLang="zh-CN" dirty="0">
                <a:latin typeface="Arial" charset="0"/>
              </a:rPr>
              <a:t>1</a:t>
            </a:r>
            <a:r>
              <a:rPr lang="en-US" altLang="zh-CN" dirty="0">
                <a:latin typeface="Arial" charset="0"/>
                <a:cs typeface="Arial" charset="0"/>
              </a:rPr>
              <a:t>±0.05</a:t>
            </a:r>
            <a:r>
              <a:rPr lang="zh-CN" altLang="en-US" dirty="0">
                <a:latin typeface="Arial" charset="0"/>
                <a:cs typeface="Arial" charset="0"/>
              </a:rPr>
              <a:t>范围内，相关系数</a:t>
            </a:r>
            <a:r>
              <a:rPr lang="en-US" altLang="zh-CN" dirty="0">
                <a:latin typeface="Arial" charset="0"/>
                <a:cs typeface="Arial" charset="0"/>
              </a:rPr>
              <a:t>r≥0.975;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0000FF"/>
                </a:solidFill>
                <a:latin typeface="Arial" charset="0"/>
                <a:cs typeface="Arial" charset="0"/>
              </a:rPr>
              <a:t>最大稀释度（可报告范围）验证</a:t>
            </a:r>
            <a:r>
              <a:rPr lang="zh-CN" altLang="en-US" dirty="0">
                <a:latin typeface="Arial" charset="0"/>
                <a:cs typeface="Arial" charset="0"/>
              </a:rPr>
              <a:t>：稀释后实测值与理论值偏差</a:t>
            </a:r>
            <a:r>
              <a:rPr lang="en-US" altLang="zh-CN" dirty="0">
                <a:latin typeface="Arial" charset="0"/>
              </a:rPr>
              <a:t>≤15%;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室内比对：</a:t>
            </a:r>
            <a:r>
              <a:rPr lang="zh-CN" altLang="en-US" dirty="0">
                <a:latin typeface="Arial" charset="0"/>
              </a:rPr>
              <a:t>高浓度水平结果偏差</a:t>
            </a:r>
            <a:r>
              <a:rPr lang="en-US" altLang="zh-CN" dirty="0">
                <a:latin typeface="Arial" charset="0"/>
              </a:rPr>
              <a:t>≤10%;</a:t>
            </a:r>
            <a:r>
              <a:rPr lang="zh-CN" altLang="en-US" dirty="0">
                <a:latin typeface="Arial" charset="0"/>
              </a:rPr>
              <a:t>低浓度水平结果偏差</a:t>
            </a:r>
            <a:r>
              <a:rPr lang="en-US" altLang="zh-CN" dirty="0">
                <a:latin typeface="Arial" charset="0"/>
              </a:rPr>
              <a:t>≤20%;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用于</a:t>
            </a:r>
            <a:r>
              <a:rPr lang="en-US" altLang="zh-CN" dirty="0">
                <a:solidFill>
                  <a:srgbClr val="0000FF"/>
                </a:solidFill>
                <a:latin typeface="Arial" charset="0"/>
              </a:rPr>
              <a:t>VTE</a:t>
            </a: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排除的敏感度</a:t>
            </a:r>
            <a:r>
              <a:rPr lang="en-US" altLang="zh-CN" dirty="0">
                <a:latin typeface="Arial" charset="0"/>
              </a:rPr>
              <a:t>≥97%</a:t>
            </a:r>
            <a:r>
              <a:rPr lang="zh-CN" altLang="en-US" dirty="0">
                <a:latin typeface="Arial" charset="0"/>
              </a:rPr>
              <a:t>；</a:t>
            </a:r>
            <a:r>
              <a:rPr lang="zh-CN" altLang="en-US" dirty="0">
                <a:solidFill>
                  <a:srgbClr val="0000FF"/>
                </a:solidFill>
                <a:latin typeface="Arial" charset="0"/>
              </a:rPr>
              <a:t>阴性预测值</a:t>
            </a:r>
            <a:r>
              <a:rPr lang="en-US" altLang="zh-CN" dirty="0">
                <a:latin typeface="Arial" charset="0"/>
              </a:rPr>
              <a:t>95%</a:t>
            </a:r>
            <a:r>
              <a:rPr lang="zh-CN" altLang="en-US" dirty="0">
                <a:latin typeface="Arial" charset="0"/>
              </a:rPr>
              <a:t>置信区间下限</a:t>
            </a:r>
            <a:r>
              <a:rPr lang="en-US" altLang="zh-CN" dirty="0">
                <a:latin typeface="Arial" charset="0"/>
              </a:rPr>
              <a:t>≥95%</a:t>
            </a:r>
            <a:r>
              <a:rPr lang="zh-CN" altLang="en-US" dirty="0">
                <a:latin typeface="Arial" charset="0"/>
              </a:rPr>
              <a:t>；</a:t>
            </a:r>
          </a:p>
        </p:txBody>
      </p:sp>
      <p:pic>
        <p:nvPicPr>
          <p:cNvPr id="16388" name="Picture 6">
            <a:extLst>
              <a:ext uri="{FF2B5EF4-FFF2-40B4-BE49-F238E27FC236}">
                <a16:creationId xmlns:a16="http://schemas.microsoft.com/office/drawing/2014/main" id="{C44EFDC7-776E-00BB-7A27-669674FB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4" y="929282"/>
            <a:ext cx="4474369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85D7219-5EF0-82A7-4D2C-3D92BDACF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675" y="836830"/>
            <a:ext cx="3907631" cy="124301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D6ACE63-3FD2-F519-CDC0-87A0A1537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>
                <a:solidFill>
                  <a:srgbClr val="0000FF"/>
                </a:solidFill>
              </a:rPr>
              <a:t>4.</a:t>
            </a:r>
            <a:r>
              <a:rPr lang="zh-CN" altLang="en-US" sz="2400">
                <a:solidFill>
                  <a:srgbClr val="0000FF"/>
                </a:solidFill>
              </a:rPr>
              <a:t>试剂的配制、保存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515F494-98A0-E95D-4A49-59389F51F65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85900" y="1485900"/>
            <a:ext cx="5678091" cy="11394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100"/>
              <a:t>试剂复溶后保存期限？</a:t>
            </a:r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r>
              <a:rPr lang="zh-CN" altLang="en-US" sz="2100"/>
              <a:t>复溶用水对凝血试验的影响：</a:t>
            </a:r>
          </a:p>
          <a:p>
            <a:pPr>
              <a:lnSpc>
                <a:spcPct val="90000"/>
              </a:lnSpc>
            </a:pPr>
            <a:endParaRPr lang="zh-CN" altLang="en-US" sz="2100"/>
          </a:p>
        </p:txBody>
      </p:sp>
      <p:graphicFrame>
        <p:nvGraphicFramePr>
          <p:cNvPr id="70683" name="Group 27">
            <a:extLst>
              <a:ext uri="{FF2B5EF4-FFF2-40B4-BE49-F238E27FC236}">
                <a16:creationId xmlns:a16="http://schemas.microsoft.com/office/drawing/2014/main" id="{1D64B153-6065-A601-897E-608FE15B66B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465785" y="2733675"/>
          <a:ext cx="4427934" cy="1288257"/>
        </p:xfrm>
        <a:graphic>
          <a:graphicData uri="http://schemas.openxmlformats.org/drawingml/2006/table">
            <a:tbl>
              <a:tblPr/>
              <a:tblGrid>
                <a:gridCol w="147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APTT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正常质控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异常质控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纯水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52s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自来水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41s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43s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0684" name="Text Box 28">
            <a:extLst>
              <a:ext uri="{FF2B5EF4-FFF2-40B4-BE49-F238E27FC236}">
                <a16:creationId xmlns:a16="http://schemas.microsoft.com/office/drawing/2014/main" id="{C427CC56-0D41-E4CB-B27C-36EC9B3D2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4018360"/>
            <a:ext cx="8320409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latin typeface="Arial" charset="0"/>
              </a:rPr>
              <a:t>原因分析：</a:t>
            </a:r>
            <a:endParaRPr lang="en-US" altLang="zh-CN" b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latin typeface="Arial" charset="0"/>
              </a:rPr>
              <a:t>自来水含少量钙，部分凝血因子预先活化，</a:t>
            </a:r>
            <a:r>
              <a:rPr lang="en-US" altLang="zh-CN" b="1" dirty="0">
                <a:latin typeface="Arial" charset="0"/>
              </a:rPr>
              <a:t>APTT</a:t>
            </a:r>
            <a:r>
              <a:rPr lang="zh-CN" altLang="en-US" b="1" dirty="0">
                <a:latin typeface="Arial" charset="0"/>
              </a:rPr>
              <a:t>已不能反映相关凝血因子水平。</a:t>
            </a:r>
          </a:p>
        </p:txBody>
      </p:sp>
      <p:sp>
        <p:nvSpPr>
          <p:cNvPr id="70685" name="Text Box 29">
            <a:extLst>
              <a:ext uri="{FF2B5EF4-FFF2-40B4-BE49-F238E27FC236}">
                <a16:creationId xmlns:a16="http://schemas.microsoft.com/office/drawing/2014/main" id="{BAB0F2BD-8545-D3B5-C5BD-AB3D6043A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6160" y="2733675"/>
            <a:ext cx="7012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>
                <a:latin typeface="Arial" charset="0"/>
              </a:rPr>
              <a:t>例：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7C875F9-D0A2-E283-FDC8-0A0CE1EEA67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85900" y="342900"/>
            <a:ext cx="6172200" cy="446485"/>
          </a:xfrm>
        </p:spPr>
        <p:txBody>
          <a:bodyPr>
            <a:normAutofit fontScale="90000"/>
          </a:bodyPr>
          <a:lstStyle/>
          <a:p>
            <a:r>
              <a:rPr lang="en-US" altLang="zh-CN" sz="2700" dirty="0">
                <a:solidFill>
                  <a:srgbClr val="0000FF"/>
                </a:solidFill>
              </a:rPr>
              <a:t>5.</a:t>
            </a:r>
            <a:r>
              <a:rPr lang="zh-CN" altLang="en-US" sz="2700" dirty="0">
                <a:solidFill>
                  <a:srgbClr val="0000FF"/>
                </a:solidFill>
              </a:rPr>
              <a:t>凝血因子活性测定的标准化</a:t>
            </a:r>
            <a:endParaRPr lang="en-US" altLang="zh-CN" sz="2700" dirty="0">
              <a:solidFill>
                <a:srgbClr val="0000FF"/>
              </a:solidFill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85DC4D7-B920-91C3-86E3-4A3A6EE11F3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85901" y="1485900"/>
            <a:ext cx="6890147" cy="34623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100"/>
              <a:t>应测定多个（建议</a:t>
            </a:r>
            <a:r>
              <a:rPr lang="en-US" altLang="zh-CN" sz="2100"/>
              <a:t>2~3</a:t>
            </a:r>
            <a:r>
              <a:rPr lang="zh-CN" altLang="en-US" sz="2100"/>
              <a:t>个）稀释度，取均值报告；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zh-CN" altLang="en-US" sz="2100"/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endParaRPr lang="zh-CN" altLang="en-US" sz="2100"/>
          </a:p>
          <a:p>
            <a:pPr>
              <a:lnSpc>
                <a:spcPct val="90000"/>
              </a:lnSpc>
            </a:pPr>
            <a:r>
              <a:rPr lang="zh-CN" altLang="en-US" sz="2100"/>
              <a:t>当各稀释度检测结果不一致时</a:t>
            </a:r>
            <a:r>
              <a:rPr lang="en-US" altLang="zh-CN" sz="2100"/>
              <a:t>(</a:t>
            </a:r>
            <a:r>
              <a:rPr lang="zh-CN" altLang="en-US" sz="2100"/>
              <a:t>偏差</a:t>
            </a:r>
            <a:r>
              <a:rPr lang="en-US" altLang="zh-CN" sz="2100"/>
              <a:t>&gt;20%)</a:t>
            </a:r>
            <a:r>
              <a:rPr lang="zh-CN" altLang="en-US" sz="2100"/>
              <a:t>，一般报告最高稀释度的结果，并提示存在凝血抑制物或其他干扰；</a:t>
            </a:r>
          </a:p>
        </p:txBody>
      </p:sp>
      <p:graphicFrame>
        <p:nvGraphicFramePr>
          <p:cNvPr id="110596" name="Group 4">
            <a:extLst>
              <a:ext uri="{FF2B5EF4-FFF2-40B4-BE49-F238E27FC236}">
                <a16:creationId xmlns:a16="http://schemas.microsoft.com/office/drawing/2014/main" id="{86CF4A7D-14C0-A5AC-0FFB-5F89320DE89D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2681288" y="1869281"/>
          <a:ext cx="3943350" cy="1944296"/>
        </p:xfrm>
        <a:graphic>
          <a:graphicData uri="http://schemas.openxmlformats.org/drawingml/2006/table">
            <a:tbl>
              <a:tblPr/>
              <a:tblGrid>
                <a:gridCol w="131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FVIII</a:t>
                      </a:r>
                      <a:endParaRPr kumimoji="0" lang="zh-CN" alt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8" marR="68588" marT="34282" marB="342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检测值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报告值</a:t>
                      </a:r>
                      <a:endParaRPr kumimoji="0" lang="en-US" alt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2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1:10 dil</a:t>
                      </a:r>
                    </a:p>
                  </a:txBody>
                  <a:tcPr marL="68588" marR="68588" marT="34282" marB="342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110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         110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1:20 dil</a:t>
                      </a:r>
                    </a:p>
                  </a:txBody>
                  <a:tcPr marL="68588" marR="68588" marT="34282" marB="342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56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56*2=112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2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1:40 dil</a:t>
                      </a:r>
                    </a:p>
                  </a:txBody>
                  <a:tcPr marL="68588" marR="68588" marT="34282" marB="342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26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26*4=104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均值</a:t>
                      </a:r>
                    </a:p>
                  </a:txBody>
                  <a:tcPr marL="68588" marR="68588" marT="34282" marB="342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          109</a:t>
                      </a:r>
                    </a:p>
                  </a:txBody>
                  <a:tcPr marL="68588" marR="68588" marT="34282" marB="342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462" name="矩形 1">
            <a:extLst>
              <a:ext uri="{FF2B5EF4-FFF2-40B4-BE49-F238E27FC236}">
                <a16:creationId xmlns:a16="http://schemas.microsoft.com/office/drawing/2014/main" id="{0D434042-A794-3897-2F3C-B66DB9B48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2569" y="881063"/>
            <a:ext cx="6155531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1800" b="1" dirty="0"/>
              <a:t>一步法</a:t>
            </a:r>
            <a:r>
              <a:rPr lang="zh-CN" altLang="en-US" sz="1800" dirty="0"/>
              <a:t>：将稀释待测血浆与乏某因子血浆混合后测定</a:t>
            </a:r>
            <a:r>
              <a:rPr lang="en-US" altLang="zh-CN" sz="1800" dirty="0">
                <a:solidFill>
                  <a:srgbClr val="FF0000"/>
                </a:solidFill>
              </a:rPr>
              <a:t>APTT</a:t>
            </a:r>
            <a:r>
              <a:rPr lang="en-US" altLang="zh-CN" sz="1800" dirty="0"/>
              <a:t>/</a:t>
            </a:r>
            <a:r>
              <a:rPr lang="en-US" altLang="zh-CN" sz="1800" dirty="0">
                <a:solidFill>
                  <a:srgbClr val="FF0000"/>
                </a:solidFill>
              </a:rPr>
              <a:t>PT</a:t>
            </a:r>
            <a:r>
              <a:rPr lang="zh-CN" altLang="en-US" sz="1800" dirty="0"/>
              <a:t>，通过测定标准品建立的定标曲线，确定因子活性。</a:t>
            </a:r>
            <a:endParaRPr lang="en-US" altLang="zh-CN" sz="1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EB1910-FBAE-067A-F70D-F0EFDF496CDE}"/>
              </a:ext>
            </a:extLst>
          </p:cNvPr>
          <p:cNvSpPr txBox="1"/>
          <p:nvPr/>
        </p:nvSpPr>
        <p:spPr>
          <a:xfrm>
            <a:off x="197514" y="4758633"/>
            <a:ext cx="4572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WST220—2021 </a:t>
            </a:r>
            <a:r>
              <a:rPr lang="zh-CN" altLang="en-US" sz="15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凝血因子活性测定技术标准</a:t>
            </a:r>
            <a:endParaRPr lang="zh-CN" altLang="en-US" sz="15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1547664" y="1977684"/>
            <a:ext cx="6322219" cy="269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期间于外院检查：</a:t>
            </a:r>
            <a:endParaRPr lang="en-US" altLang="zh-CN" dirty="0"/>
          </a:p>
          <a:p>
            <a:pPr>
              <a:spcBef>
                <a:spcPts val="450"/>
              </a:spcBef>
            </a:pPr>
            <a:r>
              <a:rPr lang="en-US" altLang="zh-CN" dirty="0"/>
              <a:t>        VIII</a:t>
            </a:r>
            <a:r>
              <a:rPr lang="zh-CN" altLang="en-US" dirty="0"/>
              <a:t>因子：</a:t>
            </a:r>
            <a:r>
              <a:rPr lang="en-US" altLang="zh-CN" dirty="0"/>
              <a:t>&lt;1.0%</a:t>
            </a:r>
          </a:p>
          <a:p>
            <a:pPr>
              <a:spcBef>
                <a:spcPts val="450"/>
              </a:spcBef>
            </a:pPr>
            <a:r>
              <a:rPr lang="en-US" altLang="zh-CN" dirty="0"/>
              <a:t>        IX</a:t>
            </a:r>
            <a:r>
              <a:rPr lang="zh-CN" altLang="en-US" dirty="0"/>
              <a:t>因子：   </a:t>
            </a:r>
            <a:r>
              <a:rPr lang="en-US" altLang="zh-CN" dirty="0"/>
              <a:t>37%</a:t>
            </a:r>
          </a:p>
          <a:p>
            <a:pPr>
              <a:spcBef>
                <a:spcPts val="450"/>
              </a:spcBef>
            </a:pPr>
            <a:r>
              <a:rPr lang="zh-CN" altLang="en-US" dirty="0"/>
              <a:t>        该医院门诊医生考虑</a:t>
            </a:r>
            <a:r>
              <a:rPr lang="en-US" altLang="zh-CN" dirty="0"/>
              <a:t>VIII</a:t>
            </a:r>
            <a:r>
              <a:rPr lang="zh-CN" altLang="en-US" dirty="0"/>
              <a:t>、</a:t>
            </a:r>
            <a:r>
              <a:rPr lang="en-US" altLang="zh-CN" dirty="0"/>
              <a:t>IX</a:t>
            </a:r>
            <a:r>
              <a:rPr lang="zh-CN" altLang="en-US" dirty="0"/>
              <a:t>因子合并缺乏症？</a:t>
            </a:r>
            <a:endParaRPr lang="en-US" altLang="zh-CN" dirty="0"/>
          </a:p>
          <a:p>
            <a:pPr>
              <a:spcBef>
                <a:spcPts val="450"/>
              </a:spcBef>
            </a:pPr>
            <a:endParaRPr lang="en-US" altLang="zh-CN" dirty="0"/>
          </a:p>
          <a:p>
            <a:r>
              <a:rPr lang="zh-CN" altLang="en-US" dirty="0"/>
              <a:t>我院多次检查：</a:t>
            </a:r>
            <a:endParaRPr lang="en-US" altLang="zh-CN" dirty="0"/>
          </a:p>
          <a:p>
            <a:pPr>
              <a:spcBef>
                <a:spcPts val="450"/>
              </a:spcBef>
            </a:pPr>
            <a:r>
              <a:rPr lang="en-US" altLang="zh-CN" dirty="0"/>
              <a:t>        VIII</a:t>
            </a:r>
            <a:r>
              <a:rPr lang="zh-CN" altLang="en-US" dirty="0"/>
              <a:t>因子：</a:t>
            </a:r>
            <a:r>
              <a:rPr lang="en-US" altLang="zh-CN" dirty="0"/>
              <a:t>0.3%~0.6%</a:t>
            </a:r>
            <a:r>
              <a:rPr lang="zh-CN" altLang="en-US" dirty="0"/>
              <a:t>       其他內源凝血因子活性均正常。</a:t>
            </a:r>
            <a:endParaRPr lang="en-US" altLang="zh-CN" dirty="0"/>
          </a:p>
          <a:p>
            <a:pPr>
              <a:spcBef>
                <a:spcPts val="450"/>
              </a:spcBef>
            </a:pPr>
            <a:r>
              <a:rPr lang="en-US" altLang="zh-CN" dirty="0"/>
              <a:t>        VIII</a:t>
            </a:r>
            <a:r>
              <a:rPr lang="zh-CN" altLang="en-US" dirty="0"/>
              <a:t>因子抑制物：</a:t>
            </a:r>
            <a:r>
              <a:rPr lang="en-US" altLang="zh-CN" dirty="0"/>
              <a:t>4.0~8.5 BU/mL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3905403" y="2405492"/>
            <a:ext cx="1191" cy="204618"/>
          </a:xfrm>
          <a:prstGeom prst="straightConnector1">
            <a:avLst/>
          </a:prstGeom>
          <a:ln w="127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3904212" y="2711654"/>
            <a:ext cx="1191" cy="181655"/>
          </a:xfrm>
          <a:prstGeom prst="straightConnector1">
            <a:avLst/>
          </a:prstGeom>
          <a:ln w="127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601318" y="1008107"/>
            <a:ext cx="7941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病例：患儿男，既往于我院确诊血友病甲，近期因出现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VIII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因子抑制物，出血不易止，多次就诊。</a:t>
            </a:r>
            <a:endParaRPr lang="zh-CN" altLang="en-US" sz="21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7B0B33-937B-0F3C-2053-BD3115AEA6C0}"/>
              </a:ext>
            </a:extLst>
          </p:cNvPr>
          <p:cNvSpPr txBox="1"/>
          <p:nvPr/>
        </p:nvSpPr>
        <p:spPr>
          <a:xfrm>
            <a:off x="305526" y="261819"/>
            <a:ext cx="8748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solidFill>
                  <a:srgbClr val="0070C0"/>
                </a:solidFill>
              </a:rPr>
              <a:t>存在凝血因子抑制物时可能干扰其他凝血因子测定，需多个稀释度检测：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3E7257F-40F7-31DA-9A08-C34348A24C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700" dirty="0">
                <a:solidFill>
                  <a:srgbClr val="0000FF"/>
                </a:solidFill>
              </a:rPr>
              <a:t>凝血实验室人员的要求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47416FB-DDA0-59B5-9E68-F93C6D54E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设置咨询岗位；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部分凝血特检建议固定操作人员；</a:t>
            </a:r>
          </a:p>
        </p:txBody>
      </p:sp>
      <p:pic>
        <p:nvPicPr>
          <p:cNvPr id="19460" name="Picture 4" descr="jpeg">
            <a:extLst>
              <a:ext uri="{FF2B5EF4-FFF2-40B4-BE49-F238E27FC236}">
                <a16:creationId xmlns:a16="http://schemas.microsoft.com/office/drawing/2014/main" id="{D1116B17-DF09-ACB2-B53D-50A7E481C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71587"/>
            <a:ext cx="197167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jpeg2">
            <a:extLst>
              <a:ext uri="{FF2B5EF4-FFF2-40B4-BE49-F238E27FC236}">
                <a16:creationId xmlns:a16="http://schemas.microsoft.com/office/drawing/2014/main" id="{148D9709-97EC-D322-8EF0-1D22A0D7A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66440"/>
            <a:ext cx="1793081" cy="143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Text Box 9">
            <a:extLst>
              <a:ext uri="{FF2B5EF4-FFF2-40B4-BE49-F238E27FC236}">
                <a16:creationId xmlns:a16="http://schemas.microsoft.com/office/drawing/2014/main" id="{704359C4-2A0A-E8F7-1889-5560C2E52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627460"/>
            <a:ext cx="6372225" cy="390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700" b="1" dirty="0">
                <a:solidFill>
                  <a:srgbClr val="0000FF"/>
                </a:solidFill>
                <a:latin typeface="Arial" charset="0"/>
              </a:rPr>
              <a:t>二、室内质控与室间质评：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sz="2100" b="1" dirty="0">
                <a:latin typeface="Arial" charset="0"/>
              </a:rPr>
              <a:t>                 </a:t>
            </a:r>
            <a:r>
              <a:rPr lang="zh-CN" altLang="en-US" sz="2100" b="1" dirty="0">
                <a:solidFill>
                  <a:srgbClr val="0000FF"/>
                </a:solidFill>
                <a:latin typeface="Arial" charset="0"/>
              </a:rPr>
              <a:t>检验检查结果互认的基础</a:t>
            </a:r>
            <a:endParaRPr lang="en-US" altLang="zh-CN" sz="2100" b="1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altLang="zh-CN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     某个上午</a:t>
            </a:r>
            <a:r>
              <a:rPr lang="en-US" altLang="zh-CN" dirty="0">
                <a:latin typeface="Arial" charset="0"/>
              </a:rPr>
              <a:t>10:00</a:t>
            </a:r>
            <a:r>
              <a:rPr lang="zh-CN" altLang="en-US" dirty="0">
                <a:latin typeface="Arial" charset="0"/>
              </a:rPr>
              <a:t>检测高峰期：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             发现一批标本凝血酶原时间（</a:t>
            </a:r>
            <a:r>
              <a:rPr lang="en-US" altLang="zh-CN" dirty="0">
                <a:latin typeface="Arial" charset="0"/>
              </a:rPr>
              <a:t>PT</a:t>
            </a:r>
            <a:r>
              <a:rPr lang="zh-CN" altLang="en-US" dirty="0">
                <a:latin typeface="Arial" charset="0"/>
              </a:rPr>
              <a:t>）均显著延长，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>
                <a:latin typeface="Arial" charset="0"/>
              </a:rPr>
              <a:t>             8</a:t>
            </a:r>
            <a:r>
              <a:rPr lang="zh-CN" altLang="en-US" dirty="0">
                <a:latin typeface="Arial" charset="0"/>
              </a:rPr>
              <a:t>点做的</a:t>
            </a:r>
            <a:r>
              <a:rPr lang="en-US" altLang="zh-CN" dirty="0">
                <a:latin typeface="Arial" charset="0"/>
              </a:rPr>
              <a:t>PT</a:t>
            </a:r>
            <a:r>
              <a:rPr lang="zh-CN" altLang="en-US" dirty="0">
                <a:latin typeface="Arial" charset="0"/>
              </a:rPr>
              <a:t>室内质控在控，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             仪器状态未见明显异常。</a:t>
            </a:r>
          </a:p>
          <a:p>
            <a:pPr eaLnBrk="1" hangingPunct="1">
              <a:spcBef>
                <a:spcPct val="50000"/>
              </a:spcBef>
              <a:defRPr/>
            </a:pPr>
            <a:endParaRPr lang="zh-CN" altLang="en-US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原因：机上第一瓶</a:t>
            </a:r>
            <a:r>
              <a:rPr lang="en-US" altLang="zh-CN" dirty="0">
                <a:latin typeface="Arial" charset="0"/>
              </a:rPr>
              <a:t>PT</a:t>
            </a:r>
            <a:r>
              <a:rPr lang="zh-CN" altLang="en-US" dirty="0">
                <a:latin typeface="Arial" charset="0"/>
              </a:rPr>
              <a:t>试剂用尽，第二瓶</a:t>
            </a:r>
            <a:r>
              <a:rPr lang="en-US" altLang="zh-CN" dirty="0">
                <a:latin typeface="Arial" charset="0"/>
              </a:rPr>
              <a:t>PT</a:t>
            </a:r>
            <a:r>
              <a:rPr lang="zh-CN" altLang="en-US" dirty="0">
                <a:latin typeface="Arial" charset="0"/>
              </a:rPr>
              <a:t>试剂失效。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2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2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2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2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49E1F117-28EE-D357-9C10-3E13B9BD92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94235" y="735806"/>
            <a:ext cx="6172200" cy="2700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100" b="1">
                <a:solidFill>
                  <a:srgbClr val="0000FF"/>
                </a:solidFill>
              </a:rPr>
              <a:t>1.</a:t>
            </a:r>
            <a:r>
              <a:rPr lang="zh-CN" altLang="en-US" sz="2100" b="1">
                <a:solidFill>
                  <a:srgbClr val="0000FF"/>
                </a:solidFill>
              </a:rPr>
              <a:t>室内质控频度</a:t>
            </a:r>
            <a:endParaRPr lang="zh-CN" altLang="en-US" sz="2100" b="1"/>
          </a:p>
          <a:p>
            <a:pPr eaLnBrk="1" hangingPunct="1">
              <a:lnSpc>
                <a:spcPct val="80000"/>
              </a:lnSpc>
            </a:pPr>
            <a:r>
              <a:rPr lang="zh-CN" altLang="en-US" sz="1800"/>
              <a:t>能否及时发现试剂错误</a:t>
            </a:r>
            <a:endParaRPr lang="en-US" altLang="zh-CN" sz="1800"/>
          </a:p>
          <a:p>
            <a:pPr eaLnBrk="1" hangingPunct="1">
              <a:lnSpc>
                <a:spcPct val="80000"/>
              </a:lnSpc>
            </a:pPr>
            <a:endParaRPr lang="zh-CN" altLang="en-US" sz="18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/>
              <a:t>     </a:t>
            </a:r>
            <a:r>
              <a:rPr lang="en-US" altLang="zh-CN" sz="1800"/>
              <a:t>1.</a:t>
            </a:r>
            <a:r>
              <a:rPr lang="zh-CN" altLang="en-US" sz="1800"/>
              <a:t>试剂机上</a:t>
            </a:r>
            <a:r>
              <a:rPr lang="zh-CN" altLang="en-US" sz="1800">
                <a:latin typeface="宋体" panose="02010600030101010101" pitchFamily="2" charset="-122"/>
              </a:rPr>
              <a:t>稳定性</a:t>
            </a:r>
            <a:r>
              <a:rPr lang="zh-CN" altLang="en-US" sz="1800"/>
              <a:t>？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15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1800"/>
              <a:t>     </a:t>
            </a:r>
            <a:r>
              <a:rPr lang="en-US" altLang="zh-CN" sz="1800"/>
              <a:t>2.</a:t>
            </a:r>
            <a:r>
              <a:rPr lang="zh-CN" altLang="en-US" sz="1800"/>
              <a:t>检测中途更换试剂瓶时，可能更换到</a:t>
            </a:r>
            <a:r>
              <a:rPr lang="zh-CN" altLang="en-US" sz="1800">
                <a:solidFill>
                  <a:srgbClr val="FF0000"/>
                </a:solidFill>
              </a:rPr>
              <a:t>失效</a:t>
            </a:r>
            <a:r>
              <a:rPr lang="zh-CN" altLang="en-US" sz="1800"/>
              <a:t>的试剂？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1800"/>
          </a:p>
          <a:p>
            <a:pPr eaLnBrk="1" hangingPunct="1">
              <a:lnSpc>
                <a:spcPct val="80000"/>
              </a:lnSpc>
            </a:pPr>
            <a:r>
              <a:rPr lang="zh-CN" altLang="en-US" sz="1800"/>
              <a:t>能否及时发现设备故障</a:t>
            </a:r>
            <a:endParaRPr lang="en-US" altLang="zh-CN" sz="18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18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800"/>
              <a:t>     </a:t>
            </a:r>
            <a:r>
              <a:rPr lang="zh-CN" altLang="en-US" sz="1800"/>
              <a:t>如吸样探针不完全堵塞、检测光强度衰减</a:t>
            </a:r>
            <a:r>
              <a:rPr lang="en-US" altLang="zh-CN" sz="1800"/>
              <a:t>……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1800"/>
          </a:p>
        </p:txBody>
      </p:sp>
      <p:pic>
        <p:nvPicPr>
          <p:cNvPr id="21507" name="Picture 4" descr="control">
            <a:extLst>
              <a:ext uri="{FF2B5EF4-FFF2-40B4-BE49-F238E27FC236}">
                <a16:creationId xmlns:a16="http://schemas.microsoft.com/office/drawing/2014/main" id="{42AE488D-E4CB-54A0-3AF9-1D2F08BB3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94" y="195263"/>
            <a:ext cx="1079897" cy="103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10">
            <a:extLst>
              <a:ext uri="{FF2B5EF4-FFF2-40B4-BE49-F238E27FC236}">
                <a16:creationId xmlns:a16="http://schemas.microsoft.com/office/drawing/2014/main" id="{9C25A10B-0D99-39F5-27FF-C945E0C6A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391" y="3813572"/>
            <a:ext cx="57792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>
                <a:latin typeface="Arial" charset="0"/>
              </a:rPr>
              <a:t>CAP</a:t>
            </a:r>
            <a:r>
              <a:rPr lang="zh-CN" altLang="en-US">
                <a:latin typeface="Arial" charset="0"/>
              </a:rPr>
              <a:t>要求：至少每</a:t>
            </a:r>
            <a:r>
              <a:rPr lang="en-US" altLang="zh-CN">
                <a:latin typeface="Arial" charset="0"/>
              </a:rPr>
              <a:t>8h</a:t>
            </a:r>
            <a:r>
              <a:rPr lang="zh-CN" altLang="en-US">
                <a:latin typeface="Arial" charset="0"/>
              </a:rPr>
              <a:t>一次凝血质控。</a:t>
            </a:r>
          </a:p>
          <a:p>
            <a:pPr eaLnBrk="1" hangingPunct="1">
              <a:defRPr/>
            </a:pPr>
            <a:r>
              <a:rPr lang="en-US" altLang="zh-CN">
                <a:latin typeface="Arial" charset="0"/>
              </a:rPr>
              <a:t>ISO15189</a:t>
            </a:r>
            <a:r>
              <a:rPr lang="zh-CN" altLang="en-US">
                <a:latin typeface="Arial" charset="0"/>
              </a:rPr>
              <a:t>应用说明：至少当天一次凝血质控。</a:t>
            </a:r>
          </a:p>
          <a:p>
            <a:pPr eaLnBrk="1" hangingPunct="1">
              <a:defRPr/>
            </a:pPr>
            <a:r>
              <a:rPr lang="zh-CN" altLang="en-US">
                <a:latin typeface="Arial" charset="0"/>
              </a:rPr>
              <a:t>                                 </a:t>
            </a:r>
            <a:r>
              <a:rPr lang="zh-CN" altLang="en-US" b="1">
                <a:solidFill>
                  <a:srgbClr val="0000FF"/>
                </a:solidFill>
                <a:latin typeface="Arial" charset="0"/>
              </a:rPr>
              <a:t>适合样本量较小的实验室</a:t>
            </a:r>
            <a:endParaRPr lang="zh-CN" alt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C86A82D-6F68-19AE-1E15-4E0F506CE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5900" y="844153"/>
            <a:ext cx="6172200" cy="527447"/>
          </a:xfrm>
        </p:spPr>
        <p:txBody>
          <a:bodyPr/>
          <a:lstStyle/>
          <a:p>
            <a:r>
              <a:rPr lang="zh-CN" altLang="en-US" sz="2400"/>
              <a:t>可采取的措施：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A3F6C8C-ADC5-ACC0-18F2-922A40E549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85900" y="1485901"/>
            <a:ext cx="6542484" cy="1356122"/>
          </a:xfrm>
        </p:spPr>
        <p:txBody>
          <a:bodyPr>
            <a:normAutofit/>
          </a:bodyPr>
          <a:lstStyle/>
          <a:p>
            <a:r>
              <a:rPr lang="zh-CN" altLang="en-US" sz="2600" dirty="0"/>
              <a:t>完成一定样本测试数时检测质控品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      </a:t>
            </a:r>
            <a:r>
              <a:rPr lang="en-US" altLang="zh-CN" sz="1800" dirty="0">
                <a:solidFill>
                  <a:srgbClr val="FF0000"/>
                </a:solidFill>
                <a:sym typeface="Wingdings 2" panose="05020102010507070707" pitchFamily="18" charset="2"/>
              </a:rPr>
              <a:t>per</a:t>
            </a:r>
            <a:r>
              <a:rPr lang="en-US" altLang="zh-CN" sz="1800" dirty="0">
                <a:solidFill>
                  <a:srgbClr val="FF0000"/>
                </a:solidFill>
              </a:rPr>
              <a:t> tests</a:t>
            </a:r>
            <a:r>
              <a:rPr lang="zh-CN" altLang="en-US" sz="1800" dirty="0">
                <a:solidFill>
                  <a:srgbClr val="FF0000"/>
                </a:solidFill>
              </a:rPr>
              <a:t>：</a:t>
            </a:r>
            <a:r>
              <a:rPr lang="zh-CN" altLang="en-US" sz="1800" dirty="0"/>
              <a:t>适合样本量波动较大的实验室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1800" i="1" dirty="0">
              <a:solidFill>
                <a:srgbClr val="00808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zh-CN" sz="1800" i="1" dirty="0">
              <a:solidFill>
                <a:srgbClr val="008080"/>
              </a:solidFill>
            </a:endParaRPr>
          </a:p>
          <a:p>
            <a:endParaRPr lang="zh-CN" altLang="en-US" sz="1800" dirty="0"/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69D4D0C5-9CDD-0EF4-47F1-39F0730D4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165872"/>
            <a:ext cx="60483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buClr>
                <a:srgbClr val="0000FF"/>
              </a:buClr>
              <a:buSzPct val="80000"/>
              <a:buFont typeface="Wingdings" pitchFamily="2" charset="2"/>
              <a:buChar char="n"/>
              <a:defRPr/>
            </a:pPr>
            <a:r>
              <a:rPr lang="zh-CN" altLang="en-US" sz="2400">
                <a:latin typeface="Arial" charset="0"/>
              </a:rPr>
              <a:t>更换试剂瓶时检测质控品</a:t>
            </a:r>
          </a:p>
          <a:p>
            <a:pPr eaLnBrk="1" hangingPunct="1">
              <a:defRPr/>
            </a:pPr>
            <a:r>
              <a:rPr lang="en-US" altLang="zh-CN">
                <a:latin typeface="Arial" charset="0"/>
                <a:sym typeface="Wingdings 2" pitchFamily="18" charset="2"/>
              </a:rPr>
              <a:t>       </a:t>
            </a:r>
            <a:r>
              <a:rPr lang="en-US" altLang="zh-CN">
                <a:solidFill>
                  <a:srgbClr val="FF0000"/>
                </a:solidFill>
                <a:latin typeface="Arial" charset="0"/>
              </a:rPr>
              <a:t>per vial</a:t>
            </a:r>
            <a:r>
              <a:rPr lang="zh-CN" altLang="en-US">
                <a:latin typeface="Arial" charset="0"/>
              </a:rPr>
              <a:t>：适合大样本量、频繁更换试剂瓶的实验室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>
            <a:extLst>
              <a:ext uri="{FF2B5EF4-FFF2-40B4-BE49-F238E27FC236}">
                <a16:creationId xmlns:a16="http://schemas.microsoft.com/office/drawing/2014/main" id="{60B63F97-75FF-9096-FFE0-2A4FD8352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400051"/>
            <a:ext cx="587955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0000FF"/>
                </a:solidFill>
              </a:rPr>
              <a:t>2.</a:t>
            </a:r>
            <a:r>
              <a:rPr lang="zh-CN" altLang="en-US" sz="2400" dirty="0">
                <a:solidFill>
                  <a:srgbClr val="0000FF"/>
                </a:solidFill>
              </a:rPr>
              <a:t>质控靶值确定：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</a:rPr>
              <a:t>          </a:t>
            </a:r>
            <a:r>
              <a:rPr lang="zh-CN" altLang="en-US" sz="2100" dirty="0">
                <a:solidFill>
                  <a:srgbClr val="0000FF"/>
                </a:solidFill>
              </a:rPr>
              <a:t>长批号质控品、试剂，推荐</a:t>
            </a:r>
            <a:r>
              <a:rPr lang="zh-CN" altLang="en-US" sz="2100" b="1" dirty="0">
                <a:solidFill>
                  <a:srgbClr val="0000FF"/>
                </a:solidFill>
              </a:rPr>
              <a:t>浮动均值法</a:t>
            </a:r>
          </a:p>
        </p:txBody>
      </p:sp>
      <p:sp>
        <p:nvSpPr>
          <p:cNvPr id="23555" name="Rectangle 8">
            <a:extLst>
              <a:ext uri="{FF2B5EF4-FFF2-40B4-BE49-F238E27FC236}">
                <a16:creationId xmlns:a16="http://schemas.microsoft.com/office/drawing/2014/main" id="{3B251AB8-2C5C-2235-CF6D-5E945E458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0797" y="1660922"/>
            <a:ext cx="7929563" cy="2914650"/>
          </a:xfrm>
        </p:spPr>
        <p:txBody>
          <a:bodyPr/>
          <a:lstStyle/>
          <a:p>
            <a:r>
              <a:rPr lang="zh-CN" altLang="en-US"/>
              <a:t>更换质控品或试剂</a:t>
            </a:r>
            <a:r>
              <a:rPr lang="zh-CN" altLang="en-US" sz="1800"/>
              <a:t>（</a:t>
            </a:r>
            <a:r>
              <a:rPr lang="en-US" altLang="zh-CN" sz="1800"/>
              <a:t>PT</a:t>
            </a:r>
            <a:r>
              <a:rPr lang="zh-CN" altLang="en-US" sz="1800"/>
              <a:t>、</a:t>
            </a:r>
            <a:r>
              <a:rPr lang="en-US" altLang="zh-CN" sz="1800"/>
              <a:t>APTT</a:t>
            </a:r>
            <a:r>
              <a:rPr lang="zh-CN" altLang="en-US" sz="1800"/>
              <a:t>、</a:t>
            </a:r>
            <a:r>
              <a:rPr lang="en-US" altLang="zh-CN" sz="1800"/>
              <a:t>TT</a:t>
            </a:r>
            <a:r>
              <a:rPr lang="zh-CN" altLang="en-US" sz="1800"/>
              <a:t>）</a:t>
            </a:r>
            <a:r>
              <a:rPr lang="zh-CN" altLang="en-US"/>
              <a:t>批号时，提前累积</a:t>
            </a:r>
            <a:r>
              <a:rPr lang="en-US" altLang="zh-CN"/>
              <a:t>20</a:t>
            </a:r>
            <a:r>
              <a:rPr lang="zh-CN" altLang="en-US"/>
              <a:t>个数据，在此均值基础上每天累加并确定浮动均值；</a:t>
            </a:r>
          </a:p>
          <a:p>
            <a:endParaRPr lang="zh-CN" altLang="en-US"/>
          </a:p>
          <a:p>
            <a:r>
              <a:rPr lang="zh-CN" altLang="en-US"/>
              <a:t>若检测系统无改变，质控</a:t>
            </a:r>
            <a:r>
              <a:rPr lang="en-US" altLang="zh-CN"/>
              <a:t>SD</a:t>
            </a:r>
            <a:r>
              <a:rPr lang="zh-CN" altLang="en-US"/>
              <a:t>值一般可固定。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763C952D-A87D-05DD-D938-0C789277F2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357" y="481853"/>
            <a:ext cx="8489286" cy="1028700"/>
          </a:xfrm>
          <a:noFill/>
        </p:spPr>
        <p:txBody>
          <a:bodyPr/>
          <a:lstStyle/>
          <a:p>
            <a:r>
              <a:rPr lang="en-US" altLang="zh-CN" sz="2400" b="1" dirty="0">
                <a:solidFill>
                  <a:srgbClr val="0000FF"/>
                </a:solidFill>
              </a:rPr>
              <a:t>3.</a:t>
            </a:r>
            <a:r>
              <a:rPr lang="zh-CN" altLang="en-US" sz="2400" b="1" dirty="0">
                <a:solidFill>
                  <a:srgbClr val="0000FF"/>
                </a:solidFill>
              </a:rPr>
              <a:t>失控规则及允许</a:t>
            </a:r>
            <a:r>
              <a:rPr lang="en-US" altLang="zh-CN" sz="2400" b="1" dirty="0">
                <a:solidFill>
                  <a:srgbClr val="0000FF"/>
                </a:solidFill>
              </a:rPr>
              <a:t>CV</a:t>
            </a:r>
            <a:br>
              <a:rPr lang="zh-CN" altLang="en-US" sz="2400" b="1" dirty="0">
                <a:solidFill>
                  <a:srgbClr val="0000FF"/>
                </a:solidFill>
              </a:rPr>
            </a:br>
            <a:r>
              <a:rPr lang="zh-CN" altLang="en-US" sz="2400" dirty="0"/>
              <a:t>基于功效函数图</a:t>
            </a:r>
            <a:r>
              <a:rPr lang="zh-CN" altLang="en-US" sz="1800" dirty="0"/>
              <a:t>（根据分析质量要求、方法稳定性、质控频度通过软件计算）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D48AEC18-D957-6754-B866-703A3EF16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675" y="1644135"/>
            <a:ext cx="4622685" cy="233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 dirty="0"/>
              <a:t>TT</a:t>
            </a:r>
            <a:r>
              <a:rPr lang="zh-CN" altLang="en-US" sz="1800" dirty="0"/>
              <a:t>：     </a:t>
            </a:r>
            <a:r>
              <a:rPr lang="en-US" altLang="zh-CN" sz="1800" dirty="0"/>
              <a:t>1-3S</a:t>
            </a:r>
            <a:r>
              <a:rPr lang="zh-CN" altLang="en-US" sz="1800" dirty="0"/>
              <a:t>；                </a:t>
            </a:r>
          </a:p>
          <a:p>
            <a:r>
              <a:rPr lang="en-US" altLang="zh-CN" sz="1800" dirty="0"/>
              <a:t>APTT</a:t>
            </a:r>
            <a:r>
              <a:rPr lang="zh-CN" altLang="en-US" sz="1800" dirty="0"/>
              <a:t>：</a:t>
            </a:r>
            <a:r>
              <a:rPr lang="en-US" altLang="zh-CN" sz="1800" dirty="0"/>
              <a:t>1-3S</a:t>
            </a:r>
            <a:r>
              <a:rPr lang="zh-CN" altLang="en-US" sz="1800" dirty="0"/>
              <a:t>、</a:t>
            </a:r>
            <a:r>
              <a:rPr lang="en-US" altLang="zh-CN" sz="1800" dirty="0"/>
              <a:t>2-2S</a:t>
            </a:r>
            <a:r>
              <a:rPr lang="zh-CN" altLang="en-US" sz="1800" dirty="0"/>
              <a:t>；</a:t>
            </a:r>
          </a:p>
          <a:p>
            <a:r>
              <a:rPr lang="en-US" altLang="zh-CN" sz="1800" dirty="0"/>
              <a:t>FIB</a:t>
            </a:r>
            <a:r>
              <a:rPr lang="zh-CN" altLang="en-US" sz="1800" dirty="0"/>
              <a:t>：    </a:t>
            </a:r>
            <a:r>
              <a:rPr lang="en-US" altLang="zh-CN" sz="1800" dirty="0"/>
              <a:t>1-3S</a:t>
            </a:r>
            <a:r>
              <a:rPr lang="zh-CN" altLang="en-US" sz="1800" dirty="0"/>
              <a:t>、</a:t>
            </a:r>
            <a:r>
              <a:rPr lang="en-US" altLang="zh-CN" sz="1800" dirty="0"/>
              <a:t>2-2S </a:t>
            </a:r>
            <a:r>
              <a:rPr lang="zh-CN" altLang="en-US" sz="1800" dirty="0"/>
              <a:t>、</a:t>
            </a:r>
            <a:r>
              <a:rPr lang="en-US" altLang="zh-CN" sz="1800" dirty="0"/>
              <a:t>R-4S</a:t>
            </a:r>
            <a:r>
              <a:rPr lang="zh-CN" altLang="en-US" sz="1800" dirty="0"/>
              <a:t>；</a:t>
            </a:r>
          </a:p>
          <a:p>
            <a:r>
              <a:rPr lang="en-US" altLang="zh-CN" sz="1800" dirty="0"/>
              <a:t>PT</a:t>
            </a:r>
            <a:r>
              <a:rPr lang="zh-CN" altLang="en-US" sz="1800" dirty="0"/>
              <a:t>：     </a:t>
            </a:r>
            <a:r>
              <a:rPr lang="en-US" altLang="zh-CN" sz="1800" dirty="0"/>
              <a:t>1-3S</a:t>
            </a:r>
            <a:r>
              <a:rPr lang="zh-CN" altLang="en-US" sz="1800" dirty="0"/>
              <a:t>、</a:t>
            </a:r>
            <a:r>
              <a:rPr lang="en-US" altLang="zh-CN" sz="1800" dirty="0"/>
              <a:t>2-2S</a:t>
            </a:r>
            <a:r>
              <a:rPr lang="zh-CN" altLang="en-US" sz="1800" dirty="0"/>
              <a:t>、</a:t>
            </a:r>
            <a:r>
              <a:rPr lang="en-US" altLang="zh-CN" sz="1800" dirty="0"/>
              <a:t>R-4S</a:t>
            </a:r>
            <a:r>
              <a:rPr lang="zh-CN" altLang="en-US" sz="1800" dirty="0"/>
              <a:t>；</a:t>
            </a:r>
          </a:p>
          <a:p>
            <a:r>
              <a:rPr lang="en-US" altLang="zh-CN" sz="1800" dirty="0"/>
              <a:t>D-D</a:t>
            </a:r>
            <a:r>
              <a:rPr lang="zh-CN" altLang="en-US" sz="1800" dirty="0"/>
              <a:t>：   </a:t>
            </a:r>
            <a:r>
              <a:rPr lang="en-US" altLang="zh-CN" sz="1800" dirty="0"/>
              <a:t>1-3S</a:t>
            </a:r>
            <a:r>
              <a:rPr lang="zh-CN" altLang="en-US" sz="1800" dirty="0"/>
              <a:t>、</a:t>
            </a:r>
            <a:r>
              <a:rPr lang="en-US" altLang="zh-CN" sz="1800" dirty="0"/>
              <a:t>2-2S</a:t>
            </a:r>
            <a:r>
              <a:rPr lang="zh-CN" altLang="en-US" sz="1800" dirty="0"/>
              <a:t>、</a:t>
            </a:r>
            <a:r>
              <a:rPr lang="en-US" altLang="zh-CN" sz="1800" dirty="0"/>
              <a:t>R-4S</a:t>
            </a:r>
            <a:r>
              <a:rPr lang="zh-CN" altLang="en-US" sz="1800" dirty="0"/>
              <a:t>；</a:t>
            </a:r>
          </a:p>
          <a:p>
            <a:r>
              <a:rPr lang="en-US" altLang="zh-CN" sz="1800" dirty="0"/>
              <a:t>AT</a:t>
            </a:r>
            <a:r>
              <a:rPr lang="zh-CN" altLang="en-US" sz="1800" dirty="0"/>
              <a:t>：     </a:t>
            </a:r>
            <a:r>
              <a:rPr lang="en-US" altLang="zh-CN" sz="1800" dirty="0"/>
              <a:t>1-3S</a:t>
            </a:r>
            <a:r>
              <a:rPr lang="zh-CN" altLang="en-US" sz="1800" dirty="0"/>
              <a:t>、</a:t>
            </a:r>
            <a:r>
              <a:rPr lang="en-US" altLang="zh-CN" sz="1800" dirty="0"/>
              <a:t>2-2S</a:t>
            </a:r>
            <a:r>
              <a:rPr lang="zh-CN" altLang="en-US" sz="1800" dirty="0"/>
              <a:t>、</a:t>
            </a:r>
            <a:r>
              <a:rPr lang="en-US" altLang="zh-CN" sz="1800" dirty="0"/>
              <a:t>R-4S</a:t>
            </a:r>
            <a:r>
              <a:rPr lang="zh-CN" altLang="en-US" sz="1800" dirty="0"/>
              <a:t>、</a:t>
            </a:r>
            <a:r>
              <a:rPr lang="en-US" altLang="zh-CN" sz="1800" dirty="0"/>
              <a:t>10-X</a:t>
            </a:r>
            <a:r>
              <a:rPr lang="zh-CN" altLang="en-US" sz="1800" dirty="0"/>
              <a:t>；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8284ACF-3255-CDA0-B82A-03AF389F2988}"/>
              </a:ext>
            </a:extLst>
          </p:cNvPr>
          <p:cNvGraphicFramePr>
            <a:graphicFrameLocks noGrp="1"/>
          </p:cNvGraphicFramePr>
          <p:nvPr/>
        </p:nvGraphicFramePr>
        <p:xfrm>
          <a:off x="4940628" y="2790948"/>
          <a:ext cx="4104458" cy="2149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856">
                  <a:extLst>
                    <a:ext uri="{9D8B030D-6E8A-4147-A177-3AD203B41FA5}">
                      <a16:colId xmlns:a16="http://schemas.microsoft.com/office/drawing/2014/main" val="3554536164"/>
                    </a:ext>
                  </a:extLst>
                </a:gridCol>
                <a:gridCol w="814856">
                  <a:extLst>
                    <a:ext uri="{9D8B030D-6E8A-4147-A177-3AD203B41FA5}">
                      <a16:colId xmlns:a16="http://schemas.microsoft.com/office/drawing/2014/main" val="3015153648"/>
                    </a:ext>
                  </a:extLst>
                </a:gridCol>
                <a:gridCol w="814856">
                  <a:extLst>
                    <a:ext uri="{9D8B030D-6E8A-4147-A177-3AD203B41FA5}">
                      <a16:colId xmlns:a16="http://schemas.microsoft.com/office/drawing/2014/main" val="2977676257"/>
                    </a:ext>
                  </a:extLst>
                </a:gridCol>
                <a:gridCol w="1659890">
                  <a:extLst>
                    <a:ext uri="{9D8B030D-6E8A-4147-A177-3AD203B41FA5}">
                      <a16:colId xmlns:a16="http://schemas.microsoft.com/office/drawing/2014/main" val="2514785659"/>
                    </a:ext>
                  </a:extLst>
                </a:gridCol>
              </a:tblGrid>
              <a:tr h="35198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允许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CV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正常水平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异常水平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来源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656449777"/>
                  </a:ext>
                </a:extLst>
              </a:tr>
              <a:tr h="364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PT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1/3CLIA88</a:t>
                      </a:r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允许总误差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72586129"/>
                  </a:ext>
                </a:extLst>
              </a:tr>
              <a:tr h="364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APTT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3.75%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1/4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至</a:t>
                      </a:r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1/3 CLIA88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允许总误差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55325575"/>
                  </a:ext>
                </a:extLst>
              </a:tr>
              <a:tr h="364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FIB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1/4CLIA88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允许总误差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39486895"/>
                  </a:ext>
                </a:extLst>
              </a:tr>
              <a:tr h="3519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当前技术水平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21715287"/>
                  </a:ext>
                </a:extLst>
              </a:tr>
              <a:tr h="3519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D-D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15.00%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6.00%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行业标准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8188633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>
            <a:extLst>
              <a:ext uri="{FF2B5EF4-FFF2-40B4-BE49-F238E27FC236}">
                <a16:creationId xmlns:a16="http://schemas.microsoft.com/office/drawing/2014/main" id="{60ECEAAF-C323-6B1D-7814-05B9629772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42900"/>
            <a:ext cx="8229600" cy="835819"/>
          </a:xfrm>
        </p:spPr>
        <p:txBody>
          <a:bodyPr/>
          <a:lstStyle/>
          <a:p>
            <a:r>
              <a:rPr lang="en-US" altLang="zh-CN" sz="2400" b="1">
                <a:solidFill>
                  <a:srgbClr val="0000FF"/>
                </a:solidFill>
              </a:rPr>
              <a:t>4.</a:t>
            </a:r>
            <a:r>
              <a:rPr lang="zh-CN" altLang="en-US" sz="2400" b="1">
                <a:solidFill>
                  <a:srgbClr val="0000FF"/>
                </a:solidFill>
              </a:rPr>
              <a:t>失控处理</a:t>
            </a:r>
            <a:endParaRPr lang="zh-CN" altLang="en-US" sz="2400"/>
          </a:p>
        </p:txBody>
      </p:sp>
      <p:sp>
        <p:nvSpPr>
          <p:cNvPr id="25603" name="内容占位符 2">
            <a:extLst>
              <a:ext uri="{FF2B5EF4-FFF2-40B4-BE49-F238E27FC236}">
                <a16:creationId xmlns:a16="http://schemas.microsoft.com/office/drawing/2014/main" id="{C0516D99-05A8-D10C-3E1F-150058309D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21719" y="1178719"/>
            <a:ext cx="4597004" cy="2914650"/>
          </a:xfrm>
        </p:spPr>
        <p:txBody>
          <a:bodyPr>
            <a:normAutofit lnSpcReduction="10000"/>
          </a:bodyPr>
          <a:lstStyle/>
          <a:p>
            <a:r>
              <a:rPr lang="zh-CN" altLang="en-US"/>
              <a:t>试剂问题？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设备问题？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质控品问题？</a:t>
            </a:r>
          </a:p>
        </p:txBody>
      </p:sp>
      <p:sp>
        <p:nvSpPr>
          <p:cNvPr id="25604" name="TextBox 3">
            <a:extLst>
              <a:ext uri="{FF2B5EF4-FFF2-40B4-BE49-F238E27FC236}">
                <a16:creationId xmlns:a16="http://schemas.microsoft.com/office/drawing/2014/main" id="{22110C2E-7541-FEEF-887A-FC22016C5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32" y="3643313"/>
            <a:ext cx="6322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/>
              <a:t>原则：</a:t>
            </a:r>
            <a:endParaRPr lang="en-US" altLang="zh-CN" sz="1800" b="1"/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 b="1"/>
              <a:t>逐一排查：明确失控原因，及时控制风险；</a:t>
            </a:r>
            <a:endParaRPr lang="en-US" altLang="zh-CN" sz="1800" b="1"/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 b="1"/>
              <a:t>准确记录：便于定期总结，发现并纠正系统性问题；</a:t>
            </a:r>
            <a:endParaRPr lang="en-US" altLang="zh-CN" sz="1800" b="1"/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800" b="1"/>
              <a:t>规范操作：试剂、质控品的复溶、保存；设备的维护保养；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654463-7A41-EAC5-1BA9-C2468CDEEC46}"/>
              </a:ext>
            </a:extLst>
          </p:cNvPr>
          <p:cNvSpPr txBox="1"/>
          <p:nvPr/>
        </p:nvSpPr>
        <p:spPr>
          <a:xfrm>
            <a:off x="899592" y="681540"/>
            <a:ext cx="6696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2060"/>
                </a:solidFill>
              </a:rPr>
              <a:t>失控报告需要包含的要素：</a:t>
            </a:r>
            <a:endParaRPr lang="en-US" altLang="zh-CN" b="1" dirty="0">
              <a:solidFill>
                <a:srgbClr val="002060"/>
              </a:solidFill>
            </a:endParaRPr>
          </a:p>
          <a:p>
            <a:r>
              <a:rPr lang="zh-CN" altLang="en-US" dirty="0"/>
              <a:t>      失控描述</a:t>
            </a:r>
            <a:endParaRPr lang="en-US" altLang="zh-CN" dirty="0"/>
          </a:p>
          <a:p>
            <a:r>
              <a:rPr lang="zh-CN" altLang="en-US" dirty="0"/>
              <a:t>      原因分析</a:t>
            </a:r>
            <a:endParaRPr lang="en-US" altLang="zh-CN" dirty="0"/>
          </a:p>
          <a:p>
            <a:r>
              <a:rPr lang="zh-CN" altLang="en-US" dirty="0"/>
              <a:t>      处理过程（必要时复核已检样本）</a:t>
            </a:r>
            <a:endParaRPr lang="en-US" altLang="zh-CN" dirty="0"/>
          </a:p>
          <a:p>
            <a:r>
              <a:rPr lang="zh-CN" altLang="en-US" dirty="0"/>
              <a:t>      签名。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FA9112-2D26-7632-1673-C423BA1FB117}"/>
              </a:ext>
            </a:extLst>
          </p:cNvPr>
          <p:cNvSpPr txBox="1"/>
          <p:nvPr/>
        </p:nvSpPr>
        <p:spPr>
          <a:xfrm>
            <a:off x="953598" y="2571750"/>
            <a:ext cx="54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2060"/>
                </a:solidFill>
              </a:rPr>
              <a:t>室内质控月度总结：</a:t>
            </a:r>
            <a:endParaRPr lang="en-US" altLang="zh-CN" b="1" dirty="0">
              <a:solidFill>
                <a:srgbClr val="002060"/>
              </a:solidFill>
            </a:endParaRPr>
          </a:p>
          <a:p>
            <a:r>
              <a:rPr lang="en-US" altLang="zh-CN" sz="1350" dirty="0"/>
              <a:t>       </a:t>
            </a:r>
            <a:r>
              <a:rPr lang="zh-CN" altLang="en-US" dirty="0"/>
              <a:t>计算、评估不精密度；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分析不精密度变化原因、改进措施；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更换新批号试剂、质控品后质控靶值累积情况；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其他异常情况；</a:t>
            </a:r>
          </a:p>
        </p:txBody>
      </p:sp>
    </p:spTree>
    <p:extLst>
      <p:ext uri="{BB962C8B-B14F-4D97-AF65-F5344CB8AC3E}">
        <p14:creationId xmlns:p14="http://schemas.microsoft.com/office/powerpoint/2010/main" val="1156473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45C1109-67C3-58B0-164A-F985170764D6}"/>
              </a:ext>
            </a:extLst>
          </p:cNvPr>
          <p:cNvSpPr txBox="1"/>
          <p:nvPr/>
        </p:nvSpPr>
        <p:spPr>
          <a:xfrm>
            <a:off x="467544" y="627534"/>
            <a:ext cx="8676456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rgbClr val="0070C0"/>
                </a:solidFill>
              </a:rPr>
              <a:t>凝血质控失控场景举例：</a:t>
            </a:r>
            <a:endParaRPr lang="en-US" altLang="zh-CN" sz="2100" dirty="0">
              <a:solidFill>
                <a:srgbClr val="0070C0"/>
              </a:solidFill>
            </a:endParaRPr>
          </a:p>
          <a:p>
            <a:endParaRPr lang="en-US" altLang="zh-CN" sz="1350" dirty="0"/>
          </a:p>
          <a:p>
            <a:pPr marL="214313" indent="-214313">
              <a:buFont typeface="Wingdings" panose="05000000000000000000" pitchFamily="2" charset="2"/>
              <a:buChar char="l"/>
            </a:pPr>
            <a:r>
              <a:rPr lang="zh-CN" altLang="en-US" dirty="0">
                <a:highlight>
                  <a:srgbClr val="FFFF00"/>
                </a:highlight>
              </a:rPr>
              <a:t>一次</a:t>
            </a:r>
            <a:r>
              <a:rPr lang="en-US" altLang="zh-CN" dirty="0">
                <a:highlight>
                  <a:srgbClr val="FFFF00"/>
                </a:highlight>
              </a:rPr>
              <a:t>APTT</a:t>
            </a:r>
            <a:r>
              <a:rPr lang="zh-CN" altLang="en-US" dirty="0">
                <a:highlight>
                  <a:srgbClr val="FFFF00"/>
                </a:highlight>
              </a:rPr>
              <a:t>两水平均失控，其他项目在控；更换</a:t>
            </a:r>
            <a:r>
              <a:rPr lang="en-US" altLang="zh-CN" dirty="0">
                <a:highlight>
                  <a:srgbClr val="FFFF00"/>
                </a:highlight>
              </a:rPr>
              <a:t>APTT</a:t>
            </a:r>
            <a:r>
              <a:rPr lang="zh-CN" altLang="en-US" dirty="0">
                <a:highlight>
                  <a:srgbClr val="FFFF00"/>
                </a:highlight>
              </a:rPr>
              <a:t>试剂、质控品后仍不能纠正。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分析：注意</a:t>
            </a:r>
            <a:r>
              <a:rPr lang="en-US" altLang="zh-CN" dirty="0"/>
              <a:t>APTT</a:t>
            </a:r>
            <a:r>
              <a:rPr lang="zh-CN" altLang="en-US" dirty="0"/>
              <a:t>还需用到氯化钙溶液，更换氯化钙后在控，考虑钙溶液被污染；</a:t>
            </a:r>
            <a:endParaRPr lang="en-US" altLang="zh-CN" dirty="0"/>
          </a:p>
          <a:p>
            <a:endParaRPr lang="en-US" altLang="zh-CN" dirty="0"/>
          </a:p>
          <a:p>
            <a:pPr marL="257175" indent="-257175">
              <a:buFont typeface="Wingdings" panose="05000000000000000000" pitchFamily="2" charset="2"/>
              <a:buChar char="l"/>
            </a:pP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0C7EC9-E3E5-64DB-8AA7-A3E4FD003C2A}"/>
              </a:ext>
            </a:extLst>
          </p:cNvPr>
          <p:cNvSpPr txBox="1"/>
          <p:nvPr/>
        </p:nvSpPr>
        <p:spPr>
          <a:xfrm>
            <a:off x="494547" y="2145210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l"/>
            </a:pPr>
            <a:r>
              <a:rPr lang="zh-CN" altLang="en-US" dirty="0">
                <a:highlight>
                  <a:srgbClr val="FFFF00"/>
                </a:highlight>
              </a:rPr>
              <a:t>月度质控总结发现一台血凝仪的</a:t>
            </a:r>
            <a:r>
              <a:rPr lang="en-US" altLang="zh-CN" dirty="0">
                <a:highlight>
                  <a:srgbClr val="FFFF00"/>
                </a:highlight>
              </a:rPr>
              <a:t>FIB</a:t>
            </a:r>
            <a:r>
              <a:rPr lang="zh-CN" altLang="en-US" dirty="0">
                <a:highlight>
                  <a:srgbClr val="FFFF00"/>
                </a:highlight>
              </a:rPr>
              <a:t>不精密度超出</a:t>
            </a:r>
            <a:r>
              <a:rPr lang="en-US" altLang="zh-CN" dirty="0">
                <a:highlight>
                  <a:srgbClr val="FFFF00"/>
                </a:highlight>
              </a:rPr>
              <a:t>5.0%</a:t>
            </a:r>
            <a:r>
              <a:rPr lang="zh-CN" altLang="en-US" dirty="0">
                <a:highlight>
                  <a:srgbClr val="FFFF00"/>
                </a:highlight>
              </a:rPr>
              <a:t>，其他项目正常。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zh-CN" altLang="en-US" dirty="0"/>
              <a:t>   分析：</a:t>
            </a:r>
            <a:r>
              <a:rPr lang="en-US" altLang="zh-CN" dirty="0"/>
              <a:t>FIB</a:t>
            </a:r>
            <a:r>
              <a:rPr lang="zh-CN" altLang="en-US" dirty="0"/>
              <a:t>检测需要将标本预稀释</a:t>
            </a:r>
            <a:r>
              <a:rPr lang="en-US" altLang="zh-CN" dirty="0"/>
              <a:t>20</a:t>
            </a:r>
            <a:r>
              <a:rPr lang="zh-CN" altLang="en-US" dirty="0"/>
              <a:t>倍，对加样精度要求最高，怀疑血凝仪加样量有准确度问题，请维修工程师对该设备加样系统进行全面保养后不精密度恢复正常。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65D6D6-1122-A091-432C-E9376E78D5F0}"/>
              </a:ext>
            </a:extLst>
          </p:cNvPr>
          <p:cNvSpPr txBox="1"/>
          <p:nvPr/>
        </p:nvSpPr>
        <p:spPr>
          <a:xfrm>
            <a:off x="521550" y="3705876"/>
            <a:ext cx="7830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l"/>
            </a:pPr>
            <a:r>
              <a:rPr lang="zh-CN" altLang="en-US" dirty="0">
                <a:highlight>
                  <a:srgbClr val="FFFF00"/>
                </a:highlight>
              </a:rPr>
              <a:t>一天上午多台血凝仪出现</a:t>
            </a:r>
            <a:r>
              <a:rPr lang="en-US" altLang="zh-CN" dirty="0">
                <a:highlight>
                  <a:srgbClr val="FFFF00"/>
                </a:highlight>
              </a:rPr>
              <a:t>TT</a:t>
            </a:r>
            <a:r>
              <a:rPr lang="zh-CN" altLang="en-US" dirty="0">
                <a:highlight>
                  <a:srgbClr val="FFFF00"/>
                </a:highlight>
              </a:rPr>
              <a:t>质控失控。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AAF650-7123-D3BD-1012-52565AE39B9B}"/>
              </a:ext>
            </a:extLst>
          </p:cNvPr>
          <p:cNvSpPr txBox="1"/>
          <p:nvPr/>
        </p:nvSpPr>
        <p:spPr>
          <a:xfrm>
            <a:off x="642162" y="4065843"/>
            <a:ext cx="7722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分析：考虑</a:t>
            </a:r>
            <a:r>
              <a:rPr lang="en-US" altLang="zh-CN" dirty="0"/>
              <a:t>TT</a:t>
            </a:r>
            <a:r>
              <a:rPr lang="zh-CN" altLang="en-US" dirty="0"/>
              <a:t>试剂问题，检查发现多瓶</a:t>
            </a:r>
            <a:r>
              <a:rPr lang="en-US" altLang="zh-CN" dirty="0"/>
              <a:t>TT</a:t>
            </a:r>
            <a:r>
              <a:rPr lang="zh-CN" altLang="en-US" dirty="0"/>
              <a:t>试剂容量偏低，最终确认为实习学生在复融试剂时纯水加样量错误，更换问题试剂后质控在控，对可能受影响的样本收回复核。</a:t>
            </a:r>
          </a:p>
        </p:txBody>
      </p:sp>
    </p:spTree>
    <p:extLst>
      <p:ext uri="{BB962C8B-B14F-4D97-AF65-F5344CB8AC3E}">
        <p14:creationId xmlns:p14="http://schemas.microsoft.com/office/powerpoint/2010/main" val="774654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B5067D4-D62C-87DD-E5B3-DA5934219C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94234" y="465535"/>
            <a:ext cx="7290234" cy="2743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00FF"/>
                </a:solidFill>
              </a:rPr>
              <a:t>5.</a:t>
            </a:r>
            <a:r>
              <a:rPr lang="zh-CN" altLang="en-US" dirty="0">
                <a:solidFill>
                  <a:srgbClr val="0000FF"/>
                </a:solidFill>
              </a:rPr>
              <a:t>质控品的保存</a:t>
            </a:r>
            <a:r>
              <a:rPr lang="zh-CN" altLang="en-US" sz="1800" dirty="0">
                <a:solidFill>
                  <a:srgbClr val="0000FF"/>
                </a:solidFill>
              </a:rPr>
              <a:t>（遵循制造商说明及自己的验证）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100" dirty="0">
                <a:solidFill>
                  <a:srgbClr val="0000FF"/>
                </a:solidFill>
              </a:rPr>
              <a:t>凝血质控品复溶后：</a:t>
            </a:r>
          </a:p>
          <a:p>
            <a:r>
              <a:rPr lang="zh-CN" altLang="en-US" sz="2100" dirty="0"/>
              <a:t>机上（</a:t>
            </a:r>
            <a:r>
              <a:rPr lang="en-US" altLang="zh-CN" sz="2100" dirty="0"/>
              <a:t>15-17</a:t>
            </a:r>
            <a:r>
              <a:rPr lang="en-US" altLang="zh-CN" sz="2100" dirty="0">
                <a:latin typeface="宋体" panose="02010600030101010101" pitchFamily="2" charset="-122"/>
              </a:rPr>
              <a:t>℃</a:t>
            </a:r>
            <a:r>
              <a:rPr lang="zh-CN" altLang="en-US" sz="2100" dirty="0">
                <a:latin typeface="宋体" panose="02010600030101010101" pitchFamily="2" charset="-122"/>
              </a:rPr>
              <a:t>）稳定时间：</a:t>
            </a:r>
            <a:r>
              <a:rPr lang="en-US" altLang="zh-CN" sz="2100" dirty="0">
                <a:latin typeface="宋体" panose="02010600030101010101" pitchFamily="2" charset="-122"/>
              </a:rPr>
              <a:t>8</a:t>
            </a:r>
            <a:r>
              <a:rPr lang="zh-CN" altLang="en-US" sz="2100" dirty="0">
                <a:latin typeface="宋体" panose="02010600030101010101" pitchFamily="2" charset="-122"/>
              </a:rPr>
              <a:t>小时</a:t>
            </a:r>
          </a:p>
          <a:p>
            <a:r>
              <a:rPr lang="zh-CN" altLang="en-US" sz="2100" dirty="0">
                <a:latin typeface="宋体" panose="02010600030101010101" pitchFamily="2" charset="-122"/>
              </a:rPr>
              <a:t>不建议冷藏</a:t>
            </a:r>
            <a:r>
              <a:rPr lang="en-US" altLang="zh-CN" sz="2100" dirty="0">
                <a:latin typeface="宋体" panose="02010600030101010101" pitchFamily="2" charset="-122"/>
              </a:rPr>
              <a:t>(2-8℃)</a:t>
            </a:r>
            <a:r>
              <a:rPr lang="zh-CN" altLang="en-US" sz="2100" dirty="0">
                <a:latin typeface="宋体" panose="02010600030101010101" pitchFamily="2" charset="-122"/>
              </a:rPr>
              <a:t>及冷冻保存</a:t>
            </a:r>
            <a:r>
              <a:rPr lang="zh-CN" altLang="en-US" sz="1500" b="1" dirty="0">
                <a:solidFill>
                  <a:srgbClr val="FF0000"/>
                </a:solidFill>
                <a:latin typeface="宋体" panose="02010600030101010101" pitchFamily="2" charset="-122"/>
              </a:rPr>
              <a:t>（复融过程可能造成很多假失控）</a:t>
            </a:r>
            <a:r>
              <a:rPr lang="zh-CN" altLang="en-US" sz="2100" dirty="0">
                <a:latin typeface="宋体" panose="02010600030101010101" pitchFamily="2" charset="-122"/>
              </a:rPr>
              <a:t>。</a:t>
            </a:r>
          </a:p>
          <a:p>
            <a:endParaRPr lang="zh-CN" altLang="en-US" sz="2100" dirty="0">
              <a:latin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100" dirty="0">
                <a:solidFill>
                  <a:srgbClr val="0000FF"/>
                </a:solidFill>
                <a:latin typeface="宋体" panose="02010600030101010101" pitchFamily="2" charset="-122"/>
              </a:rPr>
              <a:t>D-dimer</a:t>
            </a:r>
            <a:r>
              <a:rPr lang="zh-CN" altLang="en-US" sz="2100" dirty="0">
                <a:solidFill>
                  <a:srgbClr val="0000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2100" dirty="0">
                <a:solidFill>
                  <a:srgbClr val="0000FF"/>
                </a:solidFill>
                <a:latin typeface="宋体" panose="02010600030101010101" pitchFamily="2" charset="-122"/>
              </a:rPr>
              <a:t>FDP</a:t>
            </a:r>
            <a:r>
              <a:rPr lang="zh-CN" altLang="en-US" sz="2100" dirty="0">
                <a:solidFill>
                  <a:srgbClr val="0000FF"/>
                </a:solidFill>
                <a:latin typeface="宋体" panose="02010600030101010101" pitchFamily="2" charset="-122"/>
              </a:rPr>
              <a:t>质控品复溶后：</a:t>
            </a:r>
          </a:p>
          <a:p>
            <a:pPr>
              <a:buClr>
                <a:srgbClr val="0000FF"/>
              </a:buClr>
            </a:pPr>
            <a:r>
              <a:rPr lang="zh-CN" altLang="en-US" sz="2100" dirty="0">
                <a:latin typeface="宋体" panose="02010600030101010101" pitchFamily="2" charset="-122"/>
              </a:rPr>
              <a:t>可冷藏保存较长时间</a:t>
            </a:r>
            <a:r>
              <a:rPr lang="zh-CN" altLang="en-US" sz="2700" dirty="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6128120-1DA0-9CDA-8E70-72EDAAE618CF}"/>
              </a:ext>
            </a:extLst>
          </p:cNvPr>
          <p:cNvSpPr txBox="1"/>
          <p:nvPr/>
        </p:nvSpPr>
        <p:spPr>
          <a:xfrm>
            <a:off x="467544" y="429994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       近期国内有临床实验室因偏离产品说明书建议，冷冻分装保存凝血常规、</a:t>
            </a:r>
            <a:r>
              <a:rPr lang="en-US" altLang="zh-CN" b="1" dirty="0">
                <a:solidFill>
                  <a:srgbClr val="FF0000"/>
                </a:solidFill>
              </a:rPr>
              <a:t>D-D</a:t>
            </a:r>
            <a:r>
              <a:rPr lang="zh-CN" altLang="en-US" b="1" dirty="0">
                <a:solidFill>
                  <a:srgbClr val="FF0000"/>
                </a:solidFill>
              </a:rPr>
              <a:t>、</a:t>
            </a:r>
            <a:r>
              <a:rPr lang="en-US" altLang="zh-CN" b="1" dirty="0">
                <a:solidFill>
                  <a:srgbClr val="FF0000"/>
                </a:solidFill>
              </a:rPr>
              <a:t>FDP</a:t>
            </a:r>
            <a:r>
              <a:rPr lang="zh-CN" altLang="en-US" b="1" dirty="0">
                <a:solidFill>
                  <a:srgbClr val="FF0000"/>
                </a:solidFill>
              </a:rPr>
              <a:t>质控品而被罚款。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图片">
            <a:extLst>
              <a:ext uri="{FF2B5EF4-FFF2-40B4-BE49-F238E27FC236}">
                <a16:creationId xmlns:a16="http://schemas.microsoft.com/office/drawing/2014/main" id="{CE469AEA-BFCD-6303-3051-2DF53C5F1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838967"/>
            <a:ext cx="3024336" cy="221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图片">
            <a:extLst>
              <a:ext uri="{FF2B5EF4-FFF2-40B4-BE49-F238E27FC236}">
                <a16:creationId xmlns:a16="http://schemas.microsoft.com/office/drawing/2014/main" id="{FACCB66E-AEDE-51ED-B533-0A57582AA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930" y="1048135"/>
            <a:ext cx="3332321" cy="200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2" name="Picture 6" descr="图片">
            <a:extLst>
              <a:ext uri="{FF2B5EF4-FFF2-40B4-BE49-F238E27FC236}">
                <a16:creationId xmlns:a16="http://schemas.microsoft.com/office/drawing/2014/main" id="{28A2BAED-734F-FC8F-7356-EFE9DFDF7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083982"/>
            <a:ext cx="2809047" cy="205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4" name="Picture 8" descr="图片">
            <a:extLst>
              <a:ext uri="{FF2B5EF4-FFF2-40B4-BE49-F238E27FC236}">
                <a16:creationId xmlns:a16="http://schemas.microsoft.com/office/drawing/2014/main" id="{375D3483-C776-2EF3-3F81-4DB714AEB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930" y="3146560"/>
            <a:ext cx="3322343" cy="199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6A350E7-5AAC-E433-6C23-5E6624F19653}"/>
              </a:ext>
            </a:extLst>
          </p:cNvPr>
          <p:cNvSpPr txBox="1"/>
          <p:nvPr/>
        </p:nvSpPr>
        <p:spPr>
          <a:xfrm>
            <a:off x="412803" y="371916"/>
            <a:ext cx="84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我们的验证：</a:t>
            </a:r>
            <a:r>
              <a:rPr lang="en-US" altLang="zh-CN" b="1" dirty="0">
                <a:latin typeface="system-ui"/>
              </a:rPr>
              <a:t>D-D</a:t>
            </a:r>
            <a:r>
              <a:rPr lang="zh-CN" altLang="en-US" b="1" dirty="0">
                <a:latin typeface="system-ui"/>
              </a:rPr>
              <a:t>、</a:t>
            </a:r>
            <a:r>
              <a:rPr lang="en-US" altLang="zh-CN" b="1" dirty="0">
                <a:latin typeface="system-ui"/>
              </a:rPr>
              <a:t>FDP</a:t>
            </a:r>
            <a:r>
              <a:rPr lang="zh-CN" altLang="en-US" b="1" dirty="0">
                <a:latin typeface="system-ui"/>
              </a:rPr>
              <a:t>质控品复溶后</a:t>
            </a:r>
            <a:r>
              <a:rPr lang="en-US" altLang="zh-CN" b="1" dirty="0">
                <a:latin typeface="system-ui"/>
              </a:rPr>
              <a:t>2-8℃</a:t>
            </a:r>
            <a:r>
              <a:rPr lang="zh-CN" altLang="en-US" b="1" dirty="0">
                <a:latin typeface="system-ui"/>
              </a:rPr>
              <a:t>冷藏闭盖保存</a:t>
            </a:r>
            <a:r>
              <a:rPr lang="en-US" altLang="zh-CN" b="1" dirty="0">
                <a:latin typeface="system-ui"/>
              </a:rPr>
              <a:t>7</a:t>
            </a:r>
            <a:r>
              <a:rPr lang="zh-CN" altLang="en-US" b="1" dirty="0">
                <a:latin typeface="system-ui"/>
              </a:rPr>
              <a:t>天的稳定性是可接受的。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8666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63D2AB7-E0ED-0F43-741C-B82FD204D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5298" y="321469"/>
            <a:ext cx="4482703" cy="46808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sz="2700" b="1" dirty="0">
                <a:solidFill>
                  <a:srgbClr val="0000FF"/>
                </a:solidFill>
              </a:rPr>
              <a:t>6</a:t>
            </a:r>
            <a:r>
              <a:rPr lang="zh-CN" altLang="en-US" sz="2700" b="1" dirty="0">
                <a:solidFill>
                  <a:srgbClr val="0000FF"/>
                </a:solidFill>
              </a:rPr>
              <a:t>、凝血检验室间质评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DB550CE-6D58-92C0-1650-73DF39E4CC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7575" y="790146"/>
            <a:ext cx="7822406" cy="383500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zh-CN" altLang="en-US" dirty="0"/>
              <a:t>卫生部、湖北省           </a:t>
            </a:r>
            <a:r>
              <a:rPr lang="en-US" altLang="zh-CN" dirty="0"/>
              <a:t>2</a:t>
            </a:r>
            <a:r>
              <a:rPr lang="zh-CN" altLang="en-US" dirty="0"/>
              <a:t>次</a:t>
            </a:r>
            <a:r>
              <a:rPr lang="en-US" altLang="zh-CN" dirty="0"/>
              <a:t>/</a:t>
            </a:r>
            <a:r>
              <a:rPr lang="zh-CN" altLang="en-US" dirty="0"/>
              <a:t>年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800" dirty="0"/>
              <a:t>   项目：</a:t>
            </a:r>
            <a:r>
              <a:rPr lang="en-US" altLang="zh-CN" sz="1800" dirty="0"/>
              <a:t>PT,INR,APTT,FIB,TT,D-D,FDP,</a:t>
            </a:r>
            <a:r>
              <a:rPr lang="zh-CN" altLang="en-US" sz="1800" dirty="0"/>
              <a:t>凝血因子</a:t>
            </a:r>
            <a:r>
              <a:rPr lang="en-US" altLang="zh-CN" sz="1800" dirty="0"/>
              <a:t>8</a:t>
            </a:r>
            <a:r>
              <a:rPr lang="zh-CN" altLang="en-US" sz="1800" dirty="0"/>
              <a:t>项，抗凝蛋白</a:t>
            </a:r>
            <a:r>
              <a:rPr lang="en-US" altLang="zh-CN" sz="1800" dirty="0"/>
              <a:t>3</a:t>
            </a:r>
            <a:r>
              <a:rPr lang="zh-CN" altLang="en-US" sz="1800" dirty="0"/>
              <a:t>项，</a:t>
            </a:r>
            <a:r>
              <a:rPr lang="en-US" altLang="zh-CN" sz="1800" i="1" dirty="0"/>
              <a:t> </a:t>
            </a:r>
            <a:r>
              <a:rPr lang="en-US" altLang="zh-CN" sz="1800" i="1" dirty="0" err="1"/>
              <a:t>VWF:Ag</a:t>
            </a:r>
            <a:r>
              <a:rPr lang="en-US" altLang="zh-CN" sz="1800" i="1" dirty="0"/>
              <a:t>,</a:t>
            </a:r>
            <a:r>
              <a:rPr lang="zh-CN" altLang="en-US" sz="1800" i="1" dirty="0"/>
              <a:t>抗</a:t>
            </a:r>
            <a:r>
              <a:rPr lang="en-US" altLang="zh-CN" sz="1800" i="1" dirty="0"/>
              <a:t>Xa</a:t>
            </a:r>
            <a:r>
              <a:rPr lang="zh-CN" altLang="en-US" sz="1800" i="1" dirty="0"/>
              <a:t>活性</a:t>
            </a:r>
            <a:r>
              <a:rPr lang="zh-CN" altLang="en-US" sz="1800" dirty="0"/>
              <a:t>（共</a:t>
            </a:r>
            <a:r>
              <a:rPr lang="en-US" altLang="zh-CN" sz="1800" dirty="0"/>
              <a:t>20</a:t>
            </a:r>
            <a:r>
              <a:rPr lang="zh-CN" altLang="en-US" sz="1800" dirty="0"/>
              <a:t>项）。</a:t>
            </a:r>
            <a:endParaRPr lang="en-US" altLang="zh-CN" sz="18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1800" dirty="0"/>
          </a:p>
          <a:p>
            <a:pPr eaLnBrk="1" hangingPunct="1"/>
            <a:r>
              <a:rPr lang="en-US" altLang="zh-CN" dirty="0"/>
              <a:t>CAP-PT                     2-3</a:t>
            </a:r>
            <a:r>
              <a:rPr lang="zh-CN" altLang="en-US" dirty="0"/>
              <a:t>次</a:t>
            </a:r>
            <a:r>
              <a:rPr lang="en-US" altLang="zh-CN" dirty="0"/>
              <a:t>/</a:t>
            </a:r>
            <a:r>
              <a:rPr lang="zh-CN" altLang="en-US" dirty="0"/>
              <a:t>年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800" dirty="0"/>
              <a:t>PT,INR,APTT,TT,FIB,DD,</a:t>
            </a:r>
            <a:r>
              <a:rPr lang="zh-CN" altLang="en-US" sz="1800" dirty="0"/>
              <a:t>凝血因子</a:t>
            </a:r>
            <a:r>
              <a:rPr lang="en-US" altLang="zh-CN" sz="1800" dirty="0"/>
              <a:t>8</a:t>
            </a:r>
            <a:r>
              <a:rPr lang="zh-CN" altLang="en-US" sz="1800" dirty="0"/>
              <a:t>项</a:t>
            </a:r>
            <a:r>
              <a:rPr lang="en-US" altLang="zh-CN" sz="1800" dirty="0"/>
              <a:t>,VIII</a:t>
            </a:r>
            <a:r>
              <a:rPr lang="zh-CN" altLang="en-US" sz="1800" dirty="0"/>
              <a:t>因子抑制物，</a:t>
            </a:r>
            <a:r>
              <a:rPr lang="en-US" altLang="zh-CN" sz="1800" dirty="0" err="1"/>
              <a:t>FXIII,PC,PS,AT,FDP,FM,PLG,LA,VWF:Ag,VWF:Rco,PT</a:t>
            </a:r>
            <a:r>
              <a:rPr lang="en-US" altLang="zh-CN" sz="1800" dirty="0"/>
              <a:t>/APTT</a:t>
            </a:r>
            <a:r>
              <a:rPr lang="zh-CN" altLang="en-US" sz="1800" dirty="0"/>
              <a:t>混合试验</a:t>
            </a:r>
            <a:r>
              <a:rPr lang="en-US" altLang="zh-CN" sz="1800" dirty="0"/>
              <a:t>,TEG,PLTM,</a:t>
            </a:r>
            <a:r>
              <a:rPr lang="zh-CN" altLang="en-US" sz="1800" dirty="0"/>
              <a:t>血小板聚集试验</a:t>
            </a:r>
            <a:r>
              <a:rPr lang="en-US" altLang="zh-CN" sz="1800" dirty="0"/>
              <a:t>,</a:t>
            </a:r>
            <a:r>
              <a:rPr lang="zh-CN" altLang="en-US" sz="1800" dirty="0"/>
              <a:t>抗</a:t>
            </a:r>
            <a:r>
              <a:rPr lang="en-US" altLang="zh-CN" sz="1800" dirty="0"/>
              <a:t>Xa</a:t>
            </a:r>
            <a:r>
              <a:rPr lang="zh-CN" altLang="en-US" sz="1800" dirty="0"/>
              <a:t>活性，</a:t>
            </a:r>
            <a:r>
              <a:rPr lang="en-US" altLang="zh-CN" sz="1800" dirty="0"/>
              <a:t>PFA</a:t>
            </a:r>
            <a:r>
              <a:rPr lang="zh-CN" altLang="en-US" sz="1800" dirty="0"/>
              <a:t>（参加超过</a:t>
            </a:r>
            <a:r>
              <a:rPr lang="en-US" altLang="zh-CN" sz="1800" dirty="0"/>
              <a:t>30</a:t>
            </a:r>
            <a:r>
              <a:rPr lang="zh-CN" altLang="en-US" sz="1800" dirty="0"/>
              <a:t>项凝血项目）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1800" dirty="0"/>
          </a:p>
          <a:p>
            <a:pPr eaLnBrk="1" hangingPunct="1"/>
            <a:r>
              <a:rPr lang="zh-CN" altLang="en-US" dirty="0"/>
              <a:t>其他质评提供商 </a:t>
            </a:r>
            <a:r>
              <a:rPr lang="en-US" altLang="zh-CN" dirty="0"/>
              <a:t>or </a:t>
            </a:r>
            <a:r>
              <a:rPr lang="zh-CN" altLang="en-US" dirty="0"/>
              <a:t>室间比对 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800" dirty="0"/>
              <a:t>   </a:t>
            </a:r>
            <a:endParaRPr lang="en-US" altLang="zh-CN" sz="18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883480F-89FB-F360-0ABC-8B76D4752AF8}"/>
              </a:ext>
            </a:extLst>
          </p:cNvPr>
          <p:cNvSpPr txBox="1"/>
          <p:nvPr/>
        </p:nvSpPr>
        <p:spPr>
          <a:xfrm>
            <a:off x="3059832" y="4625149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>
                <a:solidFill>
                  <a:srgbClr val="0070C0"/>
                </a:solidFill>
              </a:rPr>
              <a:t>正确度的外部评估验证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DCBE8D2-913F-3B25-C5BA-B2CB4231F451}"/>
              </a:ext>
            </a:extLst>
          </p:cNvPr>
          <p:cNvSpPr txBox="1"/>
          <p:nvPr/>
        </p:nvSpPr>
        <p:spPr>
          <a:xfrm>
            <a:off x="2483768" y="586591"/>
            <a:ext cx="511256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0" u="none" strike="noStrike" baseline="0" dirty="0">
                <a:latin typeface="宋体" panose="02010600030101010101" pitchFamily="2" charset="-122"/>
                <a:ea typeface="宋体" panose="02010600030101010101" pitchFamily="2" charset="-122"/>
              </a:rPr>
              <a:t>医学实验室质量和能力认可准则</a:t>
            </a:r>
            <a:endParaRPr lang="en-US" altLang="zh-CN" sz="2000" b="1" i="0" u="none" strike="noStrike" baseline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         7.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过程要求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检验前：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检验申请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样本采集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样本运送和接收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检验中：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方法验证和确认；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生物参考区间和临床决定限；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结果有效性保证（室内质控、室间质评）；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结果可比性；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检验后：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结果报告、审核和发布；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危急值报告；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自动报告、审核、发布；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检验后样本的处理；</a:t>
            </a:r>
            <a:endParaRPr lang="en-US" altLang="zh-CN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31494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A7B69-4692-3BBA-E084-22EBB9BB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700" dirty="0">
                <a:solidFill>
                  <a:srgbClr val="0000FF"/>
                </a:solidFill>
              </a:rPr>
              <a:t>1.</a:t>
            </a:r>
            <a:r>
              <a:rPr lang="zh-CN" altLang="en-US" sz="2700" dirty="0">
                <a:solidFill>
                  <a:srgbClr val="0000FF"/>
                </a:solidFill>
              </a:rPr>
              <a:t>规范的凝血报告：</a:t>
            </a:r>
            <a:endParaRPr lang="zh-CN" altLang="en-US" sz="27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1CA3A2-E052-C8BD-233C-AB42F242E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63" y="1186803"/>
            <a:ext cx="8463673" cy="37507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CN" altLang="en-US" sz="2600" dirty="0"/>
              <a:t>凝血酶原时间需同时报告</a:t>
            </a:r>
            <a:r>
              <a:rPr lang="en-US" altLang="zh-CN" sz="2600" dirty="0"/>
              <a:t>INR</a:t>
            </a:r>
            <a:r>
              <a:rPr lang="zh-CN" altLang="en-US" sz="2600" dirty="0"/>
              <a:t>值；</a:t>
            </a:r>
            <a:endParaRPr lang="en-US" altLang="zh-CN" sz="2600" dirty="0"/>
          </a:p>
          <a:p>
            <a:pPr marL="0" indent="0">
              <a:buNone/>
            </a:pPr>
            <a:r>
              <a:rPr lang="zh-CN" altLang="en-US" sz="3100" dirty="0"/>
              <a:t>   </a:t>
            </a:r>
            <a:r>
              <a:rPr lang="zh-CN" altLang="en-US" sz="1900" i="1" dirty="0">
                <a:solidFill>
                  <a:srgbClr val="FF0000"/>
                </a:solidFill>
              </a:rPr>
              <a:t>（</a:t>
            </a:r>
            <a:r>
              <a:rPr lang="en-US" altLang="zh-CN" sz="1900" i="1" dirty="0">
                <a:solidFill>
                  <a:srgbClr val="FF0000"/>
                </a:solidFill>
              </a:rPr>
              <a:t>CAP checklist HEM.37860</a:t>
            </a:r>
            <a:r>
              <a:rPr lang="zh-CN" altLang="en-US" sz="1900" i="1" dirty="0">
                <a:solidFill>
                  <a:srgbClr val="FF0000"/>
                </a:solidFill>
              </a:rPr>
              <a:t>）</a:t>
            </a:r>
            <a:endParaRPr lang="en-US" altLang="zh-CN" sz="19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sz="3100" dirty="0"/>
          </a:p>
          <a:p>
            <a:r>
              <a:rPr lang="en-US" altLang="zh-CN" sz="2600" dirty="0"/>
              <a:t>D-dimer</a:t>
            </a:r>
            <a:r>
              <a:rPr lang="zh-CN" altLang="en-US" sz="2600" dirty="0"/>
              <a:t>需报告</a:t>
            </a:r>
            <a:r>
              <a:rPr lang="en-US" altLang="zh-CN" sz="2600" dirty="0"/>
              <a:t>FEU</a:t>
            </a:r>
            <a:r>
              <a:rPr lang="zh-CN" altLang="en-US" sz="2600" dirty="0"/>
              <a:t>或</a:t>
            </a:r>
            <a:r>
              <a:rPr lang="en-US" altLang="zh-CN" sz="2600" dirty="0"/>
              <a:t>DDU</a:t>
            </a:r>
            <a:r>
              <a:rPr lang="zh-CN" altLang="en-US" sz="2600" dirty="0"/>
              <a:t>单位 ；应注明</a:t>
            </a:r>
            <a:r>
              <a:rPr lang="en-US" altLang="zh-CN" sz="2600" dirty="0"/>
              <a:t>D-Dimer</a:t>
            </a:r>
            <a:r>
              <a:rPr lang="zh-CN" altLang="en-US" sz="2600" dirty="0"/>
              <a:t>的静脉血栓排除阈值</a:t>
            </a:r>
            <a:r>
              <a:rPr lang="en-US" altLang="zh-CN" sz="2600" dirty="0"/>
              <a:t>(</a:t>
            </a:r>
            <a:r>
              <a:rPr lang="zh-CN" altLang="en-US" sz="2600" dirty="0"/>
              <a:t>不一定与正常参考阈值一致</a:t>
            </a:r>
            <a:r>
              <a:rPr lang="en-US" altLang="zh-CN" sz="2600" dirty="0"/>
              <a:t>)</a:t>
            </a:r>
            <a:r>
              <a:rPr lang="zh-CN" altLang="en-US" sz="2600" dirty="0"/>
              <a:t>；</a:t>
            </a:r>
          </a:p>
          <a:p>
            <a:pPr marL="0" indent="0">
              <a:buNone/>
            </a:pPr>
            <a:r>
              <a:rPr lang="en-US" altLang="zh-CN" sz="1900" dirty="0"/>
              <a:t>    </a:t>
            </a:r>
            <a:r>
              <a:rPr lang="en-US" altLang="zh-CN" sz="1900" i="1" dirty="0">
                <a:solidFill>
                  <a:srgbClr val="FF0000"/>
                </a:solidFill>
              </a:rPr>
              <a:t>(D-</a:t>
            </a:r>
            <a:r>
              <a:rPr lang="zh-CN" altLang="en-US" sz="1900" i="1" dirty="0">
                <a:solidFill>
                  <a:srgbClr val="FF0000"/>
                </a:solidFill>
              </a:rPr>
              <a:t>二聚体检测行业标准</a:t>
            </a:r>
            <a:r>
              <a:rPr lang="en-US" altLang="zh-CN" sz="1900" i="1" dirty="0">
                <a:solidFill>
                  <a:srgbClr val="FF0000"/>
                </a:solidFill>
              </a:rPr>
              <a:t>WS/T 477—2015)</a:t>
            </a:r>
          </a:p>
          <a:p>
            <a:pPr marL="0" indent="0">
              <a:buNone/>
            </a:pPr>
            <a:endParaRPr lang="en-US" altLang="zh-CN" sz="3100" dirty="0"/>
          </a:p>
          <a:p>
            <a:r>
              <a:rPr lang="zh-CN" altLang="en-US" sz="2600" dirty="0"/>
              <a:t>纤维蛋白原不建议常规报告</a:t>
            </a:r>
            <a:r>
              <a:rPr lang="en-US" altLang="zh-CN" sz="2600" dirty="0"/>
              <a:t>PT-</a:t>
            </a:r>
            <a:r>
              <a:rPr lang="zh-CN" altLang="en-US" sz="2600" dirty="0"/>
              <a:t>衍生法结果；</a:t>
            </a:r>
            <a:endParaRPr lang="en-US" altLang="zh-CN" sz="2600" dirty="0"/>
          </a:p>
          <a:p>
            <a:pPr marL="0" indent="0">
              <a:buNone/>
            </a:pPr>
            <a:r>
              <a:rPr lang="en-US" altLang="zh-CN" sz="3100" dirty="0"/>
              <a:t>     </a:t>
            </a:r>
            <a:r>
              <a:rPr lang="zh-CN" altLang="en-US" sz="1900" i="1" dirty="0">
                <a:solidFill>
                  <a:srgbClr val="FF0000"/>
                </a:solidFill>
              </a:rPr>
              <a:t>（</a:t>
            </a:r>
            <a:r>
              <a:rPr lang="en-US" altLang="zh-CN" sz="1900" i="1" dirty="0">
                <a:solidFill>
                  <a:srgbClr val="FF0000"/>
                </a:solidFill>
              </a:rPr>
              <a:t>Br J </a:t>
            </a:r>
            <a:r>
              <a:rPr lang="en-US" altLang="zh-CN" sz="1900" i="1" dirty="0" err="1">
                <a:solidFill>
                  <a:srgbClr val="FF0000"/>
                </a:solidFill>
              </a:rPr>
              <a:t>Haematol</a:t>
            </a:r>
            <a:r>
              <a:rPr lang="en-US" altLang="zh-CN" sz="1900" i="1" dirty="0">
                <a:solidFill>
                  <a:srgbClr val="FF0000"/>
                </a:solidFill>
              </a:rPr>
              <a:t>. 2003;121:396-404 </a:t>
            </a:r>
            <a:r>
              <a:rPr lang="zh-CN" altLang="en-US" sz="1900" i="1" dirty="0">
                <a:solidFill>
                  <a:srgbClr val="FF0000"/>
                </a:solidFill>
              </a:rPr>
              <a:t>）</a:t>
            </a:r>
            <a:endParaRPr lang="en-US" altLang="zh-CN" sz="19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4998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3C052C-0FCF-E462-CC68-44918EA0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16" y="130373"/>
            <a:ext cx="7886700" cy="781019"/>
          </a:xfrm>
        </p:spPr>
        <p:txBody>
          <a:bodyPr>
            <a:normAutofit/>
          </a:bodyPr>
          <a:lstStyle/>
          <a:p>
            <a:r>
              <a:rPr lang="en-US" altLang="zh-CN" sz="2700" dirty="0">
                <a:solidFill>
                  <a:srgbClr val="0000FF"/>
                </a:solidFill>
              </a:rPr>
              <a:t>2.</a:t>
            </a:r>
            <a:r>
              <a:rPr lang="zh-CN" altLang="en-US" sz="2700" dirty="0">
                <a:solidFill>
                  <a:srgbClr val="0000FF"/>
                </a:solidFill>
              </a:rPr>
              <a:t>凝血项目的危急值设定</a:t>
            </a:r>
            <a:endParaRPr lang="zh-CN" altLang="en-US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6283B-477A-62AF-9216-F6960EA124FC}"/>
              </a:ext>
            </a:extLst>
          </p:cNvPr>
          <p:cNvSpPr txBox="1">
            <a:spLocks noChangeArrowheads="1"/>
          </p:cNvSpPr>
          <p:nvPr/>
        </p:nvSpPr>
        <p:spPr>
          <a:xfrm>
            <a:off x="317333" y="911392"/>
            <a:ext cx="8509334" cy="3962558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100" dirty="0"/>
              <a:t>常用危急值：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100" b="1" dirty="0"/>
              <a:t>APTT&gt;100</a:t>
            </a:r>
            <a:r>
              <a:rPr lang="zh-CN" altLang="en-US" sz="2100" b="1" dirty="0"/>
              <a:t>秒</a:t>
            </a:r>
            <a:r>
              <a:rPr lang="zh-CN" altLang="en-US" sz="2100" dirty="0"/>
              <a:t>；   </a:t>
            </a:r>
            <a:r>
              <a:rPr lang="en-US" altLang="zh-CN" sz="1650" i="1" dirty="0">
                <a:solidFill>
                  <a:srgbClr val="FF0000"/>
                </a:solidFill>
                <a:latin typeface="system-ui"/>
              </a:rPr>
              <a:t>Chest. 2008; 133(6suppl):141S-159S.</a:t>
            </a:r>
            <a:endParaRPr lang="zh-CN" altLang="en-US" sz="1650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1800" i="1" dirty="0"/>
              <a:t>主要依据：肝素抗凝，</a:t>
            </a:r>
            <a:r>
              <a:rPr lang="en-US" altLang="zh-CN" sz="1800" i="1" dirty="0"/>
              <a:t>APTT</a:t>
            </a:r>
            <a:r>
              <a:rPr lang="zh-CN" altLang="en-US" sz="1800" i="1" dirty="0"/>
              <a:t>超过</a:t>
            </a:r>
            <a:r>
              <a:rPr lang="en-US" altLang="zh-CN" sz="1800" i="1" dirty="0"/>
              <a:t>100</a:t>
            </a:r>
            <a:r>
              <a:rPr lang="zh-CN" altLang="en-US" sz="1800" i="1" dirty="0"/>
              <a:t>秒出血风险显著升高，需考虑减量或逆转（鱼精蛋白）；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sz="1500" i="1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100" b="1" dirty="0"/>
              <a:t>INR&gt;5.0</a:t>
            </a:r>
            <a:r>
              <a:rPr lang="zh-CN" altLang="en-US" sz="1800" dirty="0"/>
              <a:t>（不同检测系统的</a:t>
            </a:r>
            <a:r>
              <a:rPr lang="en-US" altLang="zh-CN" sz="1800" dirty="0"/>
              <a:t>PT</a:t>
            </a:r>
            <a:r>
              <a:rPr lang="zh-CN" altLang="en-US" sz="1800" dirty="0"/>
              <a:t>差异显著）</a:t>
            </a:r>
            <a:r>
              <a:rPr lang="zh-CN" altLang="en-US" sz="1650" dirty="0"/>
              <a:t>； </a:t>
            </a:r>
            <a:r>
              <a:rPr lang="en-US" altLang="zh-CN" sz="1650" i="1" dirty="0">
                <a:solidFill>
                  <a:srgbClr val="FF0000"/>
                </a:solidFill>
                <a:latin typeface="system-ui"/>
              </a:rPr>
              <a:t>Chest.2008; 133(6 suppl):160S-198S.</a:t>
            </a:r>
            <a:endParaRPr lang="zh-CN" altLang="en-US" sz="1650" i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800" i="1" dirty="0"/>
              <a:t>主要依据：华法林抗凝，</a:t>
            </a:r>
            <a:r>
              <a:rPr lang="en-US" altLang="zh-CN" sz="1800" i="1" dirty="0"/>
              <a:t>INR&gt;5.0</a:t>
            </a:r>
            <a:r>
              <a:rPr lang="zh-CN" altLang="en-US" sz="1800" i="1" dirty="0"/>
              <a:t>出血风险显著升高，需考虑减量或逆转（</a:t>
            </a:r>
            <a:r>
              <a:rPr lang="en-US" altLang="zh-CN" sz="1800" i="1" dirty="0"/>
              <a:t>PCC</a:t>
            </a:r>
            <a:r>
              <a:rPr lang="zh-CN" altLang="en-US" sz="1800" i="1" dirty="0"/>
              <a:t>） ；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sz="1500" i="1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100" b="1" dirty="0"/>
              <a:t>FIB&lt;1.0g/L         </a:t>
            </a:r>
            <a:r>
              <a:rPr lang="en-US" altLang="zh-CN" sz="1650" i="1" dirty="0">
                <a:solidFill>
                  <a:srgbClr val="FF0000"/>
                </a:solidFill>
                <a:latin typeface="system-ui"/>
              </a:rPr>
              <a:t>Br J </a:t>
            </a:r>
            <a:r>
              <a:rPr lang="en-US" altLang="zh-CN" sz="1650" i="1" dirty="0" err="1">
                <a:solidFill>
                  <a:srgbClr val="FF0000"/>
                </a:solidFill>
                <a:latin typeface="system-ui"/>
              </a:rPr>
              <a:t>Haematol</a:t>
            </a:r>
            <a:r>
              <a:rPr lang="en-US" altLang="zh-CN" sz="1650" i="1" dirty="0">
                <a:solidFill>
                  <a:srgbClr val="FF0000"/>
                </a:solidFill>
                <a:latin typeface="system-ui"/>
              </a:rPr>
              <a:t>. 2009; 145(1):24-33.</a:t>
            </a:r>
            <a:endParaRPr lang="en-US" altLang="zh-CN" sz="1650" i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800" i="1" dirty="0"/>
              <a:t>主要依据：提示低纤维蛋白原血症，出血风险显著升高，需考虑补充</a:t>
            </a:r>
            <a:r>
              <a:rPr lang="en-US" altLang="zh-CN" sz="1800" i="1" dirty="0"/>
              <a:t>FIB</a:t>
            </a:r>
            <a:r>
              <a:rPr lang="zh-CN" altLang="en-US" sz="1800" i="1" dirty="0"/>
              <a:t>（</a:t>
            </a:r>
            <a:r>
              <a:rPr lang="en-US" altLang="zh-CN" sz="1800" i="1" dirty="0"/>
              <a:t>FIB/</a:t>
            </a:r>
            <a:r>
              <a:rPr lang="zh-CN" altLang="en-US" sz="1800" i="1" dirty="0"/>
              <a:t>冷沉淀）；</a:t>
            </a:r>
            <a:endParaRPr lang="en-US" altLang="zh-CN" sz="1800" i="1" dirty="0"/>
          </a:p>
          <a:p>
            <a:pPr>
              <a:buFont typeface="Wingdings" panose="05000000000000000000" pitchFamily="2" charset="2"/>
              <a:buNone/>
            </a:pPr>
            <a:endParaRPr lang="en-US" altLang="zh-CN" sz="1800" i="1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i="1" dirty="0"/>
              <a:t>TT</a:t>
            </a:r>
            <a:r>
              <a:rPr lang="zh-CN" altLang="en-US" sz="1800" i="1" dirty="0"/>
              <a:t>不需要设置危急值：单独显著延长通常与出血风险不相关；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sz="1500" i="1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b="1" i="1" dirty="0"/>
              <a:t>D-dimer</a:t>
            </a:r>
            <a:r>
              <a:rPr lang="zh-CN" altLang="en-US" sz="1800" i="1" dirty="0"/>
              <a:t>不需要危急值：恰当阈值、风险类型、处置措施均无法确定；</a:t>
            </a:r>
          </a:p>
        </p:txBody>
      </p:sp>
    </p:spTree>
    <p:extLst>
      <p:ext uri="{BB962C8B-B14F-4D97-AF65-F5344CB8AC3E}">
        <p14:creationId xmlns:p14="http://schemas.microsoft.com/office/powerpoint/2010/main" val="3494936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7EBB7D-87A6-B069-1044-5CDDF4F5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700" dirty="0">
                <a:solidFill>
                  <a:srgbClr val="0000FF"/>
                </a:solidFill>
              </a:rPr>
              <a:t>3.</a:t>
            </a:r>
            <a:r>
              <a:rPr lang="zh-CN" altLang="en-US" sz="2700" dirty="0">
                <a:solidFill>
                  <a:srgbClr val="0000FF"/>
                </a:solidFill>
              </a:rPr>
              <a:t>异常结果的处理</a:t>
            </a:r>
            <a:endParaRPr lang="zh-CN" altLang="en-US" sz="27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9A5B1FF-E5C4-4778-42EE-6758377E4B7F}"/>
              </a:ext>
            </a:extLst>
          </p:cNvPr>
          <p:cNvSpPr txBox="1">
            <a:spLocks noChangeArrowheads="1"/>
          </p:cNvSpPr>
          <p:nvPr/>
        </p:nvSpPr>
        <p:spPr>
          <a:xfrm>
            <a:off x="1494235" y="1275160"/>
            <a:ext cx="6172200" cy="145851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 dirty="0"/>
              <a:t>异常结果的定义？</a:t>
            </a:r>
          </a:p>
          <a:p>
            <a:r>
              <a:rPr lang="zh-CN" altLang="en-US" sz="2100" dirty="0"/>
              <a:t>谁处理？</a:t>
            </a:r>
          </a:p>
          <a:p>
            <a:r>
              <a:rPr lang="zh-CN" altLang="en-US" sz="2100" dirty="0"/>
              <a:t>如何处理？</a:t>
            </a:r>
            <a:endParaRPr lang="en-US" altLang="zh-CN" sz="2100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16BB067-66DB-F5D8-F736-F21212CAD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16" y="2740819"/>
            <a:ext cx="844616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例：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怀疑标本不合格</a:t>
            </a: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/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有干扰的结果，达危急值的结果，</a:t>
            </a: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 DD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、</a:t>
            </a: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FDP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结果不匹配：</a:t>
            </a:r>
            <a:endParaRPr lang="en-US" altLang="zh-CN" dirty="0">
              <a:highlight>
                <a:srgbClr val="FFFF00"/>
              </a:highlight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zh-CN" altLang="en-US" dirty="0">
                <a:latin typeface="Arial" charset="0"/>
              </a:rPr>
              <a:t>        该岗位报告人处理（主要排除样本和检测问题），必要时交高年资人员处理；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APTT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单独显著延长，与患者基本信息</a:t>
            </a: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/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诊断不符的结果等：</a:t>
            </a:r>
            <a:r>
              <a:rPr lang="zh-CN" altLang="en-US" dirty="0">
                <a:latin typeface="Arial" charset="0"/>
              </a:rPr>
              <a:t>             </a:t>
            </a:r>
            <a:endParaRPr lang="en-US" altLang="zh-CN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>
                <a:latin typeface="Arial" charset="0"/>
              </a:rPr>
              <a:t>    </a:t>
            </a:r>
            <a:r>
              <a:rPr lang="zh-CN" altLang="en-US" dirty="0">
                <a:latin typeface="Arial" charset="0"/>
              </a:rPr>
              <a:t>     组长或指定高年资人员处理；</a:t>
            </a:r>
          </a:p>
        </p:txBody>
      </p:sp>
    </p:spTree>
    <p:extLst>
      <p:ext uri="{BB962C8B-B14F-4D97-AF65-F5344CB8AC3E}">
        <p14:creationId xmlns:p14="http://schemas.microsoft.com/office/powerpoint/2010/main" val="4188585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7616E5-CCFF-420C-C02A-2005BB166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42" y="486685"/>
            <a:ext cx="8975558" cy="388526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zh-CN" altLang="en-US" dirty="0">
                <a:highlight>
                  <a:srgbClr val="FFFF00"/>
                </a:highlight>
              </a:rPr>
              <a:t>怀疑标本不合格</a:t>
            </a:r>
            <a:r>
              <a:rPr lang="en-US" altLang="zh-CN" dirty="0">
                <a:highlight>
                  <a:srgbClr val="FFFF00"/>
                </a:highlight>
              </a:rPr>
              <a:t>/</a:t>
            </a:r>
            <a:r>
              <a:rPr lang="zh-CN" altLang="en-US" dirty="0">
                <a:highlight>
                  <a:srgbClr val="FFFF00"/>
                </a:highlight>
              </a:rPr>
              <a:t>存在干扰物质</a:t>
            </a:r>
            <a:r>
              <a:rPr lang="zh-CN" altLang="en-US" sz="2200" dirty="0"/>
              <a:t>：    </a:t>
            </a:r>
            <a:r>
              <a:rPr lang="sv-SE" altLang="zh-CN" sz="2200" i="1" dirty="0">
                <a:solidFill>
                  <a:srgbClr val="FF0000"/>
                </a:solidFill>
                <a:latin typeface="Lato-Italic"/>
              </a:rPr>
              <a:t>Int J Lab Hematol. </a:t>
            </a:r>
            <a:r>
              <a:rPr lang="sv-SE" altLang="zh-CN" sz="2200" i="1" dirty="0">
                <a:solidFill>
                  <a:srgbClr val="FF0000"/>
                </a:solidFill>
                <a:latin typeface="Lato-Regular"/>
              </a:rPr>
              <a:t>2021;43:1272–1283</a:t>
            </a:r>
            <a:r>
              <a:rPr lang="sv-SE" altLang="zh-CN" sz="2200" dirty="0">
                <a:solidFill>
                  <a:srgbClr val="FF0000"/>
                </a:solidFill>
                <a:latin typeface="Lato-Regular"/>
              </a:rPr>
              <a:t>.</a:t>
            </a:r>
            <a:endParaRPr lang="en-US" altLang="zh-CN" sz="22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dirty="0"/>
              <a:t>如</a:t>
            </a:r>
            <a:r>
              <a:rPr lang="en-US" altLang="zh-CN" dirty="0"/>
              <a:t>APTT</a:t>
            </a:r>
            <a:r>
              <a:rPr lang="zh-CN" altLang="en-US" dirty="0"/>
              <a:t>低于参考下限</a:t>
            </a:r>
            <a:r>
              <a:rPr lang="en-US" altLang="zh-CN" dirty="0"/>
              <a:t>4</a:t>
            </a:r>
            <a:r>
              <a:rPr lang="zh-CN" altLang="en-US" dirty="0"/>
              <a:t>秒，不明原因</a:t>
            </a:r>
            <a:r>
              <a:rPr lang="en-US" altLang="zh-CN" dirty="0"/>
              <a:t>FIB</a:t>
            </a:r>
            <a:r>
              <a:rPr lang="zh-CN" altLang="en-US" dirty="0"/>
              <a:t>减低、</a:t>
            </a:r>
            <a:r>
              <a:rPr lang="en-US" altLang="zh-CN" dirty="0"/>
              <a:t>D-D</a:t>
            </a:r>
            <a:r>
              <a:rPr lang="zh-CN" altLang="en-US" dirty="0"/>
              <a:t>升高：检查样本有无凝块；</a:t>
            </a:r>
            <a:endParaRPr lang="en-US" altLang="zh-CN" dirty="0"/>
          </a:p>
          <a:p>
            <a:r>
              <a:rPr lang="zh-CN" altLang="en-US" dirty="0"/>
              <a:t>如不明原因</a:t>
            </a:r>
            <a:r>
              <a:rPr lang="en-US" altLang="zh-CN" dirty="0"/>
              <a:t>APTT</a:t>
            </a:r>
            <a:r>
              <a:rPr lang="zh-CN" altLang="en-US" dirty="0"/>
              <a:t>、</a:t>
            </a:r>
            <a:r>
              <a:rPr lang="en-US" altLang="zh-CN" dirty="0"/>
              <a:t>PT</a:t>
            </a:r>
            <a:r>
              <a:rPr lang="zh-CN" altLang="en-US" dirty="0"/>
              <a:t>、</a:t>
            </a:r>
            <a:r>
              <a:rPr lang="en-US" altLang="zh-CN" dirty="0"/>
              <a:t>TT</a:t>
            </a:r>
            <a:r>
              <a:rPr lang="zh-CN" altLang="en-US" dirty="0"/>
              <a:t>均延长，</a:t>
            </a:r>
            <a:r>
              <a:rPr lang="en-US" altLang="zh-CN" dirty="0"/>
              <a:t>D-D</a:t>
            </a:r>
            <a:r>
              <a:rPr lang="zh-CN" altLang="en-US" dirty="0"/>
              <a:t>无明显升高：检查是否输液端采血、标本量少或</a:t>
            </a:r>
            <a:r>
              <a:rPr lang="en-US" altLang="zh-CN" dirty="0"/>
              <a:t>HCT</a:t>
            </a:r>
            <a:r>
              <a:rPr lang="zh-CN" altLang="en-US" dirty="0"/>
              <a:t>过高；</a:t>
            </a:r>
            <a:endParaRPr lang="en-US" altLang="zh-CN" dirty="0"/>
          </a:p>
          <a:p>
            <a:r>
              <a:rPr lang="zh-CN" altLang="en-US" dirty="0"/>
              <a:t>如</a:t>
            </a:r>
            <a:r>
              <a:rPr lang="en-US" altLang="zh-CN" dirty="0"/>
              <a:t>APTT</a:t>
            </a:r>
            <a:r>
              <a:rPr lang="zh-CN" altLang="en-US" dirty="0"/>
              <a:t>、</a:t>
            </a:r>
            <a:r>
              <a:rPr lang="en-US" altLang="zh-CN" dirty="0"/>
              <a:t>TT</a:t>
            </a:r>
            <a:r>
              <a:rPr lang="zh-CN" altLang="en-US" dirty="0"/>
              <a:t>显著延长，</a:t>
            </a:r>
            <a:r>
              <a:rPr lang="en-US" altLang="zh-CN" dirty="0"/>
              <a:t>PT</a:t>
            </a:r>
            <a:r>
              <a:rPr lang="zh-CN" altLang="en-US" dirty="0"/>
              <a:t>无明显延长：查阅医嘱，备注“疑抗凝药物干扰”；</a:t>
            </a:r>
            <a:endParaRPr lang="en-US" altLang="zh-CN" dirty="0"/>
          </a:p>
          <a:p>
            <a:r>
              <a:rPr lang="zh-CN" altLang="en-US" dirty="0"/>
              <a:t>如凝血时间测定无结果，怀疑存在</a:t>
            </a:r>
            <a:r>
              <a:rPr lang="en-US" altLang="zh-CN" dirty="0"/>
              <a:t>M</a:t>
            </a:r>
            <a:r>
              <a:rPr lang="zh-CN" altLang="en-US" dirty="0"/>
              <a:t>蛋白干扰：手工法复查；</a:t>
            </a:r>
            <a:endParaRPr lang="en-US" altLang="zh-CN" dirty="0"/>
          </a:p>
          <a:p>
            <a:r>
              <a:rPr lang="zh-CN" altLang="en-US" dirty="0"/>
              <a:t>如</a:t>
            </a:r>
            <a:r>
              <a:rPr lang="en-US" altLang="zh-CN" dirty="0"/>
              <a:t>D-D</a:t>
            </a:r>
            <a:r>
              <a:rPr lang="zh-CN" altLang="en-US" dirty="0"/>
              <a:t>测定无结果，检查标本重度脂血：高速离心样本后复测；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DD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结果</a:t>
            </a:r>
            <a:r>
              <a:rPr lang="en-US" altLang="zh-CN" dirty="0">
                <a:highlight>
                  <a:srgbClr val="FFFF00"/>
                </a:highlight>
                <a:latin typeface="Arial" charset="0"/>
              </a:rPr>
              <a:t>&gt;FDP</a:t>
            </a: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结果：</a:t>
            </a:r>
            <a:r>
              <a:rPr lang="zh-CN" altLang="en-US" dirty="0">
                <a:latin typeface="Arial" charset="0"/>
              </a:rPr>
              <a:t>                  </a:t>
            </a:r>
            <a:r>
              <a:rPr lang="en-US" altLang="zh-CN" sz="2200" i="1" dirty="0">
                <a:solidFill>
                  <a:srgbClr val="FF0000"/>
                </a:solidFill>
                <a:latin typeface="NEU-BZ-Regular"/>
              </a:rPr>
              <a:t>D‑</a:t>
            </a:r>
            <a:r>
              <a:rPr lang="zh-CN" altLang="en-US" sz="2200" i="1" dirty="0">
                <a:solidFill>
                  <a:srgbClr val="FF0000"/>
                </a:solidFill>
                <a:latin typeface="FZSSK--GBK1-0"/>
              </a:rPr>
              <a:t>二聚体实验室检测与临床应用中国专家共识</a:t>
            </a:r>
            <a:r>
              <a:rPr lang="en-US" altLang="zh-CN" sz="2200" i="1" dirty="0">
                <a:solidFill>
                  <a:srgbClr val="FF0000"/>
                </a:solidFill>
                <a:latin typeface="FZSSK--GBK1-0"/>
              </a:rPr>
              <a:t>(2023)</a:t>
            </a:r>
          </a:p>
          <a:p>
            <a:r>
              <a:rPr lang="en-US" altLang="zh-CN" dirty="0">
                <a:latin typeface="Arial" charset="0"/>
              </a:rPr>
              <a:t>DD</a:t>
            </a:r>
            <a:r>
              <a:rPr lang="zh-CN" altLang="en-US" dirty="0">
                <a:latin typeface="Arial" charset="0"/>
              </a:rPr>
              <a:t>假阳性或</a:t>
            </a:r>
            <a:r>
              <a:rPr lang="en-US" altLang="zh-CN" dirty="0">
                <a:latin typeface="Arial" charset="0"/>
              </a:rPr>
              <a:t>FDP</a:t>
            </a:r>
            <a:r>
              <a:rPr lang="zh-CN" altLang="en-US" dirty="0">
                <a:latin typeface="Arial" charset="0"/>
              </a:rPr>
              <a:t>假阴性</a:t>
            </a:r>
            <a:r>
              <a:rPr lang="en-US" altLang="zh-CN" dirty="0">
                <a:latin typeface="Arial" charset="0"/>
              </a:rPr>
              <a:t>?</a:t>
            </a:r>
            <a:r>
              <a:rPr lang="zh-CN" altLang="en-US" dirty="0">
                <a:latin typeface="Arial" charset="0"/>
              </a:rPr>
              <a:t>考虑稀释样本复查、更换其他品牌试剂；</a:t>
            </a:r>
            <a:endParaRPr lang="en-US" altLang="zh-CN" dirty="0">
              <a:latin typeface="Arial" charset="0"/>
            </a:endParaRPr>
          </a:p>
          <a:p>
            <a:r>
              <a:rPr lang="zh-CN" altLang="en-US" dirty="0"/>
              <a:t>若经常出现</a:t>
            </a:r>
            <a:r>
              <a:rPr lang="en-US" altLang="zh-CN" dirty="0"/>
              <a:t>D-dimer&gt;FDP</a:t>
            </a:r>
            <a:r>
              <a:rPr lang="zh-CN" altLang="en-US" dirty="0"/>
              <a:t>且</a:t>
            </a:r>
            <a:r>
              <a:rPr lang="en-US" altLang="zh-CN" dirty="0"/>
              <a:t>FDP</a:t>
            </a:r>
            <a:r>
              <a:rPr lang="zh-CN" altLang="en-US" dirty="0"/>
              <a:t>为阴性，需调查</a:t>
            </a:r>
            <a:r>
              <a:rPr lang="en-US" altLang="zh-CN" dirty="0"/>
              <a:t>FDP</a:t>
            </a:r>
            <a:r>
              <a:rPr lang="zh-CN" altLang="en-US" dirty="0"/>
              <a:t>可报告范围是否合适。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>
              <a:latin typeface="Arial" charset="0"/>
            </a:endParaRPr>
          </a:p>
          <a:p>
            <a:pPr marL="0" indent="0">
              <a:buNone/>
            </a:pPr>
            <a:r>
              <a:rPr lang="zh-CN" altLang="en-US" dirty="0">
                <a:highlight>
                  <a:srgbClr val="FFFF00"/>
                </a:highlight>
                <a:latin typeface="Arial" charset="0"/>
              </a:rPr>
              <a:t>危急值结果：</a:t>
            </a:r>
            <a:endParaRPr lang="en-US" altLang="zh-CN" dirty="0">
              <a:highlight>
                <a:srgbClr val="FFFF00"/>
              </a:highlight>
              <a:latin typeface="Arial" charset="0"/>
            </a:endParaRPr>
          </a:p>
          <a:p>
            <a:r>
              <a:rPr lang="zh-CN" altLang="en-US" dirty="0">
                <a:latin typeface="Arial" charset="0"/>
              </a:rPr>
              <a:t>排除标本</a:t>
            </a:r>
            <a:r>
              <a:rPr lang="en-US" altLang="zh-CN" dirty="0">
                <a:latin typeface="Arial" charset="0"/>
              </a:rPr>
              <a:t>/</a:t>
            </a:r>
            <a:r>
              <a:rPr lang="zh-CN" altLang="en-US" dirty="0">
                <a:latin typeface="Arial" charset="0"/>
              </a:rPr>
              <a:t>检测问题后及时报告，仍有疑问可报告中备注建议重采样复查；</a:t>
            </a:r>
            <a:endParaRPr lang="en-US" altLang="zh-CN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040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图片">
            <a:extLst>
              <a:ext uri="{FF2B5EF4-FFF2-40B4-BE49-F238E27FC236}">
                <a16:creationId xmlns:a16="http://schemas.microsoft.com/office/drawing/2014/main" id="{363DC57A-7C84-4404-001F-AEF027651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77" y="607114"/>
            <a:ext cx="6275597" cy="218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E252856-C84E-9429-FA8E-081E933DC056}"/>
              </a:ext>
            </a:extLst>
          </p:cNvPr>
          <p:cNvSpPr txBox="1"/>
          <p:nvPr/>
        </p:nvSpPr>
        <p:spPr>
          <a:xfrm>
            <a:off x="2562879" y="190002"/>
            <a:ext cx="62755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/>
              <a:t>磁珠法检测凝血酶时间（</a:t>
            </a:r>
            <a:r>
              <a:rPr lang="en-US" altLang="zh-CN" sz="2100" b="1" dirty="0"/>
              <a:t>TT</a:t>
            </a:r>
            <a:r>
              <a:rPr lang="zh-CN" altLang="en-US" sz="2100" b="1" dirty="0"/>
              <a:t>），仪器报“错误”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9D78541D-49CB-CE78-8B9C-59CEF320D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00" y="166539"/>
            <a:ext cx="3037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/>
              <a:t>受干扰报告举例：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9EEB4D-BE7D-4B6F-43CB-6D9FDEBD8E67}"/>
              </a:ext>
            </a:extLst>
          </p:cNvPr>
          <p:cNvSpPr txBox="1"/>
          <p:nvPr/>
        </p:nvSpPr>
        <p:spPr>
          <a:xfrm>
            <a:off x="308309" y="3082142"/>
            <a:ext cx="8527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不要贸然报告＞上限或＜下限；</a:t>
            </a: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患者</a:t>
            </a:r>
            <a:r>
              <a:rPr lang="zh-CN" altLang="en-US" dirty="0">
                <a:latin typeface="system-ui"/>
              </a:rPr>
              <a:t>生化检查中总蛋白、球蛋白、钙离子及肌酐显著升高，</a:t>
            </a:r>
            <a:r>
              <a:rPr lang="en-US" altLang="zh-CN" dirty="0">
                <a:latin typeface="system-ui"/>
              </a:rPr>
              <a:t>M</a:t>
            </a:r>
            <a:r>
              <a:rPr lang="zh-CN" altLang="en-US" dirty="0">
                <a:latin typeface="system-ui"/>
              </a:rPr>
              <a:t>蛋白血症可能性大；</a:t>
            </a:r>
            <a:endParaRPr lang="en-US" altLang="zh-CN" dirty="0">
              <a:latin typeface="system-ui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>
              <a:latin typeface="system-ui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考虑</a:t>
            </a:r>
            <a:r>
              <a:rPr lang="en-US" altLang="zh-CN" dirty="0"/>
              <a:t>M</a:t>
            </a:r>
            <a:r>
              <a:rPr lang="zh-CN" altLang="en-US" dirty="0"/>
              <a:t>蛋白干扰，建议换用光学法或手工法复查；</a:t>
            </a:r>
          </a:p>
        </p:txBody>
      </p:sp>
    </p:spTree>
    <p:extLst>
      <p:ext uri="{BB962C8B-B14F-4D97-AF65-F5344CB8AC3E}">
        <p14:creationId xmlns:p14="http://schemas.microsoft.com/office/powerpoint/2010/main" val="17863336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图片">
            <a:extLst>
              <a:ext uri="{FF2B5EF4-FFF2-40B4-BE49-F238E27FC236}">
                <a16:creationId xmlns:a16="http://schemas.microsoft.com/office/drawing/2014/main" id="{CCB9281A-C585-D84C-45BD-93D125FFD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8" y="559469"/>
            <a:ext cx="3321844" cy="226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00B1F63-0EBD-8FDF-E819-64AB8011B50D}"/>
              </a:ext>
            </a:extLst>
          </p:cNvPr>
          <p:cNvSpPr txBox="1"/>
          <p:nvPr/>
        </p:nvSpPr>
        <p:spPr>
          <a:xfrm>
            <a:off x="126332" y="120656"/>
            <a:ext cx="341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b="1" dirty="0"/>
              <a:t>光学法可获得结果：</a:t>
            </a:r>
          </a:p>
        </p:txBody>
      </p:sp>
      <p:pic>
        <p:nvPicPr>
          <p:cNvPr id="2052" name="Picture 4" descr="图片">
            <a:extLst>
              <a:ext uri="{FF2B5EF4-FFF2-40B4-BE49-F238E27FC236}">
                <a16:creationId xmlns:a16="http://schemas.microsoft.com/office/drawing/2014/main" id="{61DA34B3-29ED-8149-4FF6-CE893B24B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647" y="2102905"/>
            <a:ext cx="3828925" cy="281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536A4F3-1E3A-24ED-71F4-BC311092F6FA}"/>
              </a:ext>
            </a:extLst>
          </p:cNvPr>
          <p:cNvSpPr txBox="1"/>
          <p:nvPr/>
        </p:nvSpPr>
        <p:spPr>
          <a:xfrm>
            <a:off x="4064794" y="1239650"/>
            <a:ext cx="5004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system-ui"/>
              </a:rPr>
              <a:t>磁珠法无法获得结果，可能归因于</a:t>
            </a:r>
            <a:r>
              <a:rPr lang="en-US" altLang="zh-CN" b="1" dirty="0">
                <a:latin typeface="system-ui"/>
              </a:rPr>
              <a:t>M</a:t>
            </a:r>
            <a:r>
              <a:rPr lang="zh-CN" altLang="en-US" b="1" dirty="0">
                <a:latin typeface="system-ui"/>
              </a:rPr>
              <a:t>蛋白导致血浆粘度升高，使得磁珠振幅过早衰减</a:t>
            </a:r>
            <a:r>
              <a:rPr lang="zh-CN" altLang="en-US" dirty="0">
                <a:latin typeface="system-ui"/>
              </a:rPr>
              <a:t>。</a:t>
            </a:r>
            <a:r>
              <a:rPr lang="zh-CN" altLang="en-US" b="1" dirty="0">
                <a:latin typeface="system-ui"/>
              </a:rPr>
              <a:t>没有满足血凝仪对凝固过程的判读规则：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719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BDD1DB-3CCC-AECF-06CA-08E24AD18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6128"/>
            <a:ext cx="7886700" cy="994172"/>
          </a:xfrm>
        </p:spPr>
        <p:txBody>
          <a:bodyPr>
            <a:noAutofit/>
          </a:bodyPr>
          <a:lstStyle/>
          <a:p>
            <a:pPr algn="l"/>
            <a:r>
              <a:rPr lang="zh-CN" altLang="en-US" sz="3200" dirty="0"/>
              <a:t>急诊患者：</a:t>
            </a:r>
            <a:r>
              <a:rPr lang="en-US" altLang="zh-CN" sz="3200" dirty="0"/>
              <a:t>PT</a:t>
            </a:r>
            <a:r>
              <a:rPr lang="zh-CN" altLang="en-US" sz="3200" dirty="0"/>
              <a:t>、</a:t>
            </a:r>
            <a:r>
              <a:rPr lang="en-US" altLang="zh-CN" sz="3200" dirty="0"/>
              <a:t>APTT</a:t>
            </a:r>
            <a:r>
              <a:rPr lang="zh-CN" altLang="en-US" sz="3200" dirty="0"/>
              <a:t>、</a:t>
            </a:r>
            <a:r>
              <a:rPr lang="en-US" altLang="zh-CN" sz="3200" dirty="0"/>
              <a:t>TT</a:t>
            </a:r>
            <a:r>
              <a:rPr lang="zh-CN" altLang="en-US" sz="3200" dirty="0"/>
              <a:t>、</a:t>
            </a:r>
            <a:r>
              <a:rPr lang="en-US" altLang="zh-CN" sz="3200" dirty="0"/>
              <a:t>FIB</a:t>
            </a:r>
            <a:r>
              <a:rPr lang="zh-CN" altLang="en-US" sz="3200" dirty="0"/>
              <a:t>、</a:t>
            </a:r>
            <a:r>
              <a:rPr lang="en-US" altLang="zh-CN" sz="3200" dirty="0"/>
              <a:t>D-D</a:t>
            </a:r>
            <a:r>
              <a:rPr lang="zh-CN" altLang="en-US" sz="3200" dirty="0"/>
              <a:t>均无数值结果，标本</a:t>
            </a:r>
            <a:r>
              <a:rPr lang="en-US" altLang="zh-CN" sz="3200" dirty="0"/>
              <a:t>/</a:t>
            </a:r>
            <a:r>
              <a:rPr lang="zh-CN" altLang="en-US" sz="3200" dirty="0"/>
              <a:t>检测未见异常，是否报告？如何报告？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D382C6-548B-80D8-6502-60C8BF15EF42}"/>
              </a:ext>
            </a:extLst>
          </p:cNvPr>
          <p:cNvSpPr txBox="1"/>
          <p:nvPr/>
        </p:nvSpPr>
        <p:spPr>
          <a:xfrm>
            <a:off x="251520" y="3507854"/>
            <a:ext cx="878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/>
              <a:t>可见于纤溶亢进型</a:t>
            </a:r>
            <a:r>
              <a:rPr lang="en-US" altLang="zh-CN" i="1" dirty="0"/>
              <a:t>DIC</a:t>
            </a:r>
            <a:r>
              <a:rPr lang="zh-CN" altLang="en-US" i="1" dirty="0"/>
              <a:t>（产科或</a:t>
            </a:r>
            <a:r>
              <a:rPr lang="en-US" altLang="zh-CN" i="1" dirty="0"/>
              <a:t>M3</a:t>
            </a:r>
            <a:r>
              <a:rPr lang="zh-CN" altLang="en-US" i="1" dirty="0"/>
              <a:t>）、蛇咬伤、重症肝病等，应及时报告（注明</a:t>
            </a:r>
            <a:r>
              <a:rPr lang="en-US" altLang="zh-CN" i="1" dirty="0"/>
              <a:t>PT</a:t>
            </a:r>
            <a:r>
              <a:rPr lang="zh-CN" altLang="en-US" i="1" dirty="0"/>
              <a:t>、</a:t>
            </a:r>
            <a:r>
              <a:rPr lang="en-US" altLang="zh-CN" i="1" dirty="0"/>
              <a:t>APTT</a:t>
            </a:r>
            <a:r>
              <a:rPr lang="zh-CN" altLang="en-US" i="1" dirty="0"/>
              <a:t>、</a:t>
            </a:r>
            <a:r>
              <a:rPr lang="en-US" altLang="zh-CN" i="1" dirty="0"/>
              <a:t>TT</a:t>
            </a:r>
            <a:r>
              <a:rPr lang="zh-CN" altLang="en-US" i="1" dirty="0"/>
              <a:t>、</a:t>
            </a:r>
            <a:r>
              <a:rPr lang="en-US" altLang="zh-CN" i="1" dirty="0"/>
              <a:t>D-D&gt;</a:t>
            </a:r>
            <a:r>
              <a:rPr lang="zh-CN" altLang="en-US" i="1" dirty="0"/>
              <a:t>上限值，</a:t>
            </a:r>
            <a:r>
              <a:rPr lang="en-US" altLang="zh-CN" i="1" dirty="0"/>
              <a:t>FIB&lt;</a:t>
            </a:r>
            <a:r>
              <a:rPr lang="zh-CN" altLang="en-US" i="1" dirty="0"/>
              <a:t>下限值），备注“若与临床表现不符建议重采样复查”。</a:t>
            </a:r>
          </a:p>
        </p:txBody>
      </p:sp>
    </p:spTree>
    <p:extLst>
      <p:ext uri="{BB962C8B-B14F-4D97-AF65-F5344CB8AC3E}">
        <p14:creationId xmlns:p14="http://schemas.microsoft.com/office/powerpoint/2010/main" val="179867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BDD1DB-3CCC-AECF-06CA-08E24AD1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Arial" charset="0"/>
              </a:rPr>
              <a:t>建议高年资人员处理的结果：</a:t>
            </a:r>
            <a:endParaRPr lang="zh-CN" altLang="en-US" sz="2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08477A-33D1-126D-0B7E-3EBD4883E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2895173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600" dirty="0">
                <a:highlight>
                  <a:srgbClr val="FFFF00"/>
                </a:highlight>
                <a:latin typeface="Arial" charset="0"/>
              </a:rPr>
              <a:t>不明原因</a:t>
            </a:r>
            <a:r>
              <a:rPr lang="en-US" altLang="zh-CN" sz="2600" dirty="0">
                <a:highlight>
                  <a:srgbClr val="FFFF00"/>
                </a:highlight>
                <a:latin typeface="Arial" charset="0"/>
              </a:rPr>
              <a:t>APTT</a:t>
            </a:r>
            <a:r>
              <a:rPr lang="zh-CN" altLang="en-US" sz="2600" dirty="0">
                <a:highlight>
                  <a:srgbClr val="FFFF00"/>
                </a:highlight>
                <a:latin typeface="Arial" charset="0"/>
              </a:rPr>
              <a:t>单独显著延长（如超出检测上限</a:t>
            </a:r>
            <a:r>
              <a:rPr lang="en-US" altLang="zh-CN" sz="2600" dirty="0">
                <a:highlight>
                  <a:srgbClr val="FFFF00"/>
                </a:highlight>
                <a:latin typeface="Arial" charset="0"/>
              </a:rPr>
              <a:t>5-10</a:t>
            </a:r>
            <a:r>
              <a:rPr lang="zh-CN" altLang="en-US" sz="2600" dirty="0">
                <a:highlight>
                  <a:srgbClr val="FFFF00"/>
                </a:highlight>
                <a:latin typeface="Arial" charset="0"/>
              </a:rPr>
              <a:t>秒）：</a:t>
            </a:r>
            <a:endParaRPr lang="en-US" altLang="zh-CN" sz="2600" dirty="0">
              <a:highlight>
                <a:srgbClr val="FFFF00"/>
              </a:highlight>
              <a:latin typeface="Arial" charset="0"/>
            </a:endParaRPr>
          </a:p>
          <a:p>
            <a:pPr marL="0" indent="0">
              <a:buNone/>
            </a:pPr>
            <a:r>
              <a:rPr lang="zh-CN" altLang="en-US" sz="2600" dirty="0">
                <a:latin typeface="Arial" charset="0"/>
              </a:rPr>
              <a:t>了解患者病史、临床表现及将要接受的处置，考虑是否进一步延长纠正试验，狼疮抗凝物试验等；</a:t>
            </a:r>
            <a:endParaRPr lang="en-US" altLang="zh-CN" sz="2600" dirty="0">
              <a:latin typeface="Arial" charset="0"/>
            </a:endParaRPr>
          </a:p>
          <a:p>
            <a:pPr marL="0" indent="0">
              <a:buNone/>
            </a:pPr>
            <a:endParaRPr lang="en-US" altLang="zh-CN" sz="2600" dirty="0">
              <a:latin typeface="Arial" charset="0"/>
            </a:endParaRPr>
          </a:p>
          <a:p>
            <a:r>
              <a:rPr lang="zh-CN" altLang="en-US" sz="2600" dirty="0">
                <a:highlight>
                  <a:srgbClr val="FFFF00"/>
                </a:highlight>
                <a:latin typeface="Arial" charset="0"/>
              </a:rPr>
              <a:t>与患者基本信息</a:t>
            </a:r>
            <a:r>
              <a:rPr lang="en-US" altLang="zh-CN" sz="2600" dirty="0">
                <a:highlight>
                  <a:srgbClr val="FFFF00"/>
                </a:highlight>
                <a:latin typeface="Arial" charset="0"/>
              </a:rPr>
              <a:t>/</a:t>
            </a:r>
            <a:r>
              <a:rPr lang="zh-CN" altLang="en-US" sz="2600" dirty="0">
                <a:highlight>
                  <a:srgbClr val="FFFF00"/>
                </a:highlight>
                <a:latin typeface="Arial" charset="0"/>
              </a:rPr>
              <a:t>诊断不符的结果：</a:t>
            </a:r>
            <a:endParaRPr lang="en-US" altLang="zh-CN" sz="2600" dirty="0">
              <a:highlight>
                <a:srgbClr val="FFFF00"/>
              </a:highlight>
              <a:latin typeface="Arial" charset="0"/>
            </a:endParaRPr>
          </a:p>
          <a:p>
            <a:pPr marL="0" indent="0">
              <a:buNone/>
            </a:pPr>
            <a:r>
              <a:rPr lang="zh-CN" altLang="en-US" sz="2600" dirty="0">
                <a:latin typeface="Arial" charset="0"/>
              </a:rPr>
              <a:t>  如诊断血友病，</a:t>
            </a:r>
            <a:r>
              <a:rPr lang="en-US" altLang="zh-CN" sz="2600" dirty="0">
                <a:latin typeface="Arial" charset="0"/>
              </a:rPr>
              <a:t>PT</a:t>
            </a:r>
            <a:r>
              <a:rPr lang="zh-CN" altLang="en-US" sz="2600" dirty="0">
                <a:latin typeface="Arial" charset="0"/>
              </a:rPr>
              <a:t>、</a:t>
            </a:r>
            <a:r>
              <a:rPr lang="en-US" altLang="zh-CN" sz="2600" dirty="0">
                <a:latin typeface="Arial" charset="0"/>
              </a:rPr>
              <a:t>APTT</a:t>
            </a:r>
            <a:r>
              <a:rPr lang="zh-CN" altLang="en-US" sz="2600" dirty="0">
                <a:latin typeface="Arial" charset="0"/>
              </a:rPr>
              <a:t>均延长（误诊？）；不孕症门诊患者</a:t>
            </a:r>
            <a:r>
              <a:rPr lang="en-US" altLang="zh-CN" sz="2600" dirty="0">
                <a:latin typeface="Arial" charset="0"/>
              </a:rPr>
              <a:t>D-D</a:t>
            </a:r>
            <a:r>
              <a:rPr lang="zh-CN" altLang="en-US" sz="2600" dirty="0">
                <a:latin typeface="Arial" charset="0"/>
              </a:rPr>
              <a:t>显著升高（假阳性？）；</a:t>
            </a:r>
            <a:endParaRPr lang="en-US" altLang="zh-CN" sz="2600" dirty="0">
              <a:latin typeface="Arial" charset="0"/>
            </a:endParaRPr>
          </a:p>
          <a:p>
            <a:pPr marL="0" indent="0">
              <a:buNone/>
            </a:pPr>
            <a:endParaRPr lang="en-US" altLang="zh-CN" sz="2100" dirty="0">
              <a:latin typeface="Arial" charset="0"/>
            </a:endParaRPr>
          </a:p>
          <a:p>
            <a:pPr marL="0" indent="0">
              <a:buNone/>
            </a:pPr>
            <a:endParaRPr lang="en-US" altLang="zh-CN" sz="2100" dirty="0">
              <a:latin typeface="Arial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37086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83519"/>
            <a:ext cx="7903028" cy="410445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C73D081-6E03-7533-FF1C-38227629ED00}"/>
              </a:ext>
            </a:extLst>
          </p:cNvPr>
          <p:cNvSpPr txBox="1"/>
          <p:nvPr/>
        </p:nvSpPr>
        <p:spPr>
          <a:xfrm>
            <a:off x="251520" y="68020"/>
            <a:ext cx="47425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/>
              <a:t>高年资人员对异常结果的分析举例：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7FE1E1-CAEA-1216-EF96-CCE667CE64E9}"/>
              </a:ext>
            </a:extLst>
          </p:cNvPr>
          <p:cNvSpPr txBox="1"/>
          <p:nvPr/>
        </p:nvSpPr>
        <p:spPr>
          <a:xfrm>
            <a:off x="1429666" y="4706148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i="1" dirty="0">
                <a:solidFill>
                  <a:srgbClr val="FF0000"/>
                </a:solidFill>
              </a:rPr>
              <a:t>术前发现隐患，避免出血风险；排除干扰因素，避免不必要的处置；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BDD1DB-3CCC-AECF-06CA-08E24AD1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700" dirty="0">
                <a:solidFill>
                  <a:srgbClr val="0000FF"/>
                </a:solidFill>
              </a:rPr>
              <a:t>4.</a:t>
            </a:r>
            <a:r>
              <a:rPr lang="zh-CN" altLang="en-US" sz="2700" dirty="0">
                <a:solidFill>
                  <a:srgbClr val="0000FF"/>
                </a:solidFill>
              </a:rPr>
              <a:t>参考值的确定</a:t>
            </a:r>
            <a:endParaRPr lang="zh-CN" altLang="en-US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FD42D6-4450-ACD4-4DB4-4DDED29A48F9}"/>
              </a:ext>
            </a:extLst>
          </p:cNvPr>
          <p:cNvSpPr txBox="1">
            <a:spLocks noChangeArrowheads="1"/>
          </p:cNvSpPr>
          <p:nvPr/>
        </p:nvSpPr>
        <p:spPr>
          <a:xfrm>
            <a:off x="1698646" y="1410641"/>
            <a:ext cx="5746708" cy="29146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00" dirty="0"/>
              <a:t>参考区间  （建立</a:t>
            </a:r>
            <a:r>
              <a:rPr lang="en-US" altLang="zh-CN" sz="2100" dirty="0"/>
              <a:t>≥120</a:t>
            </a:r>
            <a:r>
              <a:rPr lang="zh-CN" altLang="en-US" sz="2100" dirty="0"/>
              <a:t>例；验证</a:t>
            </a:r>
            <a:r>
              <a:rPr lang="en-US" altLang="zh-CN" sz="2100" dirty="0"/>
              <a:t>≥ 20</a:t>
            </a:r>
            <a:r>
              <a:rPr lang="zh-CN" altLang="en-US" sz="2100" dirty="0"/>
              <a:t>例）</a:t>
            </a:r>
          </a:p>
          <a:p>
            <a:endParaRPr lang="zh-CN" altLang="en-US" sz="2100" dirty="0"/>
          </a:p>
          <a:p>
            <a:r>
              <a:rPr lang="zh-CN" altLang="en-US" sz="2100" dirty="0"/>
              <a:t>诊断阈值   （敏感度要求；</a:t>
            </a:r>
            <a:r>
              <a:rPr lang="en-US" altLang="zh-CN" sz="2100" dirty="0"/>
              <a:t>95</a:t>
            </a:r>
            <a:r>
              <a:rPr lang="zh-CN" altLang="en-US" sz="2100" dirty="0"/>
              <a:t>或</a:t>
            </a:r>
            <a:r>
              <a:rPr lang="en-US" altLang="zh-CN" sz="2100" dirty="0"/>
              <a:t>99</a:t>
            </a:r>
            <a:r>
              <a:rPr lang="zh-CN" altLang="en-US" sz="2100" dirty="0"/>
              <a:t>百分位数）</a:t>
            </a:r>
          </a:p>
          <a:p>
            <a:endParaRPr lang="zh-CN" altLang="en-US" sz="2100" dirty="0"/>
          </a:p>
          <a:p>
            <a:r>
              <a:rPr lang="zh-CN" altLang="en-US" sz="2100" dirty="0"/>
              <a:t>正常均值    </a:t>
            </a:r>
            <a:r>
              <a:rPr lang="en-US" altLang="zh-CN" sz="2100" dirty="0"/>
              <a:t>(≥ 20</a:t>
            </a:r>
            <a:r>
              <a:rPr lang="zh-CN" altLang="en-US" sz="2100" dirty="0"/>
              <a:t>例混合</a:t>
            </a:r>
            <a:r>
              <a:rPr lang="en-US" altLang="zh-CN" sz="2100" dirty="0"/>
              <a:t>)</a:t>
            </a:r>
            <a:endParaRPr lang="zh-CN" altLang="en-US" sz="2100" dirty="0"/>
          </a:p>
          <a:p>
            <a:endParaRPr lang="zh-CN" altLang="en-US" sz="2100" dirty="0"/>
          </a:p>
          <a:p>
            <a:endParaRPr lang="zh-CN" altLang="en-US" sz="21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39DB7B-8FB2-95A1-DEB6-F79B50657E56}"/>
              </a:ext>
            </a:extLst>
          </p:cNvPr>
          <p:cNvSpPr txBox="1"/>
          <p:nvPr/>
        </p:nvSpPr>
        <p:spPr>
          <a:xfrm>
            <a:off x="2689058" y="3910202"/>
            <a:ext cx="5567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Int J Lab Hematol.2021;43:169-183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4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136" name="Group 960">
            <a:extLst>
              <a:ext uri="{FF2B5EF4-FFF2-40B4-BE49-F238E27FC236}">
                <a16:creationId xmlns:a16="http://schemas.microsoft.com/office/drawing/2014/main" id="{EDEF749E-FE36-2B6E-4678-0A59D9C41154}"/>
              </a:ext>
            </a:extLst>
          </p:cNvPr>
          <p:cNvGraphicFramePr>
            <a:graphicFrameLocks noGrp="1"/>
          </p:cNvGraphicFramePr>
          <p:nvPr/>
        </p:nvGraphicFramePr>
        <p:xfrm>
          <a:off x="1871662" y="1707357"/>
          <a:ext cx="5300663" cy="3249220"/>
        </p:xfrm>
        <a:graphic>
          <a:graphicData uri="http://schemas.openxmlformats.org/drawingml/2006/table">
            <a:tbl>
              <a:tblPr/>
              <a:tblGrid>
                <a:gridCol w="90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9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98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8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-1</a:t>
                      </a: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岁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1-5</a:t>
                      </a: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岁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6-10</a:t>
                      </a: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岁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11-16</a:t>
                      </a: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岁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成人对照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APTT (s)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41.3(37.1-49.3)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41.3(37.3-46.8)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41.8(34.4-47.2)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40.2(35.0-43.1)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34.6(29.5-41.5)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PT (s)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13.0(12.1-13.8)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13.3(12.2-14.1)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13.2(12.4-14.3)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13.4(12.5-14.4)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12.9(11.0-14.5)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FIB (g/L)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2.3(1.7-4.3)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2.8(1.8-4.0)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2.8(2.1-4.0)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2.9(2.1-3.8)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3.1(2.1-4.1)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PLT(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  <a:cs typeface="Times New Roman" pitchFamily="18" charset="0"/>
                        </a:rPr>
                        <a:t>×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/L)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372(187-650)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325(152-484)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275(163-359)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258(162-401)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222(125-326)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2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凝血因子：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II(%)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88(74-105)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99(81-116) 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97(80-120)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91(60-111)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99(80-119)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121(79-163)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119(86-159)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102(84-138)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101(61-134)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*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113(83-141)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VII(%)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107(70-146)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92(71-132) 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92(71-121)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87(56-130)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100(71-145)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X(%)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77(62-97)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89(73-102) 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85(66-105)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74(65-114)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94(75-120)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VIII(%)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119(82-155)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118(78-171)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129(82-187) 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124(83-172)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141(83-181)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IX(%)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75(51-126) *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91(67-116) * 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102(56-149)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107(67-166)</a:t>
                      </a:r>
                      <a:r>
                        <a:rPr kumimoji="0" lang="en-US" altLang="zh-CN" sz="9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#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111(86-179)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XI(%)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97(70-166)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111(88-137)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105(82-160)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119(81-192)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104(52-148)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XII(%)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65(42-149)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65(45-97)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77(45-134)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84(52-146)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73(53-124)</a:t>
                      </a:r>
                      <a:endParaRPr kumimoji="0" lang="en-US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84" marB="3428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1888" name="Group 144">
            <a:extLst>
              <a:ext uri="{FF2B5EF4-FFF2-40B4-BE49-F238E27FC236}">
                <a16:creationId xmlns:a16="http://schemas.microsoft.com/office/drawing/2014/main" id="{8BBBD87D-A592-9B63-8FAF-950572CF0456}"/>
              </a:ext>
            </a:extLst>
          </p:cNvPr>
          <p:cNvGraphicFramePr>
            <a:graphicFrameLocks noGrp="1"/>
          </p:cNvGraphicFramePr>
          <p:nvPr/>
        </p:nvGraphicFramePr>
        <p:xfrm>
          <a:off x="2087166" y="1545431"/>
          <a:ext cx="4951809" cy="1914524"/>
        </p:xfrm>
        <a:graphic>
          <a:graphicData uri="http://schemas.openxmlformats.org/drawingml/2006/table">
            <a:tbl>
              <a:tblPr/>
              <a:tblGrid>
                <a:gridCol w="989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86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月</a:t>
                      </a:r>
                      <a:r>
                        <a:rPr kumimoji="0" lang="en-US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-1</a:t>
                      </a:r>
                      <a:r>
                        <a:rPr kumimoji="0" lang="zh-CN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岁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1-10</a:t>
                      </a:r>
                      <a:r>
                        <a:rPr kumimoji="0" lang="zh-CN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岁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11-16</a:t>
                      </a:r>
                      <a:r>
                        <a:rPr kumimoji="0" lang="zh-CN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岁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成人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6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APTT(s)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36.0-49.0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34.0-47.0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32.0-45.0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28.5-41.5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6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PT(s)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11.5-14.0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12.0-14.5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12.0-14.5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11.5-14.5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6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FIB(g/L)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1.7-4.1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1.8-4.0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2.0-4.0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2.0-4.0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889" name="Text Box 145">
            <a:extLst>
              <a:ext uri="{FF2B5EF4-FFF2-40B4-BE49-F238E27FC236}">
                <a16:creationId xmlns:a16="http://schemas.microsoft.com/office/drawing/2014/main" id="{D169E780-B0F9-8CA2-E249-552E4F4D6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7" y="465535"/>
            <a:ext cx="4481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>
                <a:solidFill>
                  <a:srgbClr val="0000FF"/>
                </a:solidFill>
                <a:latin typeface="Arial" charset="0"/>
              </a:rPr>
              <a:t>建立不同年龄段儿童参考区间：</a:t>
            </a:r>
          </a:p>
        </p:txBody>
      </p:sp>
      <p:pic>
        <p:nvPicPr>
          <p:cNvPr id="47246" name="Picture 6" descr="images">
            <a:extLst>
              <a:ext uri="{FF2B5EF4-FFF2-40B4-BE49-F238E27FC236}">
                <a16:creationId xmlns:a16="http://schemas.microsoft.com/office/drawing/2014/main" id="{1AB3AF61-44C3-8389-0EBA-054DAFC28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823" y="0"/>
            <a:ext cx="1997869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B82CBFC-E4AC-03F3-39FA-30A68AC25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1"/>
            <a:ext cx="7886700" cy="994172"/>
          </a:xfrm>
        </p:spPr>
        <p:txBody>
          <a:bodyPr/>
          <a:lstStyle/>
          <a:p>
            <a:r>
              <a:rPr lang="zh-CN" altLang="en-US" sz="2400" dirty="0">
                <a:solidFill>
                  <a:srgbClr val="0000FF"/>
                </a:solidFill>
              </a:rPr>
              <a:t>应明确</a:t>
            </a:r>
            <a:r>
              <a:rPr lang="en-US" altLang="zh-CN" sz="2400" dirty="0">
                <a:solidFill>
                  <a:srgbClr val="0000FF"/>
                </a:solidFill>
              </a:rPr>
              <a:t>D-dimer</a:t>
            </a:r>
            <a:r>
              <a:rPr lang="zh-CN" altLang="en-US" sz="2400" dirty="0">
                <a:solidFill>
                  <a:srgbClr val="0000FF"/>
                </a:solidFill>
              </a:rPr>
              <a:t>对静脉血栓的排除阈值（</a:t>
            </a:r>
            <a:r>
              <a:rPr lang="en-US" altLang="zh-CN" sz="2400" dirty="0">
                <a:solidFill>
                  <a:srgbClr val="0000FF"/>
                </a:solidFill>
              </a:rPr>
              <a:t>CAP</a:t>
            </a:r>
            <a:r>
              <a:rPr lang="zh-CN" altLang="en-US" sz="2400" dirty="0">
                <a:solidFill>
                  <a:srgbClr val="0000FF"/>
                </a:solidFill>
              </a:rPr>
              <a:t>认可要求）</a:t>
            </a: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E063BF0E-3FD8-536C-EED4-CB2E98FAE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1092972"/>
            <a:ext cx="1847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zh-CN" altLang="en-US" sz="1350">
              <a:latin typeface="Arial" charset="0"/>
            </a:endParaRPr>
          </a:p>
        </p:txBody>
      </p:sp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59B816B0-500F-2091-5FDC-19F4367469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6893" y="1048442"/>
          <a:ext cx="3257550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图片" r:id="rId2" imgW="4572000" imgH="3730752" progId="StaticEnhancedMetafile">
                  <p:embed/>
                </p:oleObj>
              </mc:Choice>
              <mc:Fallback>
                <p:oleObj name="图片" r:id="rId2" imgW="4572000" imgH="3730752" progId="StaticEnhancedMetafile">
                  <p:embed/>
                  <p:pic>
                    <p:nvPicPr>
                      <p:cNvPr id="48132" name="Object 4">
                        <a:extLst>
                          <a:ext uri="{FF2B5EF4-FFF2-40B4-BE49-F238E27FC236}">
                            <a16:creationId xmlns:a16="http://schemas.microsoft.com/office/drawing/2014/main" id="{59B816B0-500F-2091-5FDC-19F4367469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893" y="1048442"/>
                        <a:ext cx="3257550" cy="265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4" name="Text Box 6">
            <a:extLst>
              <a:ext uri="{FF2B5EF4-FFF2-40B4-BE49-F238E27FC236}">
                <a16:creationId xmlns:a16="http://schemas.microsoft.com/office/drawing/2014/main" id="{A1EF77D1-5166-5B6D-FF54-343837910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853" y="920949"/>
            <a:ext cx="539014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dirty="0">
                <a:latin typeface="Arial" charset="0"/>
              </a:rPr>
              <a:t>例：评估两种</a:t>
            </a:r>
            <a:r>
              <a:rPr lang="en-US" altLang="zh-CN" dirty="0">
                <a:latin typeface="Arial" charset="0"/>
              </a:rPr>
              <a:t>D-dimer</a:t>
            </a:r>
            <a:r>
              <a:rPr lang="zh-CN" altLang="en-US" dirty="0">
                <a:latin typeface="Arial" charset="0"/>
              </a:rPr>
              <a:t>系统的静脉血栓排除阈值：</a:t>
            </a:r>
            <a:endParaRPr lang="en-US" altLang="zh-CN" dirty="0">
              <a:latin typeface="Arial" charset="0"/>
            </a:endParaRPr>
          </a:p>
          <a:p>
            <a:pPr eaLnBrk="1" hangingPunct="1">
              <a:defRPr/>
            </a:pPr>
            <a:endParaRPr lang="zh-CN" altLang="en-US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dirty="0">
                <a:latin typeface="Arial" charset="0"/>
              </a:rPr>
              <a:t>收集</a:t>
            </a:r>
            <a:r>
              <a:rPr lang="en-US" altLang="zh-CN" dirty="0">
                <a:latin typeface="Arial" charset="0"/>
              </a:rPr>
              <a:t>109</a:t>
            </a:r>
            <a:r>
              <a:rPr lang="zh-CN" altLang="en-US" dirty="0">
                <a:latin typeface="Arial" charset="0"/>
              </a:rPr>
              <a:t>例疑诊</a:t>
            </a:r>
            <a:r>
              <a:rPr lang="en-US" altLang="zh-CN" dirty="0">
                <a:latin typeface="Arial" charset="0"/>
              </a:rPr>
              <a:t>VTE</a:t>
            </a:r>
            <a:r>
              <a:rPr lang="zh-CN" altLang="en-US" dirty="0">
                <a:latin typeface="Arial" charset="0"/>
              </a:rPr>
              <a:t>的门诊患者标本，男性</a:t>
            </a:r>
            <a:r>
              <a:rPr lang="en-US" altLang="zh-CN" dirty="0">
                <a:latin typeface="Arial" charset="0"/>
              </a:rPr>
              <a:t>47</a:t>
            </a:r>
            <a:r>
              <a:rPr lang="zh-CN" altLang="en-US" dirty="0">
                <a:latin typeface="Arial" charset="0"/>
              </a:rPr>
              <a:t>例，女性</a:t>
            </a:r>
            <a:r>
              <a:rPr lang="en-US" altLang="zh-CN" dirty="0">
                <a:latin typeface="Arial" charset="0"/>
              </a:rPr>
              <a:t>62</a:t>
            </a:r>
            <a:r>
              <a:rPr lang="zh-CN" altLang="en-US" dirty="0">
                <a:latin typeface="Arial" charset="0"/>
              </a:rPr>
              <a:t>例，平均年龄</a:t>
            </a:r>
            <a:r>
              <a:rPr lang="en-US" altLang="zh-CN" dirty="0">
                <a:latin typeface="Arial" charset="0"/>
              </a:rPr>
              <a:t>48.7</a:t>
            </a:r>
            <a:r>
              <a:rPr lang="zh-CN" altLang="en-US" dirty="0">
                <a:latin typeface="Arial" charset="0"/>
              </a:rPr>
              <a:t>岁。</a:t>
            </a:r>
            <a:endParaRPr lang="en-US" altLang="zh-CN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buFont typeface="Wingdings" pitchFamily="2" charset="2"/>
              <a:buChar char="ü"/>
              <a:defRPr/>
            </a:pPr>
            <a:endParaRPr lang="zh-CN" altLang="en-US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dirty="0">
                <a:latin typeface="Arial" charset="0"/>
              </a:rPr>
              <a:t>影像学检查判定</a:t>
            </a:r>
            <a:r>
              <a:rPr lang="en-US" altLang="zh-CN" dirty="0">
                <a:latin typeface="Arial" charset="0"/>
              </a:rPr>
              <a:t>37</a:t>
            </a:r>
            <a:r>
              <a:rPr lang="zh-CN" altLang="en-US" dirty="0">
                <a:latin typeface="Arial" charset="0"/>
              </a:rPr>
              <a:t>例</a:t>
            </a:r>
            <a:r>
              <a:rPr lang="en-US" altLang="zh-CN" dirty="0">
                <a:latin typeface="Arial" charset="0"/>
              </a:rPr>
              <a:t>VTE </a:t>
            </a:r>
            <a:r>
              <a:rPr lang="zh-CN" altLang="en-US" dirty="0">
                <a:latin typeface="Arial" charset="0"/>
              </a:rPr>
              <a:t>，</a:t>
            </a:r>
            <a:r>
              <a:rPr lang="en-US" altLang="zh-CN" dirty="0">
                <a:latin typeface="Arial" charset="0"/>
              </a:rPr>
              <a:t>72</a:t>
            </a:r>
            <a:r>
              <a:rPr lang="zh-CN" altLang="en-US" dirty="0">
                <a:latin typeface="Arial" charset="0"/>
              </a:rPr>
              <a:t>例非</a:t>
            </a:r>
            <a:r>
              <a:rPr lang="en-US" altLang="zh-CN" dirty="0">
                <a:latin typeface="Arial" charset="0"/>
              </a:rPr>
              <a:t>VTE</a:t>
            </a:r>
            <a:r>
              <a:rPr lang="zh-CN" altLang="en-US" dirty="0">
                <a:latin typeface="Arial" charset="0"/>
              </a:rPr>
              <a:t>。</a:t>
            </a:r>
            <a:endParaRPr lang="en-US" altLang="zh-CN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buFont typeface="Wingdings" pitchFamily="2" charset="2"/>
              <a:buChar char="ü"/>
              <a:defRPr/>
            </a:pPr>
            <a:endParaRPr lang="zh-CN" altLang="en-US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buFont typeface="Wingdings" pitchFamily="2" charset="2"/>
              <a:buChar char="ü"/>
              <a:defRPr/>
            </a:pPr>
            <a:r>
              <a:rPr lang="zh-CN" altLang="en-US" dirty="0">
                <a:latin typeface="Arial" charset="0"/>
              </a:rPr>
              <a:t>排除</a:t>
            </a:r>
            <a:r>
              <a:rPr lang="en-US" altLang="zh-CN" dirty="0">
                <a:latin typeface="Arial" charset="0"/>
              </a:rPr>
              <a:t>VTE</a:t>
            </a:r>
            <a:r>
              <a:rPr lang="zh-CN" altLang="en-US" dirty="0">
                <a:latin typeface="Arial" charset="0"/>
              </a:rPr>
              <a:t>敏感度</a:t>
            </a:r>
            <a:r>
              <a:rPr lang="en-US" altLang="zh-CN" dirty="0">
                <a:latin typeface="Arial" charset="0"/>
              </a:rPr>
              <a:t>97%</a:t>
            </a:r>
            <a:r>
              <a:rPr lang="zh-CN" altLang="en-US" dirty="0">
                <a:latin typeface="Arial" charset="0"/>
              </a:rPr>
              <a:t>的</a:t>
            </a:r>
            <a:r>
              <a:rPr lang="en-US" altLang="zh-CN" dirty="0">
                <a:latin typeface="Arial" charset="0"/>
              </a:rPr>
              <a:t>D-D</a:t>
            </a:r>
            <a:r>
              <a:rPr lang="zh-CN" altLang="en-US" dirty="0">
                <a:latin typeface="Arial" charset="0"/>
              </a:rPr>
              <a:t>阈值分别为</a:t>
            </a:r>
            <a:r>
              <a:rPr lang="en-US" altLang="zh-CN" dirty="0">
                <a:latin typeface="Arial" charset="0"/>
              </a:rPr>
              <a:t>0.48ug/ml(</a:t>
            </a:r>
            <a:r>
              <a:rPr lang="zh-CN" altLang="en-US" dirty="0">
                <a:latin typeface="Arial" charset="0"/>
              </a:rPr>
              <a:t>系统</a:t>
            </a:r>
            <a:r>
              <a:rPr lang="en-US" altLang="zh-CN" dirty="0">
                <a:latin typeface="Arial" charset="0"/>
              </a:rPr>
              <a:t>1)</a:t>
            </a:r>
            <a:r>
              <a:rPr lang="zh-CN" altLang="en-US" dirty="0">
                <a:latin typeface="Arial" charset="0"/>
              </a:rPr>
              <a:t>；</a:t>
            </a:r>
            <a:endParaRPr lang="en-US" altLang="zh-CN" dirty="0">
              <a:latin typeface="Arial" charset="0"/>
            </a:endParaRPr>
          </a:p>
          <a:p>
            <a:pPr eaLnBrk="1" hangingPunct="1">
              <a:buClr>
                <a:srgbClr val="0000FF"/>
              </a:buClr>
              <a:buSzPct val="75000"/>
              <a:defRPr/>
            </a:pPr>
            <a:r>
              <a:rPr lang="en-US" altLang="zh-CN" dirty="0">
                <a:latin typeface="Arial" charset="0"/>
              </a:rPr>
              <a:t>0.58ug/ml(</a:t>
            </a:r>
            <a:r>
              <a:rPr lang="zh-CN" altLang="en-US" dirty="0">
                <a:latin typeface="Arial" charset="0"/>
              </a:rPr>
              <a:t>系统</a:t>
            </a:r>
            <a:r>
              <a:rPr lang="en-US" altLang="zh-CN" dirty="0">
                <a:latin typeface="Arial" charset="0"/>
              </a:rPr>
              <a:t>2)</a:t>
            </a:r>
            <a:r>
              <a:rPr lang="zh-CN" altLang="en-US" dirty="0">
                <a:latin typeface="Arial" charset="0"/>
              </a:rPr>
              <a:t>； 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49FAADC-CCE6-9FD1-077D-3F14A5C253A5}"/>
              </a:ext>
            </a:extLst>
          </p:cNvPr>
          <p:cNvSpPr txBox="1"/>
          <p:nvPr/>
        </p:nvSpPr>
        <p:spPr>
          <a:xfrm>
            <a:off x="379371" y="4129714"/>
            <a:ext cx="73633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0070C0"/>
                </a:solidFill>
              </a:rPr>
              <a:t>ICSH</a:t>
            </a:r>
            <a:r>
              <a:rPr lang="zh-CN" altLang="en-US" sz="2100" b="1" dirty="0">
                <a:solidFill>
                  <a:srgbClr val="0070C0"/>
                </a:solidFill>
              </a:rPr>
              <a:t>指南：不建议大部分实验室自行确定</a:t>
            </a:r>
            <a:r>
              <a:rPr lang="en-US" altLang="zh-CN" sz="2100" b="1" dirty="0">
                <a:solidFill>
                  <a:srgbClr val="0070C0"/>
                </a:solidFill>
              </a:rPr>
              <a:t>VTE</a:t>
            </a:r>
            <a:r>
              <a:rPr lang="zh-CN" altLang="en-US" sz="2100" b="1" dirty="0">
                <a:solidFill>
                  <a:srgbClr val="0070C0"/>
                </a:solidFill>
              </a:rPr>
              <a:t>排除阈值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4D3F876-4EBD-F05B-FC3F-64341ACB469E}"/>
              </a:ext>
            </a:extLst>
          </p:cNvPr>
          <p:cNvSpPr txBox="1"/>
          <p:nvPr/>
        </p:nvSpPr>
        <p:spPr>
          <a:xfrm>
            <a:off x="2947737" y="4545407"/>
            <a:ext cx="5567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</a:rPr>
              <a:t>Int J Lab Hematol.2021;43:907-916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F2C9669-D0BD-7AAE-59C8-EC025D43E23F}"/>
              </a:ext>
            </a:extLst>
          </p:cNvPr>
          <p:cNvSpPr txBox="1"/>
          <p:nvPr/>
        </p:nvSpPr>
        <p:spPr>
          <a:xfrm>
            <a:off x="445822" y="357096"/>
            <a:ext cx="50765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5.</a:t>
            </a:r>
            <a:r>
              <a:rPr lang="zh-CN" altLang="en-US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自动审核规则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679270-468A-4136-CC4D-B4C2349FF5DD}"/>
              </a:ext>
            </a:extLst>
          </p:cNvPr>
          <p:cNvSpPr txBox="1"/>
          <p:nvPr/>
        </p:nvSpPr>
        <p:spPr>
          <a:xfrm>
            <a:off x="899592" y="1167594"/>
            <a:ext cx="7128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凝血报告自动审核的前提：足够的室内质控频度（至少</a:t>
            </a:r>
            <a:r>
              <a:rPr lang="en-US" altLang="zh-CN" dirty="0"/>
              <a:t>8h</a:t>
            </a:r>
            <a:r>
              <a:rPr lang="zh-CN" altLang="en-US" dirty="0"/>
              <a:t>一次质控）；可靠的信息系统（经过验证，专人管理）；</a:t>
            </a: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确定需人工审核结果的基本原则：</a:t>
            </a:r>
            <a:endParaRPr lang="en-US" altLang="zh-CN" dirty="0"/>
          </a:p>
          <a:p>
            <a:r>
              <a:rPr lang="zh-CN" altLang="en-US" dirty="0"/>
              <a:t>    </a:t>
            </a:r>
            <a:r>
              <a:rPr lang="en-US" altLang="zh-CN" dirty="0"/>
              <a:t>1.</a:t>
            </a:r>
            <a:r>
              <a:rPr lang="zh-CN" altLang="en-US" dirty="0"/>
              <a:t>很可能影响医学决定的结果；</a:t>
            </a:r>
            <a:endParaRPr lang="en-US" altLang="zh-CN" dirty="0"/>
          </a:p>
          <a:p>
            <a:r>
              <a:rPr lang="zh-CN" altLang="en-US" dirty="0"/>
              <a:t>    </a:t>
            </a:r>
            <a:r>
              <a:rPr lang="en-US" altLang="zh-CN" dirty="0"/>
              <a:t>2.</a:t>
            </a:r>
            <a:r>
              <a:rPr lang="zh-CN" altLang="en-US" dirty="0"/>
              <a:t>需要排除不合格样本及检测误差的结果；</a:t>
            </a:r>
            <a:endParaRPr lang="en-US" altLang="zh-CN" dirty="0"/>
          </a:p>
          <a:p>
            <a:r>
              <a:rPr lang="zh-CN" altLang="en-US" dirty="0"/>
              <a:t>    </a:t>
            </a:r>
            <a:r>
              <a:rPr lang="en-US" altLang="zh-CN" dirty="0"/>
              <a:t>3.</a:t>
            </a:r>
            <a:r>
              <a:rPr lang="zh-CN" altLang="en-US" dirty="0"/>
              <a:t>不合逻辑的结果；</a:t>
            </a: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zh-CN" altLang="en-US" dirty="0"/>
              <a:t>自动审核规则的复核：</a:t>
            </a:r>
            <a:r>
              <a:rPr lang="zh-CN" altLang="zh-CN" kern="100" dirty="0">
                <a:ea typeface="宋体" panose="02010600030101010101" pitchFamily="2" charset="-122"/>
                <a:cs typeface="Times New Roman" panose="02020603050405020304" pitchFamily="18" charset="0"/>
              </a:rPr>
              <a:t>每年进行一次自动审核的年度评审，包括评估通过率、确认审核规则是否需要变动</a:t>
            </a:r>
            <a:r>
              <a:rPr lang="zh-CN" altLang="en-US" kern="100" dirty="0">
                <a:ea typeface="宋体" panose="02010600030101010101" pitchFamily="2" charset="-122"/>
                <a:cs typeface="Times New Roman" panose="02020603050405020304" pitchFamily="18" charset="0"/>
              </a:rPr>
              <a:t>等</a:t>
            </a:r>
            <a:r>
              <a:rPr lang="zh-CN" altLang="zh-CN" kern="100" dirty="0"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57675E-0D80-1854-AA05-AA617321D53F}"/>
              </a:ext>
            </a:extLst>
          </p:cNvPr>
          <p:cNvSpPr txBox="1"/>
          <p:nvPr/>
        </p:nvSpPr>
        <p:spPr>
          <a:xfrm>
            <a:off x="2771800" y="3963251"/>
            <a:ext cx="60486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1" dirty="0">
                <a:solidFill>
                  <a:srgbClr val="FF0000"/>
                </a:solidFill>
                <a:effectLst/>
                <a:latin typeface="PingFang SC"/>
              </a:rPr>
              <a:t>WS/T 616—2018《</a:t>
            </a:r>
            <a:r>
              <a:rPr lang="zh-CN" altLang="en-US" sz="1600" b="0" i="1" dirty="0">
                <a:solidFill>
                  <a:srgbClr val="FF0000"/>
                </a:solidFill>
                <a:effectLst/>
                <a:latin typeface="PingFang SC"/>
              </a:rPr>
              <a:t>临床实验室定量检验结果的自动审核</a:t>
            </a:r>
            <a:r>
              <a:rPr lang="en-US" altLang="zh-CN" sz="1600" b="0" i="1" dirty="0">
                <a:solidFill>
                  <a:srgbClr val="FF0000"/>
                </a:solidFill>
                <a:effectLst/>
                <a:latin typeface="PingFang SC"/>
              </a:rPr>
              <a:t>》</a:t>
            </a:r>
            <a:endParaRPr lang="zh-CN" altLang="en-US" sz="1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182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6E1E258C-BE53-FB82-3DEF-521924C1D0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1844" y="573933"/>
          <a:ext cx="8060313" cy="4207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5169">
                  <a:extLst>
                    <a:ext uri="{9D8B030D-6E8A-4147-A177-3AD203B41FA5}">
                      <a16:colId xmlns:a16="http://schemas.microsoft.com/office/drawing/2014/main" val="202705939"/>
                    </a:ext>
                  </a:extLst>
                </a:gridCol>
                <a:gridCol w="2252123">
                  <a:extLst>
                    <a:ext uri="{9D8B030D-6E8A-4147-A177-3AD203B41FA5}">
                      <a16:colId xmlns:a16="http://schemas.microsoft.com/office/drawing/2014/main" val="821996061"/>
                    </a:ext>
                  </a:extLst>
                </a:gridCol>
                <a:gridCol w="4993021">
                  <a:extLst>
                    <a:ext uri="{9D8B030D-6E8A-4147-A177-3AD203B41FA5}">
                      <a16:colId xmlns:a16="http://schemas.microsoft.com/office/drawing/2014/main" val="63260746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l"/>
                      <a:r>
                        <a:rPr lang="zh-CN" sz="1400" kern="0" dirty="0">
                          <a:effectLst/>
                        </a:rPr>
                        <a:t>　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0" dirty="0">
                          <a:effectLst/>
                        </a:rPr>
                        <a:t>需人工审核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0">
                          <a:effectLst/>
                        </a:rPr>
                        <a:t>依据说明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854578759"/>
                  </a:ext>
                </a:extLst>
              </a:tr>
              <a:tr h="270541"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APTT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&lt;29</a:t>
                      </a:r>
                      <a:r>
                        <a:rPr lang="zh-CN" sz="1400" kern="0" dirty="0">
                          <a:effectLst/>
                        </a:rPr>
                        <a:t>秒或≥</a:t>
                      </a:r>
                      <a:r>
                        <a:rPr lang="en-US" sz="1400" kern="0" dirty="0">
                          <a:effectLst/>
                        </a:rPr>
                        <a:t>46</a:t>
                      </a:r>
                      <a:r>
                        <a:rPr lang="zh-CN" sz="1400" kern="0" dirty="0">
                          <a:effectLst/>
                        </a:rPr>
                        <a:t>秒或与</a:t>
                      </a:r>
                      <a:r>
                        <a:rPr lang="en-US" sz="1400" kern="0" dirty="0">
                          <a:effectLst/>
                        </a:rPr>
                        <a:t>14</a:t>
                      </a:r>
                      <a:r>
                        <a:rPr lang="zh-CN" sz="1400" kern="0" dirty="0">
                          <a:effectLst/>
                        </a:rPr>
                        <a:t>天内最近一次结果间偏差</a:t>
                      </a:r>
                      <a:r>
                        <a:rPr lang="en-US" sz="1400" kern="0" dirty="0">
                          <a:effectLst/>
                        </a:rPr>
                        <a:t>&gt;15%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400" kern="0">
                          <a:effectLst/>
                        </a:rPr>
                        <a:t>华法林等抗凝药物对凝血项目的影响最长可达</a:t>
                      </a:r>
                      <a:r>
                        <a:rPr lang="en-US" sz="1400" kern="0">
                          <a:effectLst/>
                        </a:rPr>
                        <a:t>14</a:t>
                      </a:r>
                      <a:r>
                        <a:rPr lang="zh-CN" sz="1400" kern="0">
                          <a:effectLst/>
                        </a:rPr>
                        <a:t>天。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3879172896"/>
                  </a:ext>
                </a:extLst>
              </a:tr>
              <a:tr h="54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400" kern="0" dirty="0">
                          <a:effectLst/>
                        </a:rPr>
                        <a:t>各年龄段</a:t>
                      </a:r>
                      <a:r>
                        <a:rPr lang="en-US" sz="1400" kern="0" dirty="0">
                          <a:effectLst/>
                        </a:rPr>
                        <a:t>APTT</a:t>
                      </a:r>
                      <a:r>
                        <a:rPr lang="zh-CN" sz="1400" kern="0" dirty="0">
                          <a:effectLst/>
                        </a:rPr>
                        <a:t>参考区间在</a:t>
                      </a:r>
                      <a:r>
                        <a:rPr lang="en-US" sz="1400" kern="0" dirty="0">
                          <a:effectLst/>
                        </a:rPr>
                        <a:t>29-47</a:t>
                      </a:r>
                      <a:r>
                        <a:rPr lang="zh-CN" sz="1400" kern="0" dirty="0">
                          <a:effectLst/>
                        </a:rPr>
                        <a:t>秒之间；通常</a:t>
                      </a:r>
                      <a:r>
                        <a:rPr lang="en-US" sz="1400" kern="0" dirty="0">
                          <a:effectLst/>
                        </a:rPr>
                        <a:t>APTT</a:t>
                      </a:r>
                      <a:r>
                        <a:rPr lang="zh-CN" sz="1400" kern="0" dirty="0">
                          <a:effectLst/>
                        </a:rPr>
                        <a:t>比正常对照（</a:t>
                      </a:r>
                      <a:r>
                        <a:rPr lang="en-US" sz="1400" kern="0" dirty="0">
                          <a:effectLst/>
                        </a:rPr>
                        <a:t>36</a:t>
                      </a:r>
                      <a:r>
                        <a:rPr lang="zh-CN" sz="1400" kern="0" dirty="0">
                          <a:effectLst/>
                        </a:rPr>
                        <a:t>秒左右）延长超过</a:t>
                      </a:r>
                      <a:r>
                        <a:rPr lang="en-US" sz="1400" kern="0" dirty="0">
                          <a:effectLst/>
                        </a:rPr>
                        <a:t>10</a:t>
                      </a:r>
                      <a:r>
                        <a:rPr lang="zh-CN" sz="1400" kern="0" dirty="0">
                          <a:effectLst/>
                        </a:rPr>
                        <a:t>秒提示有临床意义；</a:t>
                      </a:r>
                      <a:r>
                        <a:rPr lang="en-US" sz="1400" kern="0" dirty="0">
                          <a:effectLst/>
                        </a:rPr>
                        <a:t>APTT</a:t>
                      </a:r>
                      <a:r>
                        <a:rPr lang="zh-CN" sz="1400" kern="0" dirty="0">
                          <a:effectLst/>
                        </a:rPr>
                        <a:t>允许总误差为</a:t>
                      </a:r>
                      <a:r>
                        <a:rPr lang="en-US" sz="1400" kern="0" dirty="0">
                          <a:effectLst/>
                        </a:rPr>
                        <a:t>15%</a:t>
                      </a:r>
                      <a:r>
                        <a:rPr lang="zh-CN" sz="1400" kern="0" dirty="0">
                          <a:effectLst/>
                        </a:rPr>
                        <a:t>。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3850915486"/>
                  </a:ext>
                </a:extLst>
              </a:tr>
              <a:tr h="541082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PT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&lt;11.0</a:t>
                      </a:r>
                      <a:r>
                        <a:rPr lang="zh-CN" sz="1400" kern="0" dirty="0">
                          <a:effectLst/>
                        </a:rPr>
                        <a:t>秒或≥</a:t>
                      </a:r>
                      <a:r>
                        <a:rPr lang="en-US" sz="1400" kern="0" dirty="0">
                          <a:effectLst/>
                        </a:rPr>
                        <a:t>16.0</a:t>
                      </a:r>
                      <a:r>
                        <a:rPr lang="zh-CN" sz="1400" kern="0" dirty="0">
                          <a:effectLst/>
                        </a:rPr>
                        <a:t>秒或与</a:t>
                      </a:r>
                      <a:r>
                        <a:rPr lang="en-US" sz="1400" kern="0" dirty="0">
                          <a:effectLst/>
                        </a:rPr>
                        <a:t>14</a:t>
                      </a:r>
                      <a:r>
                        <a:rPr lang="zh-CN" sz="1400" kern="0" dirty="0">
                          <a:effectLst/>
                        </a:rPr>
                        <a:t>天内最近一次结果间偏差</a:t>
                      </a:r>
                      <a:r>
                        <a:rPr lang="en-US" sz="1400" kern="0" dirty="0">
                          <a:effectLst/>
                        </a:rPr>
                        <a:t>&gt;15%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400" kern="0">
                          <a:effectLst/>
                        </a:rPr>
                        <a:t>各年龄段</a:t>
                      </a:r>
                      <a:r>
                        <a:rPr lang="en-US" sz="1400" kern="0">
                          <a:effectLst/>
                        </a:rPr>
                        <a:t>PT</a:t>
                      </a:r>
                      <a:r>
                        <a:rPr lang="zh-CN" sz="1400" kern="0">
                          <a:effectLst/>
                        </a:rPr>
                        <a:t>参考区间在</a:t>
                      </a:r>
                      <a:r>
                        <a:rPr lang="en-US" sz="1400" kern="0">
                          <a:effectLst/>
                        </a:rPr>
                        <a:t>11.0-14.5</a:t>
                      </a:r>
                      <a:r>
                        <a:rPr lang="zh-CN" sz="1400" kern="0">
                          <a:effectLst/>
                        </a:rPr>
                        <a:t>秒之间；通常</a:t>
                      </a:r>
                      <a:r>
                        <a:rPr lang="en-US" sz="1400" kern="0">
                          <a:effectLst/>
                        </a:rPr>
                        <a:t>PT</a:t>
                      </a:r>
                      <a:r>
                        <a:rPr lang="zh-CN" sz="1400" kern="0">
                          <a:effectLst/>
                        </a:rPr>
                        <a:t>比正常对照（</a:t>
                      </a:r>
                      <a:r>
                        <a:rPr lang="en-US" sz="1400" kern="0">
                          <a:effectLst/>
                        </a:rPr>
                        <a:t>13</a:t>
                      </a:r>
                      <a:r>
                        <a:rPr lang="zh-CN" sz="1400" kern="0">
                          <a:effectLst/>
                        </a:rPr>
                        <a:t>秒左右）延长超过</a:t>
                      </a:r>
                      <a:r>
                        <a:rPr lang="en-US" sz="1400" kern="0">
                          <a:effectLst/>
                        </a:rPr>
                        <a:t>3</a:t>
                      </a:r>
                      <a:r>
                        <a:rPr lang="zh-CN" sz="1400" kern="0">
                          <a:effectLst/>
                        </a:rPr>
                        <a:t>秒提示有临床意义；</a:t>
                      </a:r>
                      <a:r>
                        <a:rPr lang="en-US" sz="1400" kern="0">
                          <a:effectLst/>
                        </a:rPr>
                        <a:t>PT</a:t>
                      </a:r>
                      <a:r>
                        <a:rPr lang="zh-CN" sz="1400" kern="0">
                          <a:effectLst/>
                        </a:rPr>
                        <a:t>允许总误差为</a:t>
                      </a:r>
                      <a:r>
                        <a:rPr lang="en-US" sz="1400" kern="0">
                          <a:effectLst/>
                        </a:rPr>
                        <a:t>15%</a:t>
                      </a:r>
                      <a:r>
                        <a:rPr lang="zh-CN" sz="1400" kern="0">
                          <a:effectLst/>
                        </a:rPr>
                        <a:t>。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1071818081"/>
                  </a:ext>
                </a:extLst>
              </a:tr>
              <a:tr h="553426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FIB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&lt;1.8g/L</a:t>
                      </a:r>
                      <a:r>
                        <a:rPr lang="zh-CN" sz="1400" kern="0" dirty="0">
                          <a:effectLst/>
                        </a:rPr>
                        <a:t>或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&gt;6.0g/L</a:t>
                      </a:r>
                      <a:r>
                        <a:rPr lang="zh-CN" sz="1400" kern="0" dirty="0">
                          <a:effectLst/>
                        </a:rPr>
                        <a:t>或与</a:t>
                      </a:r>
                      <a:r>
                        <a:rPr lang="en-US" sz="1400" kern="0" dirty="0">
                          <a:effectLst/>
                        </a:rPr>
                        <a:t>14</a:t>
                      </a:r>
                      <a:r>
                        <a:rPr lang="zh-CN" sz="1400" kern="0" dirty="0">
                          <a:effectLst/>
                        </a:rPr>
                        <a:t>天内最近一次结果间偏差</a:t>
                      </a:r>
                      <a:r>
                        <a:rPr lang="en-US" sz="1400" kern="0" dirty="0">
                          <a:effectLst/>
                        </a:rPr>
                        <a:t>&gt;20%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400" kern="0">
                          <a:effectLst/>
                        </a:rPr>
                        <a:t>各年龄段</a:t>
                      </a:r>
                      <a:r>
                        <a:rPr lang="en-US" sz="1400" kern="0">
                          <a:effectLst/>
                        </a:rPr>
                        <a:t>FIB</a:t>
                      </a:r>
                      <a:r>
                        <a:rPr lang="zh-CN" sz="1400" kern="0">
                          <a:effectLst/>
                        </a:rPr>
                        <a:t>参考区间在</a:t>
                      </a:r>
                      <a:r>
                        <a:rPr lang="en-US" sz="1400" kern="0">
                          <a:effectLst/>
                        </a:rPr>
                        <a:t>1.8-4.0g/L</a:t>
                      </a:r>
                      <a:r>
                        <a:rPr lang="zh-CN" sz="1400" kern="0">
                          <a:effectLst/>
                        </a:rPr>
                        <a:t>之间，</a:t>
                      </a:r>
                      <a:r>
                        <a:rPr lang="zh-CN" sz="1400" kern="0">
                          <a:effectLst/>
                          <a:highlight>
                            <a:srgbClr val="FFFF00"/>
                          </a:highlight>
                        </a:rPr>
                        <a:t>妊娠晚期可达</a:t>
                      </a:r>
                      <a:r>
                        <a:rPr lang="en-US" sz="1400" kern="0">
                          <a:effectLst/>
                          <a:highlight>
                            <a:srgbClr val="FFFF00"/>
                          </a:highlight>
                        </a:rPr>
                        <a:t>4.0g/L-6.0g/L</a:t>
                      </a:r>
                      <a:r>
                        <a:rPr lang="zh-CN" sz="1400" kern="0">
                          <a:effectLst/>
                        </a:rPr>
                        <a:t>；</a:t>
                      </a:r>
                      <a:r>
                        <a:rPr lang="en-US" sz="1400" kern="0">
                          <a:effectLst/>
                        </a:rPr>
                        <a:t>FIB</a:t>
                      </a:r>
                      <a:r>
                        <a:rPr lang="zh-CN" sz="1400" kern="0">
                          <a:effectLst/>
                        </a:rPr>
                        <a:t>允许总误差为</a:t>
                      </a:r>
                      <a:r>
                        <a:rPr lang="en-US" sz="1400" kern="0">
                          <a:effectLst/>
                        </a:rPr>
                        <a:t>20%</a:t>
                      </a:r>
                      <a:r>
                        <a:rPr lang="zh-CN" sz="1400" kern="0">
                          <a:effectLst/>
                        </a:rPr>
                        <a:t>。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2660152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TT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&gt;24</a:t>
                      </a:r>
                      <a:r>
                        <a:rPr lang="zh-CN" sz="1400" kern="0" dirty="0">
                          <a:effectLst/>
                        </a:rPr>
                        <a:t>秒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TT</a:t>
                      </a:r>
                      <a:r>
                        <a:rPr lang="zh-CN" sz="1400" kern="0" dirty="0">
                          <a:effectLst/>
                        </a:rPr>
                        <a:t>的参考区间为</a:t>
                      </a:r>
                      <a:r>
                        <a:rPr lang="en-US" sz="1400" kern="0" dirty="0">
                          <a:effectLst/>
                        </a:rPr>
                        <a:t>&lt;21</a:t>
                      </a:r>
                      <a:r>
                        <a:rPr lang="zh-CN" sz="1400" kern="0" dirty="0">
                          <a:effectLst/>
                        </a:rPr>
                        <a:t>秒，一般超出正常上限</a:t>
                      </a:r>
                      <a:r>
                        <a:rPr lang="en-US" sz="1400" kern="0" dirty="0">
                          <a:effectLst/>
                        </a:rPr>
                        <a:t>3</a:t>
                      </a:r>
                      <a:r>
                        <a:rPr lang="zh-CN" sz="1400" kern="0" dirty="0">
                          <a:effectLst/>
                        </a:rPr>
                        <a:t>秒</a:t>
                      </a:r>
                      <a:r>
                        <a:rPr lang="en-US" sz="1400" kern="0" dirty="0">
                          <a:effectLst/>
                        </a:rPr>
                        <a:t>(</a:t>
                      </a:r>
                      <a:r>
                        <a:rPr lang="zh-CN" sz="1400" kern="0" dirty="0">
                          <a:effectLst/>
                        </a:rPr>
                        <a:t>比正常值延长超过</a:t>
                      </a:r>
                      <a:r>
                        <a:rPr lang="en-US" sz="1400" kern="0" dirty="0">
                          <a:effectLst/>
                        </a:rPr>
                        <a:t>20%</a:t>
                      </a:r>
                      <a:r>
                        <a:rPr lang="zh-CN" sz="1400" kern="0" dirty="0">
                          <a:effectLst/>
                        </a:rPr>
                        <a:t>左右</a:t>
                      </a:r>
                      <a:r>
                        <a:rPr lang="en-US" sz="1400" kern="0" dirty="0">
                          <a:effectLst/>
                        </a:rPr>
                        <a:t>)</a:t>
                      </a:r>
                      <a:r>
                        <a:rPr lang="zh-CN" sz="1400" kern="0" dirty="0">
                          <a:effectLst/>
                        </a:rPr>
                        <a:t>可能有临床意义。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710519164"/>
                  </a:ext>
                </a:extLst>
              </a:tr>
              <a:tr h="450120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AT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&lt;70%</a:t>
                      </a:r>
                      <a:r>
                        <a:rPr lang="zh-CN" sz="1400" kern="0">
                          <a:effectLst/>
                        </a:rPr>
                        <a:t>或</a:t>
                      </a:r>
                      <a:r>
                        <a:rPr lang="en-US" sz="1400" kern="0">
                          <a:effectLst/>
                        </a:rPr>
                        <a:t>&gt;140%</a:t>
                      </a:r>
                      <a:r>
                        <a:rPr lang="zh-CN" sz="1400" kern="0">
                          <a:effectLst/>
                        </a:rPr>
                        <a:t>或与</a:t>
                      </a:r>
                      <a:r>
                        <a:rPr lang="en-US" sz="1400" kern="0">
                          <a:effectLst/>
                        </a:rPr>
                        <a:t>14</a:t>
                      </a:r>
                      <a:r>
                        <a:rPr lang="zh-CN" sz="1400" kern="0">
                          <a:effectLst/>
                        </a:rPr>
                        <a:t>天内上次结果间偏差</a:t>
                      </a:r>
                      <a:r>
                        <a:rPr lang="en-US" sz="1400" kern="0">
                          <a:effectLst/>
                        </a:rPr>
                        <a:t>&gt;15%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AT</a:t>
                      </a:r>
                      <a:r>
                        <a:rPr lang="zh-CN" sz="1400" kern="0" dirty="0">
                          <a:effectLst/>
                        </a:rPr>
                        <a:t>线性范围为</a:t>
                      </a:r>
                      <a:r>
                        <a:rPr lang="en-US" sz="1400" kern="0" dirty="0">
                          <a:effectLst/>
                        </a:rPr>
                        <a:t>9%-140%</a:t>
                      </a:r>
                      <a:r>
                        <a:rPr lang="zh-CN" sz="1400" kern="0" dirty="0">
                          <a:effectLst/>
                        </a:rPr>
                        <a:t>；</a:t>
                      </a:r>
                      <a:r>
                        <a:rPr lang="en-US" sz="1400" kern="0" dirty="0">
                          <a:effectLst/>
                        </a:rPr>
                        <a:t>AT&lt;70%</a:t>
                      </a:r>
                      <a:r>
                        <a:rPr lang="zh-CN" sz="1400" kern="0" dirty="0">
                          <a:effectLst/>
                        </a:rPr>
                        <a:t>提示凝血平衡开始出现变化；</a:t>
                      </a:r>
                      <a:r>
                        <a:rPr lang="en-US" sz="1400" kern="0" dirty="0">
                          <a:effectLst/>
                        </a:rPr>
                        <a:t>AT</a:t>
                      </a:r>
                      <a:r>
                        <a:rPr lang="zh-CN" sz="1400" kern="0" dirty="0">
                          <a:effectLst/>
                        </a:rPr>
                        <a:t>的最大允许不精密度为</a:t>
                      </a:r>
                      <a:r>
                        <a:rPr lang="en-US" sz="1400" kern="0" dirty="0">
                          <a:effectLst/>
                        </a:rPr>
                        <a:t>15%</a:t>
                      </a:r>
                      <a:r>
                        <a:rPr lang="zh-CN" sz="1400" kern="0" dirty="0">
                          <a:effectLst/>
                        </a:rPr>
                        <a:t>。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3637128307"/>
                  </a:ext>
                </a:extLst>
              </a:tr>
              <a:tr h="472257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DD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  <a:highlight>
                            <a:srgbClr val="FFFF00"/>
                          </a:highlight>
                        </a:rPr>
                        <a:t>&gt;3.0ug/ml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DD</a:t>
                      </a:r>
                      <a:r>
                        <a:rPr lang="zh-CN" sz="1400" kern="0" dirty="0">
                          <a:effectLst/>
                        </a:rPr>
                        <a:t>线性范围为</a:t>
                      </a:r>
                      <a:r>
                        <a:rPr lang="en-US" sz="1400" kern="0" dirty="0">
                          <a:effectLst/>
                        </a:rPr>
                        <a:t>0.22-3.0ug/ml</a:t>
                      </a:r>
                      <a:r>
                        <a:rPr lang="zh-CN" sz="1400" kern="0" dirty="0">
                          <a:effectLst/>
                        </a:rPr>
                        <a:t>。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&gt;3.0ug/ml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提示明显升高，满足部分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DIC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评分。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843608457"/>
                  </a:ext>
                </a:extLst>
              </a:tr>
              <a:tr h="541082">
                <a:tc>
                  <a:txBody>
                    <a:bodyPr/>
                    <a:lstStyle/>
                    <a:p>
                      <a:pPr algn="l"/>
                      <a:r>
                        <a:rPr lang="en-US" sz="1400" kern="0">
                          <a:effectLst/>
                        </a:rPr>
                        <a:t>FDP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&gt;10.0ug/ml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或≤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DD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结果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0" dirty="0">
                          <a:effectLst/>
                        </a:rPr>
                        <a:t>&lt;5.0ug/ml</a:t>
                      </a:r>
                      <a:r>
                        <a:rPr lang="zh-CN" sz="1400" kern="0" dirty="0">
                          <a:effectLst/>
                        </a:rPr>
                        <a:t>为</a:t>
                      </a:r>
                      <a:r>
                        <a:rPr lang="en-US" sz="1400" kern="0" dirty="0">
                          <a:effectLst/>
                        </a:rPr>
                        <a:t>FDP</a:t>
                      </a:r>
                      <a:r>
                        <a:rPr lang="zh-CN" sz="1400" kern="0" dirty="0">
                          <a:effectLst/>
                        </a:rPr>
                        <a:t>参考区间，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&gt;10.0ug/ml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提示明显升高，满足部分</a:t>
                      </a:r>
                      <a:r>
                        <a:rPr lang="en-US" sz="1400" kern="0" dirty="0">
                          <a:effectLst/>
                          <a:highlight>
                            <a:srgbClr val="FFFF00"/>
                          </a:highlight>
                        </a:rPr>
                        <a:t>DIC</a:t>
                      </a:r>
                      <a:r>
                        <a:rPr lang="zh-CN" sz="1400" kern="0" dirty="0">
                          <a:effectLst/>
                          <a:highlight>
                            <a:srgbClr val="FFFF00"/>
                          </a:highlight>
                        </a:rPr>
                        <a:t>评分。</a:t>
                      </a:r>
                      <a:r>
                        <a:rPr lang="zh-CN" sz="1400" kern="0" dirty="0">
                          <a:effectLst/>
                        </a:rPr>
                        <a:t>理论上</a:t>
                      </a:r>
                      <a:r>
                        <a:rPr lang="en-US" sz="1400" kern="0" dirty="0">
                          <a:effectLst/>
                        </a:rPr>
                        <a:t>FDP</a:t>
                      </a:r>
                      <a:r>
                        <a:rPr lang="zh-CN" sz="1400" kern="0" dirty="0">
                          <a:effectLst/>
                        </a:rPr>
                        <a:t>水平应大于</a:t>
                      </a:r>
                      <a:r>
                        <a:rPr lang="en-US" sz="1400" kern="0" dirty="0">
                          <a:effectLst/>
                        </a:rPr>
                        <a:t>DD</a:t>
                      </a:r>
                      <a:r>
                        <a:rPr lang="zh-CN" sz="1400" kern="0" dirty="0">
                          <a:effectLst/>
                        </a:rPr>
                        <a:t>水平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0403" marR="40403" marT="0" marB="0" anchor="ctr"/>
                </a:tc>
                <a:extLst>
                  <a:ext uri="{0D108BD9-81ED-4DB2-BD59-A6C34878D82A}">
                    <a16:rowId xmlns:a16="http://schemas.microsoft.com/office/drawing/2014/main" val="2620702357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9D03FDFA-3AD5-621D-F4EB-ED21184584BE}"/>
              </a:ext>
            </a:extLst>
          </p:cNvPr>
          <p:cNvSpPr txBox="1"/>
          <p:nvPr/>
        </p:nvSpPr>
        <p:spPr>
          <a:xfrm>
            <a:off x="2141730" y="181518"/>
            <a:ext cx="5076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/>
              <a:t>同济医院检验科 凝血常规自动审核规则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12682D-C365-54A2-FDBC-12A3386E08DB}"/>
              </a:ext>
            </a:extLst>
          </p:cNvPr>
          <p:cNvSpPr txBox="1"/>
          <p:nvPr/>
        </p:nvSpPr>
        <p:spPr>
          <a:xfrm>
            <a:off x="2483768" y="4774168"/>
            <a:ext cx="491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约</a:t>
            </a:r>
            <a:r>
              <a:rPr lang="en-US" altLang="zh-CN" b="1" dirty="0"/>
              <a:t>2/3</a:t>
            </a:r>
            <a:r>
              <a:rPr lang="zh-CN" altLang="en-US" b="1" dirty="0"/>
              <a:t>的凝血常规报告可自动审核</a:t>
            </a:r>
          </a:p>
        </p:txBody>
      </p:sp>
    </p:spTree>
    <p:extLst>
      <p:ext uri="{BB962C8B-B14F-4D97-AF65-F5344CB8AC3E}">
        <p14:creationId xmlns:p14="http://schemas.microsoft.com/office/powerpoint/2010/main" val="1770245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342902"/>
            <a:ext cx="6172200" cy="716756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>
                <a:solidFill>
                  <a:srgbClr val="0000FF"/>
                </a:solidFill>
              </a:rPr>
              <a:t>小结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0133" y="1059656"/>
            <a:ext cx="6590156" cy="291465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None/>
              <a:defRPr/>
            </a:pPr>
            <a:endParaRPr lang="en-US" altLang="zh-CN" dirty="0"/>
          </a:p>
          <a:p>
            <a:pPr>
              <a:defRPr/>
            </a:pPr>
            <a:r>
              <a:rPr lang="zh-CN" altLang="en-US" dirty="0"/>
              <a:t>实验室规范凝血报告的重点：</a:t>
            </a:r>
            <a:endParaRPr lang="en-US" altLang="zh-CN" dirty="0"/>
          </a:p>
          <a:p>
            <a:pPr marL="0" indent="0">
              <a:buNone/>
              <a:defRPr/>
            </a:pPr>
            <a:r>
              <a:rPr lang="zh-CN" altLang="en-US" dirty="0"/>
              <a:t>    充分研读和理解检测相关指南、行标、文献；</a:t>
            </a:r>
            <a:endParaRPr lang="en-US" altLang="zh-CN" dirty="0"/>
          </a:p>
          <a:p>
            <a:pPr marL="0" indent="0">
              <a:buNone/>
              <a:defRPr/>
            </a:pPr>
            <a:r>
              <a:rPr lang="zh-CN" altLang="en-US" dirty="0"/>
              <a:t>   </a:t>
            </a:r>
            <a:endParaRPr lang="en-US" altLang="zh-CN" dirty="0"/>
          </a:p>
          <a:p>
            <a:pPr>
              <a:defRPr/>
            </a:pPr>
            <a:r>
              <a:rPr lang="zh-CN" altLang="en-US" dirty="0"/>
              <a:t>临床合理解读的重点：</a:t>
            </a:r>
            <a:endParaRPr lang="en-US" altLang="zh-CN" dirty="0"/>
          </a:p>
          <a:p>
            <a:pPr marL="0" indent="0">
              <a:buNone/>
              <a:defRPr/>
            </a:pPr>
            <a:r>
              <a:rPr lang="en-US" altLang="zh-CN" dirty="0"/>
              <a:t>    </a:t>
            </a:r>
            <a:r>
              <a:rPr lang="zh-CN" altLang="en-US" dirty="0"/>
              <a:t>针对分析前、中、后因素与实验室充分沟通；</a:t>
            </a:r>
          </a:p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6">
            <a:extLst>
              <a:ext uri="{FF2B5EF4-FFF2-40B4-BE49-F238E27FC236}">
                <a16:creationId xmlns:a16="http://schemas.microsoft.com/office/drawing/2014/main" id="{1FA3F8BD-98F0-0B37-1F6C-B234860F1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77" y="2783686"/>
            <a:ext cx="6840845" cy="19442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7895365-F4A8-A4CF-3763-3FBEF41525E5}"/>
              </a:ext>
            </a:extLst>
          </p:cNvPr>
          <p:cNvSpPr txBox="1"/>
          <p:nvPr/>
        </p:nvSpPr>
        <p:spPr>
          <a:xfrm>
            <a:off x="1907704" y="1059582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善战者，无赫赫之功；</a:t>
            </a:r>
            <a:endParaRPr lang="en-US" altLang="zh-CN" sz="4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善医者，无煌煌之名。</a:t>
            </a:r>
          </a:p>
        </p:txBody>
      </p:sp>
    </p:spTree>
    <p:extLst>
      <p:ext uri="{BB962C8B-B14F-4D97-AF65-F5344CB8AC3E}">
        <p14:creationId xmlns:p14="http://schemas.microsoft.com/office/powerpoint/2010/main" val="20459910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e9a7d8f-7fe2-4b80-ae05-b750bb9c7f16"/>
  <p:tag name="COMMONDATA" val="eyJoZGlkIjoiN2I1YmRhMjNlYmJhNDdiODFmMDA0OWVlZDgxM2UwZD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1221114345"/>
  <p:tag name="MH_LIBRARY" val="GRAPHIC"/>
  <p:tag name="MH_ORDER" val="文本框 318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201221114345"/>
  <p:tag name="MH_LIBRARY" val="GRAPHIC"/>
  <p:tag name="MH_ORDER" val="文本框 318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007,&quot;width&quot;:1994}"/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5250</Words>
  <Application>Microsoft Office PowerPoint</Application>
  <PresentationFormat>全屏显示(16:9)</PresentationFormat>
  <Paragraphs>635</Paragraphs>
  <Slides>54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75" baseType="lpstr">
      <vt:lpstr>FZSSK--GBK1-0</vt:lpstr>
      <vt:lpstr>Lato-Italic</vt:lpstr>
      <vt:lpstr>Lato-Regular</vt:lpstr>
      <vt:lpstr>NEU-BZ-Italic</vt:lpstr>
      <vt:lpstr>NEU-BZ-Regular</vt:lpstr>
      <vt:lpstr>PingFang SC</vt:lpstr>
      <vt:lpstr>system-ui</vt:lpstr>
      <vt:lpstr>华文仿宋</vt:lpstr>
      <vt:lpstr>华文隶书</vt:lpstr>
      <vt:lpstr>楷体</vt:lpstr>
      <vt:lpstr>宋体</vt:lpstr>
      <vt:lpstr>Microsoft Yahei</vt:lpstr>
      <vt:lpstr>Microsoft Yahei</vt:lpstr>
      <vt:lpstr>Arial</vt:lpstr>
      <vt:lpstr>Calibri</vt:lpstr>
      <vt:lpstr>Symbol</vt:lpstr>
      <vt:lpstr>Times New Roman</vt:lpstr>
      <vt:lpstr>Wingdings</vt:lpstr>
      <vt:lpstr>Wingdings 2</vt:lpstr>
      <vt:lpstr>Office 主题</vt:lpstr>
      <vt:lpstr>图片</vt:lpstr>
      <vt:lpstr>PowerPoint 演示文稿</vt:lpstr>
      <vt:lpstr>PowerPoint 演示文稿</vt:lpstr>
      <vt:lpstr>PowerPoint 演示文稿</vt:lpstr>
      <vt:lpstr>1.患者准备</vt:lpstr>
      <vt:lpstr>PowerPoint 演示文稿</vt:lpstr>
      <vt:lpstr>2.标本凝固</vt:lpstr>
      <vt:lpstr>3.抗凝剂比例过高（枸橼酸钠抗凝血）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PT及INR（国际标准化比值）</vt:lpstr>
      <vt:lpstr>PowerPoint 演示文稿</vt:lpstr>
      <vt:lpstr>PowerPoint 演示文稿</vt:lpstr>
      <vt:lpstr>PowerPoint 演示文稿</vt:lpstr>
      <vt:lpstr>PowerPoint 演示文稿</vt:lpstr>
      <vt:lpstr>4.试剂的配制、保存</vt:lpstr>
      <vt:lpstr>5.凝血因子活性测定的标准化</vt:lpstr>
      <vt:lpstr>PowerPoint 演示文稿</vt:lpstr>
      <vt:lpstr>凝血实验室人员的要求</vt:lpstr>
      <vt:lpstr>PowerPoint 演示文稿</vt:lpstr>
      <vt:lpstr>PowerPoint 演示文稿</vt:lpstr>
      <vt:lpstr>可采取的措施：</vt:lpstr>
      <vt:lpstr>PowerPoint 演示文稿</vt:lpstr>
      <vt:lpstr>3.失控规则及允许CV 基于功效函数图（根据分析质量要求、方法稳定性、质控频度通过软件计算）</vt:lpstr>
      <vt:lpstr>4.失控处理</vt:lpstr>
      <vt:lpstr>PowerPoint 演示文稿</vt:lpstr>
      <vt:lpstr>PowerPoint 演示文稿</vt:lpstr>
      <vt:lpstr>PowerPoint 演示文稿</vt:lpstr>
      <vt:lpstr>PowerPoint 演示文稿</vt:lpstr>
      <vt:lpstr>6、凝血检验室间质评</vt:lpstr>
      <vt:lpstr>PowerPoint 演示文稿</vt:lpstr>
      <vt:lpstr>1.规范的凝血报告：</vt:lpstr>
      <vt:lpstr>2.凝血项目的危急值设定</vt:lpstr>
      <vt:lpstr>3.异常结果的处理</vt:lpstr>
      <vt:lpstr>PowerPoint 演示文稿</vt:lpstr>
      <vt:lpstr>PowerPoint 演示文稿</vt:lpstr>
      <vt:lpstr>PowerPoint 演示文稿</vt:lpstr>
      <vt:lpstr>急诊患者：PT、APTT、TT、FIB、D-D均无数值结果，标本/检测未见异常，是否报告？如何报告？</vt:lpstr>
      <vt:lpstr>建议高年资人员处理的结果：</vt:lpstr>
      <vt:lpstr>PowerPoint 演示文稿</vt:lpstr>
      <vt:lpstr>4.参考值的确定</vt:lpstr>
      <vt:lpstr>PowerPoint 演示文稿</vt:lpstr>
      <vt:lpstr>应明确D-dimer对静脉血栓的排除阈值（CAP认可要求）</vt:lpstr>
      <vt:lpstr>PowerPoint 演示文稿</vt:lpstr>
      <vt:lpstr>PowerPoint 演示文稿</vt:lpstr>
      <vt:lpstr>小结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tjh</cp:lastModifiedBy>
  <cp:revision>176</cp:revision>
  <dcterms:created xsi:type="dcterms:W3CDTF">2023-01-10T02:01:00Z</dcterms:created>
  <dcterms:modified xsi:type="dcterms:W3CDTF">2024-10-01T00:55:42Z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0CBC39A7131A46E1A2F7B7055475930A</vt:lpwstr>
  </property>
  <property fmtid="{D5CDD505-2E9C-101B-9397-08002B2CF9AE}" pid="3" name="KSOProductBuildVer">
    <vt:lpwstr>2052-12.1.0.15712</vt:lpwstr>
  </property>
</Properties>
</file>