
<file path=[Content_Types].xml><?xml version="1.0" encoding="utf-8"?>
<Types xmlns="http://schemas.openxmlformats.org/package/2006/content-types">
  <Default Extension="emf" ContentType="image/x-emf"/>
  <Default Extension="jfif" ContentType="image/png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858" r:id="rId3"/>
    <p:sldId id="2859" r:id="rId4"/>
    <p:sldId id="2870" r:id="rId5"/>
    <p:sldId id="2835" r:id="rId6"/>
    <p:sldId id="2839" r:id="rId7"/>
    <p:sldId id="2857" r:id="rId8"/>
    <p:sldId id="278" r:id="rId9"/>
    <p:sldId id="2860" r:id="rId10"/>
    <p:sldId id="2840" r:id="rId11"/>
    <p:sldId id="2861" r:id="rId12"/>
    <p:sldId id="2862" r:id="rId13"/>
    <p:sldId id="2864" r:id="rId14"/>
    <p:sldId id="2865" r:id="rId15"/>
    <p:sldId id="2873" r:id="rId16"/>
    <p:sldId id="2866" r:id="rId17"/>
    <p:sldId id="2854" r:id="rId18"/>
    <p:sldId id="2856" r:id="rId19"/>
    <p:sldId id="1229" r:id="rId20"/>
    <p:sldId id="2869" r:id="rId21"/>
    <p:sldId id="2868" r:id="rId22"/>
    <p:sldId id="2872" r:id="rId23"/>
    <p:sldId id="869" r:id="rId24"/>
    <p:sldId id="628" r:id="rId25"/>
    <p:sldId id="2871" r:id="rId26"/>
    <p:sldId id="2874" r:id="rId27"/>
    <p:sldId id="1246" r:id="rId28"/>
    <p:sldId id="1248" r:id="rId29"/>
    <p:sldId id="1250" r:id="rId30"/>
    <p:sldId id="353" r:id="rId31"/>
    <p:sldId id="354" r:id="rId32"/>
    <p:sldId id="355" r:id="rId33"/>
    <p:sldId id="2875" r:id="rId34"/>
    <p:sldId id="2877" r:id="rId35"/>
    <p:sldId id="2878" r:id="rId36"/>
    <p:sldId id="267" r:id="rId37"/>
    <p:sldId id="2879" r:id="rId38"/>
    <p:sldId id="2876" r:id="rId39"/>
    <p:sldId id="2880" r:id="rId40"/>
    <p:sldId id="649" r:id="rId41"/>
    <p:sldId id="2881" r:id="rId42"/>
    <p:sldId id="335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jh" initials="t" lastIdx="1" clrIdx="0">
    <p:extLst>
      <p:ext uri="{19B8F6BF-5375-455C-9EA6-DF929625EA0E}">
        <p15:presenceInfo xmlns:p15="http://schemas.microsoft.com/office/powerpoint/2012/main" userId="tj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1DD02-7885-4683-8DDD-E7BE03D9D25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114FC-6F69-445C-8B00-DBCC2A611B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64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8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886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165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178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53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9105A6-6929-C594-BF59-AB18FE414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D8535D-40FF-2932-6C4F-5F6B8D089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0E01F3-A7E4-1CA7-79AE-88CEB314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B9B933-38A7-54E4-F769-016D5F1FC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0EC3E9-CC97-7A9A-C4D1-53FB1DFC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42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273089-0DDD-016F-233A-CB8CA0FF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4EC346-A2DE-48DC-FEB5-04E4E6BCE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36C8A2-AF3D-1902-F7F1-5588373E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B41095-62E2-1E2D-8C98-312520F4E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51D351-CDC8-4286-1F42-CE89A93B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36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D237C7-244B-5946-30BE-34D5D565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70106E-43E7-EC00-40DB-6193321E3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43D05A-DB56-7F2E-D23C-280B3BB2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33DCDF-FC85-42CA-6249-6E49AB0C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CF1EFD-8EBF-353F-BC68-3D5849C9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55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BB9AD9-FCD4-1910-C8F2-D1F79D46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09173A-09F5-A275-B3F3-AC13CCDE9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7E3974-FEE5-0C38-BAD2-258CD8FF5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5F2EB1-9C37-C1DF-C324-CB8F2153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9548FF-83B7-537B-DA3E-82ECC7C3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0BA23-1097-71C3-2FD3-5763FA0E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74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D4DD7A-F941-52AB-50DD-228B586A4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4BC3E8-B16F-7868-E44E-0EE6B6E69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68958C4-30B0-A276-5116-C63D7FE2C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73BD0C9-9EBB-2AC1-5E4E-171BE84CC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A74309-F0D1-EF3E-B7AC-341997C11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51E343-B512-29D1-EBAF-59D8A2B6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1790A36-377C-AF02-358B-B980A6AF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A421BB0-E421-5F8B-4797-42943901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4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1E4BE0-B4A8-3F7B-ECC4-70EB82DD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6743D25-B6A9-9988-B755-3B49207D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E2A901-5246-F667-C6F1-F9A9C37F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99E380-32A3-FA06-3A33-38E6FE2B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04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1FCA5DA-6307-541F-FDFE-E60199064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D06AF3-0930-5B45-CF73-941434F4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23076-2586-C906-B99D-CA850F94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42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B0C29-801D-2218-6EA1-23F9ECDD6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A38F02-ACDC-E94E-AAAB-3BE6F4DE2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80B0B5-46DB-5462-7B02-1AA90B132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A92D498-ED1F-E0D9-345B-5F0B69A5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47F35F-C6BC-4D03-8D48-284F1429C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50482E-5FBC-4A9B-D54A-7117C101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03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AAD3B-E524-7F57-6F43-45DB396B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C365235-236D-C538-7EDA-650F83A7B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222A12-7356-EF05-C71B-96358CB35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77FC7E-3C7A-6702-4548-17AB0819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4D2B56-5A34-CBD6-3314-F7AFA5B4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E50B0F-52B6-4F84-66D5-ABCBD746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81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9B16A-8926-DF17-E83D-39A2A46A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B6C2DD-FF03-FAD4-1ACA-1E5EF00F9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864C01-D722-8434-6742-73606903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3C110-3F74-051D-204B-2B1873A1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FBB8C3-D32F-E828-7D70-FEB10810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43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5639E0A-8F4D-C57E-D821-7ACD248B4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D9E18D-26F1-8323-5548-4B8964ED3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156E85-A137-56D8-BE43-7BB181CF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7C523A-5A61-206A-4CEB-E3E272399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DA27F-EE09-455C-F99E-1249A50B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23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>
            <a:gsLst>
              <a:gs pos="5000">
                <a:srgbClr val="001B52"/>
              </a:gs>
              <a:gs pos="100000">
                <a:srgbClr val="001B52">
                  <a:alpha val="85000"/>
                </a:srgb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705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669" y="-11199"/>
            <a:ext cx="12191331" cy="6869199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973" y="165579"/>
            <a:ext cx="3658292" cy="4640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4338" y="136979"/>
            <a:ext cx="7095422" cy="13246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351603" y="1175826"/>
            <a:ext cx="7801986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 userDrawn="1"/>
        </p:nvSpPr>
        <p:spPr>
          <a:xfrm>
            <a:off x="5618081" y="2063440"/>
            <a:ext cx="184731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705" dirty="0"/>
          </a:p>
        </p:txBody>
      </p:sp>
    </p:spTree>
    <p:extLst>
      <p:ext uri="{BB962C8B-B14F-4D97-AF65-F5344CB8AC3E}">
        <p14:creationId xmlns:p14="http://schemas.microsoft.com/office/powerpoint/2010/main" val="3421672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(Logo &amp; graph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55382" y="202605"/>
            <a:ext cx="10281235" cy="665672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dirty="0">
                <a:solidFill>
                  <a:srgbClr val="E34A2A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US" dirty="0"/>
              <a:t>Slide Title Goes Here In Arial Bold 18/20pt</a:t>
            </a:r>
          </a:p>
        </p:txBody>
      </p:sp>
      <p:sp>
        <p:nvSpPr>
          <p:cNvPr id="6" name="Isosceles Triangle 5"/>
          <p:cNvSpPr/>
          <p:nvPr userDrawn="1"/>
        </p:nvSpPr>
        <p:spPr>
          <a:xfrm rot="10800000">
            <a:off x="11641301" y="6241184"/>
            <a:ext cx="348343" cy="321547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297779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FD7F7D6-5646-3A1A-E77F-889D2FB9C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2658D1-7BA3-7473-6016-272CBB33E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1EC77C-C422-6C31-1DFB-4A265D372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C88B5-2CE2-4873-A466-FDE43C615573}" type="datetimeFigureOut">
              <a:rPr lang="zh-CN" altLang="en-US" smtClean="0"/>
              <a:t>2024/11/20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EE2FFE-7FC7-C710-FD72-6DA807AE6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BF06EC-9D37-993E-16DA-44913B093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5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ebp"/><Relationship Id="rId2" Type="http://schemas.openxmlformats.org/officeDocument/2006/relationships/image" Target="../media/image16.webp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ebp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ebp"/><Relationship Id="rId2" Type="http://schemas.openxmlformats.org/officeDocument/2006/relationships/image" Target="../media/image43.web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eb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E74755-2A98-2D8F-415E-115A2A2E58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0070C0"/>
                </a:solidFill>
              </a:rPr>
              <a:t>出血性疾病实验室诊断与处置原则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D08383D-6A80-0D53-782B-7D3B69686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67057"/>
            <a:ext cx="9144000" cy="1655762"/>
          </a:xfrm>
        </p:spPr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</a:rPr>
              <a:t>唐宁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华中科技大学同济医学院附属同济医院</a:t>
            </a:r>
          </a:p>
        </p:txBody>
      </p:sp>
    </p:spTree>
    <p:extLst>
      <p:ext uri="{BB962C8B-B14F-4D97-AF65-F5344CB8AC3E}">
        <p14:creationId xmlns:p14="http://schemas.microsoft.com/office/powerpoint/2010/main" val="3174993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FBD80-288D-EC1F-B37D-C93C2644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20" y="2535207"/>
            <a:ext cx="10515600" cy="58628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出血性疾病的分类：一期</a:t>
            </a:r>
            <a:r>
              <a:rPr lang="en-US" altLang="zh-CN" sz="2800" b="1" dirty="0">
                <a:solidFill>
                  <a:srgbClr val="0070C0"/>
                </a:solidFill>
              </a:rPr>
              <a:t>/</a:t>
            </a:r>
            <a:r>
              <a:rPr lang="zh-CN" altLang="en-US" sz="2800" b="1" dirty="0">
                <a:solidFill>
                  <a:srgbClr val="0070C0"/>
                </a:solidFill>
              </a:rPr>
              <a:t>二期；遗传</a:t>
            </a:r>
            <a:r>
              <a:rPr lang="en-US" altLang="zh-CN" sz="2800" b="1" dirty="0">
                <a:solidFill>
                  <a:srgbClr val="0070C0"/>
                </a:solidFill>
              </a:rPr>
              <a:t>/</a:t>
            </a:r>
            <a:r>
              <a:rPr lang="zh-CN" altLang="en-US" sz="2800" b="1" dirty="0">
                <a:solidFill>
                  <a:srgbClr val="0070C0"/>
                </a:solidFill>
              </a:rPr>
              <a:t>获得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86762-1F40-6BE2-1F27-C8CCCC2FE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574" y="3121491"/>
            <a:ext cx="10075223" cy="3668507"/>
          </a:xfrm>
        </p:spPr>
        <p:txBody>
          <a:bodyPr>
            <a:normAutofit/>
          </a:bodyPr>
          <a:lstStyle/>
          <a:p>
            <a:r>
              <a:rPr lang="zh-CN" altLang="en-US" sz="2400" dirty="0"/>
              <a:t>血管缺陷（如</a:t>
            </a:r>
            <a:r>
              <a:rPr lang="en-US" altLang="zh-CN" sz="2400" dirty="0"/>
              <a:t>EDS</a:t>
            </a:r>
            <a:r>
              <a:rPr lang="zh-CN" altLang="en-US" sz="2400" dirty="0"/>
              <a:t>、毛细血管扩张症）</a:t>
            </a:r>
            <a:endParaRPr lang="en-US" altLang="zh-CN" sz="2400" dirty="0"/>
          </a:p>
          <a:p>
            <a:r>
              <a:rPr lang="zh-CN" altLang="en-US" sz="2400" dirty="0"/>
              <a:t>血小板减少症（如免疫性血小板减少）</a:t>
            </a:r>
            <a:endParaRPr lang="en-US" altLang="zh-CN" sz="2400" dirty="0"/>
          </a:p>
          <a:p>
            <a:r>
              <a:rPr lang="zh-CN" altLang="en-US" sz="2400" dirty="0"/>
              <a:t>血小板功能障碍（如血小板无力症、类血小板无力症）</a:t>
            </a:r>
            <a:endParaRPr lang="en-US" altLang="zh-CN" sz="2400" dirty="0"/>
          </a:p>
          <a:p>
            <a:r>
              <a:rPr lang="zh-CN" altLang="en-US" sz="2400" dirty="0"/>
              <a:t>血管性血友病</a:t>
            </a:r>
            <a:endParaRPr lang="en-US" altLang="zh-CN" sz="2400" dirty="0"/>
          </a:p>
          <a:p>
            <a:r>
              <a:rPr lang="zh-CN" altLang="en-US" sz="2400" dirty="0"/>
              <a:t>内、外源凝血因子缺乏（如血友病、维生素</a:t>
            </a:r>
            <a:r>
              <a:rPr lang="en-US" altLang="zh-CN" sz="2400" dirty="0"/>
              <a:t>K</a:t>
            </a:r>
            <a:r>
              <a:rPr lang="zh-CN" altLang="en-US" sz="2400" dirty="0"/>
              <a:t>缺乏症、</a:t>
            </a:r>
            <a:r>
              <a:rPr lang="en-US" altLang="zh-CN" sz="2400" dirty="0"/>
              <a:t>DIC 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r>
              <a:rPr lang="en-US" altLang="zh-CN" sz="2400" dirty="0"/>
              <a:t>XIII</a:t>
            </a:r>
            <a:r>
              <a:rPr lang="zh-CN" altLang="en-US" sz="2400" dirty="0"/>
              <a:t>因子缺乏症</a:t>
            </a:r>
            <a:endParaRPr lang="en-US" altLang="zh-CN" sz="2400" dirty="0"/>
          </a:p>
          <a:p>
            <a:r>
              <a:rPr lang="zh-CN" altLang="en-US" sz="2400" dirty="0"/>
              <a:t>纤维蛋白原异常（如异常</a:t>
            </a:r>
            <a:r>
              <a:rPr lang="en-US" altLang="zh-CN" sz="2400" dirty="0"/>
              <a:t>FIB</a:t>
            </a:r>
            <a:r>
              <a:rPr lang="zh-CN" altLang="en-US" sz="2400" dirty="0"/>
              <a:t>血症、低</a:t>
            </a:r>
            <a:r>
              <a:rPr lang="en-US" altLang="zh-CN" sz="2400" dirty="0"/>
              <a:t>FIB</a:t>
            </a:r>
            <a:r>
              <a:rPr lang="zh-CN" altLang="en-US" sz="2400" dirty="0"/>
              <a:t>血症）</a:t>
            </a:r>
            <a:endParaRPr lang="en-US" altLang="zh-CN" sz="2400" dirty="0"/>
          </a:p>
          <a:p>
            <a:r>
              <a:rPr lang="zh-CN" altLang="en-US" sz="2400" dirty="0"/>
              <a:t>纤溶亢进（如</a:t>
            </a:r>
            <a:r>
              <a:rPr lang="en-US" altLang="zh-CN" sz="2400" dirty="0"/>
              <a:t>α</a:t>
            </a:r>
            <a:r>
              <a:rPr lang="en-US" altLang="zh-CN" sz="2400" baseline="-25000" dirty="0"/>
              <a:t>2</a:t>
            </a:r>
            <a:r>
              <a:rPr lang="en-US" altLang="zh-CN" sz="2400" dirty="0"/>
              <a:t>-</a:t>
            </a:r>
            <a:r>
              <a:rPr lang="zh-CN" altLang="en-US" sz="2400" dirty="0"/>
              <a:t>抗纤溶酶缺乏）</a:t>
            </a:r>
            <a:endParaRPr lang="en-US" altLang="zh-CN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637EF3-DDBF-9F5E-8544-770D7A45CBB3}"/>
              </a:ext>
            </a:extLst>
          </p:cNvPr>
          <p:cNvSpPr txBox="1"/>
          <p:nvPr/>
        </p:nvSpPr>
        <p:spPr>
          <a:xfrm>
            <a:off x="558140" y="1261390"/>
            <a:ext cx="101415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zh-CN" sz="2400" dirty="0">
                <a:solidFill>
                  <a:srgbClr val="000000"/>
                </a:solidFill>
                <a:effectLst/>
                <a:ea typeface="宋体" panose="02010600030101010101" pitchFamily="2" charset="-122"/>
                <a:cs typeface="宋体" panose="02010600030101010101" pitchFamily="2" charset="-122"/>
              </a:rPr>
              <a:t>出血性疾病系指因先天或获得性原因，导致患者止血机制缺陷或异常，而引起的一组以自发性出血或轻度损伤后过度出血为特征的疾病。</a:t>
            </a:r>
            <a:endParaRPr lang="zh-CN" altLang="en-US" sz="2400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62668D99-9386-C57A-EDE0-773BB105EDA3}"/>
              </a:ext>
            </a:extLst>
          </p:cNvPr>
          <p:cNvSpPr txBox="1">
            <a:spLocks/>
          </p:cNvSpPr>
          <p:nvPr/>
        </p:nvSpPr>
        <p:spPr>
          <a:xfrm>
            <a:off x="407719" y="453696"/>
            <a:ext cx="10515600" cy="58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solidFill>
                  <a:srgbClr val="0070C0"/>
                </a:solidFill>
              </a:rPr>
              <a:t>出血性疾病的定义：</a:t>
            </a:r>
          </a:p>
        </p:txBody>
      </p:sp>
    </p:spTree>
    <p:extLst>
      <p:ext uri="{BB962C8B-B14F-4D97-AF65-F5344CB8AC3E}">
        <p14:creationId xmlns:p14="http://schemas.microsoft.com/office/powerpoint/2010/main" val="265695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DE4E549-B81F-6D6B-19E6-10B8F2392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781" y="434528"/>
            <a:ext cx="6238814" cy="642347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8E91497-FEB1-E3F3-D5F5-03271230DD6F}"/>
              </a:ext>
            </a:extLst>
          </p:cNvPr>
          <p:cNvSpPr txBox="1"/>
          <p:nvPr/>
        </p:nvSpPr>
        <p:spPr>
          <a:xfrm>
            <a:off x="8253350" y="6270172"/>
            <a:ext cx="378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i="1" dirty="0"/>
              <a:t>威廉姆斯血液学（第</a:t>
            </a:r>
            <a:r>
              <a:rPr lang="en-US" altLang="zh-CN" sz="2400" b="1" i="1" dirty="0"/>
              <a:t>9</a:t>
            </a:r>
            <a:r>
              <a:rPr lang="zh-CN" altLang="en-US" sz="2400" b="1" i="1" dirty="0"/>
              <a:t>版）</a:t>
            </a:r>
          </a:p>
        </p:txBody>
      </p:sp>
    </p:spTree>
    <p:extLst>
      <p:ext uri="{BB962C8B-B14F-4D97-AF65-F5344CB8AC3E}">
        <p14:creationId xmlns:p14="http://schemas.microsoft.com/office/powerpoint/2010/main" val="2620968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etails are in the caption following the image">
            <a:extLst>
              <a:ext uri="{FF2B5EF4-FFF2-40B4-BE49-F238E27FC236}">
                <a16:creationId xmlns:a16="http://schemas.microsoft.com/office/drawing/2014/main" id="{32C42B13-ECA4-51E9-4F07-DE2508383C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80B4A7-4D01-C0CD-CD26-5587A360B596}"/>
              </a:ext>
            </a:extLst>
          </p:cNvPr>
          <p:cNvSpPr txBox="1"/>
          <p:nvPr/>
        </p:nvSpPr>
        <p:spPr>
          <a:xfrm>
            <a:off x="8502732" y="5934670"/>
            <a:ext cx="36892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1" dirty="0">
                <a:solidFill>
                  <a:srgbClr val="212121"/>
                </a:solidFill>
                <a:effectLst/>
                <a:latin typeface="BlinkMacSystemFont"/>
              </a:rPr>
              <a:t>Hayward CPM. How I investigate for bleeding disorders. Int J Lab </a:t>
            </a:r>
            <a:r>
              <a:rPr lang="en-US" altLang="zh-CN" b="0" i="1" dirty="0" err="1">
                <a:solidFill>
                  <a:srgbClr val="212121"/>
                </a:solidFill>
                <a:effectLst/>
                <a:latin typeface="BlinkMacSystemFont"/>
              </a:rPr>
              <a:t>Hematol</a:t>
            </a:r>
            <a:r>
              <a:rPr lang="en-US" altLang="zh-CN" b="0" i="1" dirty="0">
                <a:solidFill>
                  <a:srgbClr val="212121"/>
                </a:solidFill>
                <a:effectLst/>
                <a:latin typeface="BlinkMacSystemFont"/>
              </a:rPr>
              <a:t>. 2018 May;40 Suppl 1:6-14. </a:t>
            </a:r>
            <a:endParaRPr lang="zh-CN" altLang="en-US" i="1" dirty="0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BF70EF78-B0DB-B85A-2121-EFE54D0CB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0" y="558140"/>
            <a:ext cx="2902528" cy="688769"/>
          </a:xfrm>
        </p:spPr>
        <p:txBody>
          <a:bodyPr>
            <a:normAutofit fontScale="90000"/>
          </a:bodyPr>
          <a:lstStyle/>
          <a:p>
            <a:r>
              <a:rPr lang="zh-CN" altLang="en-US" sz="3600" b="1" dirty="0">
                <a:solidFill>
                  <a:srgbClr val="0070C0"/>
                </a:solidFill>
              </a:rPr>
              <a:t>出血性疾病的检验路径：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DE36DDA-612E-9576-E091-C7807A57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32" y="0"/>
            <a:ext cx="5739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1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18D6D28-3F10-4E99-AD5D-82820DA0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1" y="147232"/>
            <a:ext cx="11187808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初期止血筛查试验：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PFA</a:t>
            </a:r>
            <a:r>
              <a:rPr lang="zh-CN" altLang="en-US" sz="3600" b="1" dirty="0">
                <a:solidFill>
                  <a:srgbClr val="0070C0"/>
                </a:solidFill>
              </a:rPr>
              <a:t>分析仪</a:t>
            </a:r>
            <a:r>
              <a:rPr lang="zh-CN" altLang="en-US" sz="2400" b="1" dirty="0">
                <a:solidFill>
                  <a:srgbClr val="0070C0"/>
                </a:solidFill>
              </a:rPr>
              <a:t>（体外出血时间测定）</a:t>
            </a:r>
            <a:r>
              <a:rPr lang="en-US" altLang="zh-CN" sz="2400" b="1" dirty="0">
                <a:solidFill>
                  <a:srgbClr val="0070C0"/>
                </a:solidFill>
              </a:rPr>
              <a:t> 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D65B4F9-C919-4750-A66A-B95E99629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079" y="1720888"/>
            <a:ext cx="2901767" cy="341622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5AA8170-11BD-4515-A246-420FD51E13CA}"/>
              </a:ext>
            </a:extLst>
          </p:cNvPr>
          <p:cNvSpPr txBox="1"/>
          <p:nvPr/>
        </p:nvSpPr>
        <p:spPr>
          <a:xfrm>
            <a:off x="8997893" y="5637313"/>
            <a:ext cx="2687426" cy="442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75" b="1" dirty="0"/>
              <a:t>PFA</a:t>
            </a:r>
            <a:r>
              <a:rPr lang="zh-CN" altLang="en-US" sz="2275" b="1" dirty="0"/>
              <a:t>分析仪外观</a:t>
            </a:r>
            <a:endParaRPr lang="en-US" altLang="zh-CN" sz="2275" b="1" dirty="0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68D7355D-C7E1-16F5-6279-C926782B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55" y="1086438"/>
            <a:ext cx="6634107" cy="4477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1">
            <a:extLst>
              <a:ext uri="{FF2B5EF4-FFF2-40B4-BE49-F238E27FC236}">
                <a16:creationId xmlns:a16="http://schemas.microsoft.com/office/drawing/2014/main" id="{73A78AEA-E66E-E60F-3360-6D308218F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63" y="5680601"/>
            <a:ext cx="6413667" cy="707886"/>
          </a:xfrm>
          <a:prstGeom prst="rect">
            <a:avLst/>
          </a:prstGeom>
          <a:solidFill>
            <a:srgbClr val="274583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生物活性膜上包被胶原</a:t>
            </a:r>
            <a:r>
              <a:rPr lang="en-US" altLang="zh-C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肾上腺素，或胶原</a:t>
            </a:r>
            <a:r>
              <a:rPr lang="en-US" altLang="zh-C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二磷酸腺苷</a:t>
            </a:r>
            <a:endParaRPr lang="en-US" altLang="zh-CN" sz="2000" dirty="0">
              <a:solidFill>
                <a:schemeClr val="bg2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                报告参数： 闭合时间（</a:t>
            </a:r>
            <a:r>
              <a:rPr lang="en-US" altLang="zh-CN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CT</a:t>
            </a:r>
            <a:r>
              <a:rPr lang="zh-CN" altLang="en-US" sz="2000" dirty="0">
                <a:solidFill>
                  <a:schemeClr val="bg2"/>
                </a:solidFill>
                <a:latin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560545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18D6D28-3F10-4E99-AD5D-82820DA0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1" y="147232"/>
            <a:ext cx="8124636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zh-CN" altLang="en-US" b="1" dirty="0">
                <a:solidFill>
                  <a:srgbClr val="0070C0"/>
                </a:solidFill>
              </a:rPr>
              <a:t>初期止血特异性检验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2D326D4-A4C8-4929-A1F3-89BE64DB4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492" y="1044284"/>
            <a:ext cx="8469678" cy="509703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zh-CN" sz="2275" b="1" dirty="0">
              <a:latin typeface="Times New Roman" panose="02020603050405020304" pitchFamily="18" charset="0"/>
            </a:endParaRP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en-US" altLang="zh-CN" sz="2275" b="1" dirty="0">
                <a:latin typeface="Times New Roman" panose="02020603050405020304" pitchFamily="18" charset="0"/>
              </a:rPr>
              <a:t>PFA-CT</a:t>
            </a:r>
            <a:r>
              <a:rPr lang="zh-CN" altLang="en-US" sz="2275" b="1" dirty="0">
                <a:latin typeface="Times New Roman" panose="02020603050405020304" pitchFamily="18" charset="0"/>
              </a:rPr>
              <a:t>正常：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血管内皮缺陷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indent="766101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炎症标志物检测，基因检测</a:t>
            </a:r>
            <a:r>
              <a:rPr lang="en-US" altLang="zh-CN" sz="2275" b="1" dirty="0">
                <a:latin typeface="Times New Roman" panose="02020603050405020304" pitchFamily="18" charset="0"/>
              </a:rPr>
              <a:t>…</a:t>
            </a: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二期止血缺陷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endParaRPr lang="en-US" altLang="zh-CN" sz="2275" b="1" dirty="0">
              <a:latin typeface="Times New Roman" panose="02020603050405020304" pitchFamily="18" charset="0"/>
            </a:endParaRP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en-US" altLang="zh-CN" sz="2275" b="1" dirty="0">
                <a:latin typeface="Times New Roman" panose="02020603050405020304" pitchFamily="18" charset="0"/>
              </a:rPr>
              <a:t>PFA-CT</a:t>
            </a:r>
            <a:r>
              <a:rPr lang="zh-CN" altLang="en-US" sz="2275" b="1" dirty="0">
                <a:latin typeface="Times New Roman" panose="02020603050405020304" pitchFamily="18" charset="0"/>
              </a:rPr>
              <a:t>延长：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marL="422936" indent="-422936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血小板计数减少（破坏、消耗增多？生成减少？）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indent="766101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血小板特异性抗体检测，骨髓检查</a:t>
            </a:r>
            <a:r>
              <a:rPr lang="en-US" altLang="zh-CN" sz="2275" b="1" dirty="0">
                <a:latin typeface="Times New Roman" panose="02020603050405020304" pitchFamily="18" charset="0"/>
              </a:rPr>
              <a:t>…</a:t>
            </a:r>
          </a:p>
          <a:p>
            <a:pPr marL="433471" indent="-433471">
              <a:lnSpc>
                <a:spcPct val="120000"/>
              </a:lnSpc>
              <a:spcBef>
                <a:spcPct val="0"/>
              </a:spcBef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血小板计数正常（血小板功能障碍？</a:t>
            </a:r>
            <a:r>
              <a:rPr lang="en-US" altLang="zh-CN" sz="2275" b="1" dirty="0">
                <a:latin typeface="Times New Roman" panose="02020603050405020304" pitchFamily="18" charset="0"/>
              </a:rPr>
              <a:t>VWF</a:t>
            </a:r>
            <a:r>
              <a:rPr lang="zh-CN" altLang="en-US" sz="2275" b="1" dirty="0">
                <a:latin typeface="Times New Roman" panose="02020603050405020304" pitchFamily="18" charset="0"/>
              </a:rPr>
              <a:t>异常？）</a:t>
            </a:r>
            <a:endParaRPr lang="en-US" altLang="zh-CN" sz="2275" b="1" dirty="0">
              <a:latin typeface="Times New Roman" panose="02020603050405020304" pitchFamily="18" charset="0"/>
            </a:endParaRPr>
          </a:p>
          <a:p>
            <a:pPr indent="766101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275" b="1" dirty="0">
                <a:latin typeface="Times New Roman" panose="02020603050405020304" pitchFamily="18" charset="0"/>
              </a:rPr>
              <a:t>血小板功能检测，</a:t>
            </a:r>
            <a:r>
              <a:rPr lang="en-US" altLang="zh-CN" sz="2275" b="1" dirty="0">
                <a:latin typeface="Times New Roman" panose="02020603050405020304" pitchFamily="18" charset="0"/>
              </a:rPr>
              <a:t>VWF</a:t>
            </a:r>
            <a:r>
              <a:rPr lang="zh-CN" altLang="en-US" sz="2275" b="1" dirty="0">
                <a:latin typeface="Times New Roman" panose="02020603050405020304" pitchFamily="18" charset="0"/>
              </a:rPr>
              <a:t>水平检测</a:t>
            </a:r>
            <a:r>
              <a:rPr lang="en-US" altLang="zh-CN" sz="2275" b="1" dirty="0">
                <a:latin typeface="Times New Roman" panose="02020603050405020304" pitchFamily="18" charset="0"/>
              </a:rPr>
              <a:t>…</a:t>
            </a:r>
          </a:p>
          <a:p>
            <a:pPr indent="766101">
              <a:lnSpc>
                <a:spcPct val="120000"/>
              </a:lnSpc>
              <a:spcBef>
                <a:spcPct val="0"/>
              </a:spcBef>
              <a:buClrTx/>
              <a:buSzTx/>
              <a:buNone/>
              <a:defRPr/>
            </a:pPr>
            <a:endParaRPr lang="zh-CN" altLang="en-US" sz="2275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67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565785" y="147232"/>
            <a:ext cx="6610335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1.</a:t>
            </a:r>
            <a:r>
              <a:rPr lang="zh-CN" altLang="en-US" sz="3600" b="1" dirty="0">
                <a:solidFill>
                  <a:srgbClr val="0070C0"/>
                </a:solidFill>
              </a:rPr>
              <a:t>血管缺陷相关检测与疾病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8780" y="1463675"/>
            <a:ext cx="11498580" cy="5485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94360" indent="-594360">
              <a:lnSpc>
                <a:spcPct val="13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275" b="1" dirty="0"/>
              <a:t>典型的获得性血管缺陷：</a:t>
            </a:r>
            <a:endParaRPr lang="en-US" altLang="zh-CN" sz="2275" b="1" dirty="0"/>
          </a:p>
          <a:p>
            <a:pPr marL="937895" indent="-3429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275" dirty="0"/>
              <a:t>过敏性紫癜（</a:t>
            </a:r>
            <a:r>
              <a:rPr lang="en-US" altLang="zh-CN" sz="2275" dirty="0"/>
              <a:t>HSP</a:t>
            </a:r>
            <a:r>
              <a:rPr lang="zh-CN" altLang="en-US" sz="2275" dirty="0"/>
              <a:t>）</a:t>
            </a:r>
            <a:endParaRPr lang="en-US" altLang="zh-CN" sz="2275" dirty="0"/>
          </a:p>
          <a:p>
            <a:pPr marL="937895" indent="-3429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275" dirty="0"/>
              <a:t>感染性紫癜</a:t>
            </a:r>
            <a:endParaRPr lang="en-US" altLang="zh-CN" sz="2275" dirty="0"/>
          </a:p>
          <a:p>
            <a:pPr marL="594360" indent="342900">
              <a:lnSpc>
                <a:spcPct val="130000"/>
              </a:lnSpc>
              <a:defRPr/>
            </a:pPr>
            <a:r>
              <a:rPr lang="en-US" altLang="zh-CN" sz="2275" dirty="0"/>
              <a:t>……</a:t>
            </a:r>
          </a:p>
          <a:p>
            <a:pPr marL="594360" indent="342900">
              <a:lnSpc>
                <a:spcPct val="130000"/>
              </a:lnSpc>
              <a:defRPr/>
            </a:pPr>
            <a:r>
              <a:rPr lang="zh-CN" altLang="en-US" sz="2275" dirty="0"/>
              <a:t>检验：炎症标志物（如</a:t>
            </a:r>
            <a:r>
              <a:rPr lang="en-US" altLang="zh-CN" sz="2275" dirty="0"/>
              <a:t>CRP</a:t>
            </a:r>
            <a:r>
              <a:rPr lang="zh-CN" altLang="en-US" sz="2275" dirty="0"/>
              <a:t>）、免疫球蛋白（如</a:t>
            </a:r>
            <a:r>
              <a:rPr lang="en-US" altLang="zh-CN" sz="2275" dirty="0"/>
              <a:t>IgA</a:t>
            </a:r>
            <a:r>
              <a:rPr lang="zh-CN" altLang="en-US" sz="2275" dirty="0"/>
              <a:t>）、内皮标志物（如</a:t>
            </a:r>
            <a:r>
              <a:rPr lang="en-US" altLang="zh-CN" sz="2275" dirty="0"/>
              <a:t>VWF</a:t>
            </a:r>
            <a:r>
              <a:rPr lang="zh-CN" altLang="en-US" sz="2275" dirty="0"/>
              <a:t>）等</a:t>
            </a:r>
          </a:p>
          <a:p>
            <a:pPr marL="594360" indent="342900">
              <a:lnSpc>
                <a:spcPct val="130000"/>
              </a:lnSpc>
              <a:defRPr/>
            </a:pPr>
            <a:endParaRPr lang="en-US" altLang="zh-CN" sz="2275" b="1" dirty="0"/>
          </a:p>
          <a:p>
            <a:pPr marL="594360" indent="-594360">
              <a:lnSpc>
                <a:spcPct val="13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275" b="1" dirty="0"/>
              <a:t>典型的遗传性血管缺陷：</a:t>
            </a:r>
            <a:endParaRPr lang="en-US" altLang="zh-CN" sz="2275" b="1" dirty="0"/>
          </a:p>
          <a:p>
            <a:pPr marL="937895" indent="-3429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275" dirty="0"/>
              <a:t>毛细血管扩张症（</a:t>
            </a:r>
            <a:r>
              <a:rPr lang="en-US" altLang="zh-CN" sz="2275" dirty="0"/>
              <a:t>HHT</a:t>
            </a:r>
            <a:r>
              <a:rPr lang="zh-CN" altLang="en-US" sz="2275" dirty="0"/>
              <a:t>）     </a:t>
            </a:r>
            <a:r>
              <a:rPr lang="zh-CN" altLang="en-US" sz="2275" dirty="0">
                <a:latin typeface="Calibri" panose="020F0502020204030204" pitchFamily="34" charset="0"/>
                <a:cs typeface="Times New Roman" panose="02020603050405020304" pitchFamily="18" charset="0"/>
              </a:rPr>
              <a:t>显性遗传为主</a:t>
            </a:r>
            <a:endParaRPr lang="en-US" altLang="zh-CN" sz="2275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937895">
              <a:lnSpc>
                <a:spcPct val="130000"/>
              </a:lnSpc>
              <a:defRPr/>
            </a:pPr>
            <a:r>
              <a:rPr lang="zh-CN" altLang="en-US" sz="2275" dirty="0"/>
              <a:t>检验：</a:t>
            </a:r>
            <a:r>
              <a:rPr lang="en-US" altLang="zh-CN" sz="2275" dirty="0"/>
              <a:t>ALK1</a:t>
            </a:r>
            <a:r>
              <a:rPr lang="zh-CN" altLang="en-US" sz="2275" dirty="0"/>
              <a:t>、</a:t>
            </a:r>
            <a:r>
              <a:rPr lang="en-US" altLang="zh-CN" sz="2275" dirty="0"/>
              <a:t>ENG</a:t>
            </a:r>
            <a:r>
              <a:rPr lang="zh-CN" altLang="en-US" sz="2275" dirty="0"/>
              <a:t>基因测序</a:t>
            </a:r>
            <a:endParaRPr lang="en-US" altLang="zh-CN" sz="2275" dirty="0"/>
          </a:p>
          <a:p>
            <a:pPr marL="937895" indent="-342900">
              <a:lnSpc>
                <a:spcPct val="13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275" dirty="0"/>
              <a:t>血管型</a:t>
            </a:r>
            <a:r>
              <a:rPr lang="en-US" altLang="zh-CN" sz="2275" dirty="0"/>
              <a:t>Ehlers-Danlos</a:t>
            </a:r>
            <a:r>
              <a:rPr lang="zh-CN" altLang="en-US" sz="2275" dirty="0"/>
              <a:t>综合征   </a:t>
            </a:r>
            <a:r>
              <a:rPr lang="zh-CN" altLang="en-US" sz="2275" dirty="0">
                <a:latin typeface="Calibri" panose="020F0502020204030204" pitchFamily="34" charset="0"/>
                <a:cs typeface="Times New Roman" panose="02020603050405020304" pitchFamily="18" charset="0"/>
              </a:rPr>
              <a:t>显性遗传为主，新发突变较多</a:t>
            </a:r>
            <a:endParaRPr lang="en-US" altLang="zh-CN" sz="2275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937895">
              <a:lnSpc>
                <a:spcPct val="130000"/>
              </a:lnSpc>
              <a:defRPr/>
            </a:pPr>
            <a:r>
              <a:rPr lang="zh-CN" altLang="en-US" sz="2275" dirty="0"/>
              <a:t>检验：</a:t>
            </a:r>
            <a:r>
              <a:rPr lang="en-US" altLang="zh-CN" sz="2275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zh-CN" sz="2275" dirty="0"/>
              <a:t>COL3A1</a:t>
            </a:r>
            <a:r>
              <a:rPr lang="zh-CN" altLang="en-US" sz="2275" dirty="0"/>
              <a:t>基因测序</a:t>
            </a:r>
            <a:endParaRPr lang="en-US" altLang="zh-CN" sz="2275" dirty="0"/>
          </a:p>
          <a:p>
            <a:pPr>
              <a:lnSpc>
                <a:spcPct val="130000"/>
              </a:lnSpc>
              <a:defRPr/>
            </a:pPr>
            <a:endParaRPr lang="zh-CN" altLang="en-US" sz="1895" dirty="0"/>
          </a:p>
        </p:txBody>
      </p:sp>
      <p:pic>
        <p:nvPicPr>
          <p:cNvPr id="2" name="图片 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39782" y="3988301"/>
            <a:ext cx="2457450" cy="2484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560" y="908720"/>
            <a:ext cx="3080672" cy="230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A56C-7339-49AD-9474-9E16688E33CB}" type="datetime1">
              <a:rPr kumimoji="1" lang="zh-CN" altLang="en-US" smtClean="0"/>
              <a:pPr/>
              <a:t>2024/11/20</a:t>
            </a:fld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8</a:t>
            </a:fld>
            <a:endParaRPr kumimoji="1" lang="zh-CN" altLang="en-US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76211" y="285728"/>
            <a:ext cx="10972800" cy="6087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zh-CN" altLang="en-US" sz="3600" dirty="0"/>
          </a:p>
        </p:txBody>
      </p:sp>
      <p:pic>
        <p:nvPicPr>
          <p:cNvPr id="8" name="图片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258" y="1672699"/>
            <a:ext cx="2457450" cy="329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85234" y="286448"/>
            <a:ext cx="88455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患者女，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9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岁，反复皮肤出血一月入院，既往有鼻出血、血尿史，否认家族类似病史。出血表现为：多部位轻微碰撞后出血，但擦拭血液后不见伤口。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202688" y="1855388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凝血四项、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D-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二聚体、血小板计数、聚集率均正常。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XIII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因子水平：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71%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。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VWF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水平：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141%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典型的遗传性血管缺陷：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      遗传性毛细血管扩张症（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HHT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）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        Ehlers-Danlos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综合征（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EDS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）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HHT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为显性遗传病，常有家族史，高发年龄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20-30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岁；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而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EDS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既可为显性也可为隐性遗传，且发病年龄通常更早。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2400" b="1" dirty="0">
              <a:latin typeface="Arial" pitchFamily="34" charset="0"/>
              <a:ea typeface="宋体" pitchFamily="2" charset="-122"/>
              <a:cs typeface="Times New Roman" pitchFamily="18" charset="0"/>
            </a:endParaRPr>
          </a:p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建议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EDS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相关基因测序：检出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COL3A1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基因一个致病杂合突变，考虑诊断为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IV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型（血管型）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Ehlers-Danlos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综合征。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图片">
            <a:extLst>
              <a:ext uri="{FF2B5EF4-FFF2-40B4-BE49-F238E27FC236}">
                <a16:creationId xmlns:a16="http://schemas.microsoft.com/office/drawing/2014/main" id="{0C31CE55-10C7-E223-66EA-BC0FD0EB71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65A5D18-31C3-F9E6-0810-9B74B2821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886" y="629392"/>
            <a:ext cx="7228114" cy="622860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BFD1338-EB86-E358-375D-A17F1ACE7894}"/>
              </a:ext>
            </a:extLst>
          </p:cNvPr>
          <p:cNvSpPr txBox="1"/>
          <p:nvPr/>
        </p:nvSpPr>
        <p:spPr>
          <a:xfrm>
            <a:off x="5438899" y="167727"/>
            <a:ext cx="2173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EDS</a:t>
            </a:r>
            <a:r>
              <a:rPr lang="zh-CN" altLang="en-US" sz="2400" b="1" dirty="0"/>
              <a:t>的分类：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B06CD3-C921-8F9D-B5ED-F76249ACD9CF}"/>
              </a:ext>
            </a:extLst>
          </p:cNvPr>
          <p:cNvSpPr txBox="1"/>
          <p:nvPr/>
        </p:nvSpPr>
        <p:spPr>
          <a:xfrm>
            <a:off x="150422" y="1944526"/>
            <a:ext cx="481346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i="0" dirty="0">
                <a:effectLst/>
                <a:latin typeface="PingFang SC"/>
              </a:rPr>
              <a:t>EDS</a:t>
            </a:r>
            <a:r>
              <a:rPr lang="zh-CN" altLang="en-US" sz="2000" b="1" i="0" dirty="0">
                <a:effectLst/>
                <a:latin typeface="PingFang SC"/>
              </a:rPr>
              <a:t>患病率约为五千分之一（十倍于</a:t>
            </a:r>
            <a:r>
              <a:rPr lang="en-US" altLang="zh-CN" sz="2000" b="1" i="0" dirty="0">
                <a:effectLst/>
                <a:latin typeface="PingFang SC"/>
              </a:rPr>
              <a:t>HHT</a:t>
            </a:r>
            <a:r>
              <a:rPr lang="zh-CN" altLang="en-US" sz="2000" b="1" i="0" dirty="0">
                <a:effectLst/>
                <a:latin typeface="PingFang SC"/>
              </a:rPr>
              <a:t>），但存在多达</a:t>
            </a:r>
            <a:r>
              <a:rPr lang="en-US" altLang="zh-CN" sz="2000" b="1" i="0" dirty="0">
                <a:effectLst/>
                <a:latin typeface="PingFang SC"/>
              </a:rPr>
              <a:t>13</a:t>
            </a:r>
            <a:r>
              <a:rPr lang="zh-CN" altLang="en-US" sz="2000" b="1" i="0" dirty="0">
                <a:effectLst/>
                <a:latin typeface="PingFang SC"/>
              </a:rPr>
              <a:t>种亚型，临床表现异质性高，需基因检查才能确诊；</a:t>
            </a:r>
            <a:endParaRPr lang="en-US" altLang="zh-CN" sz="2000" b="1" i="0" dirty="0">
              <a:effectLst/>
              <a:latin typeface="Ping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latin typeface="Ping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i="0" dirty="0">
                <a:effectLst/>
                <a:latin typeface="PingFang SC"/>
              </a:rPr>
              <a:t>EDS</a:t>
            </a:r>
            <a:r>
              <a:rPr lang="zh-CN" altLang="en-US" sz="2000" b="1" i="0" dirty="0">
                <a:effectLst/>
                <a:latin typeface="PingFang SC"/>
              </a:rPr>
              <a:t>最为典型的特征是关节活动度高和皮肤过度伸展；血管型</a:t>
            </a:r>
            <a:r>
              <a:rPr lang="en-US" altLang="zh-CN" sz="2000" b="1" i="0" dirty="0">
                <a:effectLst/>
                <a:latin typeface="PingFang SC"/>
              </a:rPr>
              <a:t>EDS</a:t>
            </a:r>
            <a:r>
              <a:rPr lang="zh-CN" altLang="en-US" sz="2000" b="1" i="0" dirty="0">
                <a:effectLst/>
                <a:latin typeface="PingFang SC"/>
              </a:rPr>
              <a:t>的出血表现最为明显；</a:t>
            </a:r>
            <a:endParaRPr lang="en-US" altLang="zh-CN" sz="2000" b="1" i="0" dirty="0">
              <a:effectLst/>
              <a:latin typeface="Ping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latin typeface="Ping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i="0" dirty="0">
              <a:effectLst/>
              <a:latin typeface="PingFang SC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0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614B31C-7716-A255-FDD6-5EDBBAF21E8E}"/>
              </a:ext>
            </a:extLst>
          </p:cNvPr>
          <p:cNvSpPr txBox="1"/>
          <p:nvPr/>
        </p:nvSpPr>
        <p:spPr>
          <a:xfrm>
            <a:off x="-1978" y="167727"/>
            <a:ext cx="4965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3048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Ehlers-Danlos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综合征（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EDS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alibri" pitchFamily="34" charset="0"/>
                <a:ea typeface="宋体" pitchFamily="2" charset="-122"/>
                <a:cs typeface="Times New Roman" pitchFamily="18" charset="0"/>
              </a:rPr>
              <a:t>）简介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Calibri" pitchFamily="34" charset="0"/>
              <a:ea typeface="宋体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208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18D6D28-3F10-4E99-AD5D-82820DA0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1" y="147232"/>
            <a:ext cx="8056362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2.</a:t>
            </a:r>
            <a:r>
              <a:rPr lang="zh-CN" altLang="en-US" sz="3600" b="1" dirty="0">
                <a:solidFill>
                  <a:srgbClr val="0070C0"/>
                </a:solidFill>
              </a:rPr>
              <a:t>血小板减少相关检测与疾病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sp>
        <p:nvSpPr>
          <p:cNvPr id="12" name="内容占位符 3">
            <a:extLst>
              <a:ext uri="{FF2B5EF4-FFF2-40B4-BE49-F238E27FC236}">
                <a16:creationId xmlns:a16="http://schemas.microsoft.com/office/drawing/2014/main" id="{B0F775BA-5B9F-4CEB-B398-97BCA1224B06}"/>
              </a:ext>
            </a:extLst>
          </p:cNvPr>
          <p:cNvSpPr txBox="1">
            <a:spLocks/>
          </p:cNvSpPr>
          <p:nvPr/>
        </p:nvSpPr>
        <p:spPr>
          <a:xfrm>
            <a:off x="429237" y="1471795"/>
            <a:ext cx="8124636" cy="53026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altLang="zh-CN" sz="1707" dirty="0">
              <a:solidFill>
                <a:srgbClr val="FFFF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45A0415-686E-49AD-93C3-FBCB6B30E70B}"/>
              </a:ext>
            </a:extLst>
          </p:cNvPr>
          <p:cNvSpPr/>
          <p:nvPr/>
        </p:nvSpPr>
        <p:spPr>
          <a:xfrm>
            <a:off x="838882" y="1471795"/>
            <a:ext cx="9872661" cy="3206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dirty="0"/>
              <a:t>血小板特异性抗体检测</a:t>
            </a:r>
            <a:endParaRPr lang="en-US" altLang="zh-CN" sz="2400" dirty="0"/>
          </a:p>
          <a:p>
            <a:pPr marL="422936" indent="-422936">
              <a:lnSpc>
                <a:spcPct val="12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86" dirty="0"/>
              <a:t>主要用于免疫性血小板减少性紫癜（</a:t>
            </a:r>
            <a:r>
              <a:rPr lang="en-US" altLang="zh-CN" sz="2086" dirty="0"/>
              <a:t>ITP</a:t>
            </a:r>
            <a:r>
              <a:rPr lang="zh-CN" altLang="en-US" sz="2086" dirty="0"/>
              <a:t>）诊断</a:t>
            </a:r>
            <a:endParaRPr lang="en-US" altLang="zh-CN" sz="2086" dirty="0"/>
          </a:p>
          <a:p>
            <a:pPr marL="422936" indent="-422936">
              <a:lnSpc>
                <a:spcPct val="120000"/>
              </a:lnSpc>
              <a:buFont typeface="Wingdings" panose="05000000000000000000" pitchFamily="2" charset="2"/>
              <a:buChar char="p"/>
              <a:defRPr/>
            </a:pPr>
            <a:r>
              <a:rPr lang="en-US" altLang="zh-CN" sz="2086" dirty="0"/>
              <a:t>ITP</a:t>
            </a:r>
            <a:r>
              <a:rPr lang="zh-CN" altLang="en-US" sz="2086" dirty="0"/>
              <a:t>病理机制：</a:t>
            </a:r>
            <a:r>
              <a:rPr lang="en-US" altLang="zh-CN" sz="2086" dirty="0">
                <a:latin typeface="Times New Roman" panose="02020603050405020304" pitchFamily="18" charset="0"/>
              </a:rPr>
              <a:t>PLT</a:t>
            </a:r>
            <a:r>
              <a:rPr lang="zh-CN" altLang="en-US" sz="2086" dirty="0"/>
              <a:t>特异性抗体（如抗</a:t>
            </a:r>
            <a:r>
              <a:rPr lang="en-US" altLang="zh-CN" sz="2086" dirty="0">
                <a:latin typeface="Times New Roman" panose="02020603050405020304" pitchFamily="18" charset="0"/>
              </a:rPr>
              <a:t>PLT</a:t>
            </a:r>
            <a:r>
              <a:rPr lang="zh-CN" altLang="en-US" sz="2086" dirty="0"/>
              <a:t>膜糖蛋白</a:t>
            </a:r>
            <a:r>
              <a:rPr lang="en-US" altLang="zh-CN" sz="2086" dirty="0" err="1">
                <a:latin typeface="Times New Roman" panose="02020603050405020304" pitchFamily="18" charset="0"/>
              </a:rPr>
              <a:t>GPIIb</a:t>
            </a:r>
            <a:r>
              <a:rPr lang="en-US" altLang="zh-CN" sz="2086" dirty="0">
                <a:latin typeface="Times New Roman" panose="02020603050405020304" pitchFamily="18" charset="0"/>
              </a:rPr>
              <a:t>/IIIa</a:t>
            </a:r>
            <a:r>
              <a:rPr lang="zh-CN" altLang="en-US" sz="2086" dirty="0">
                <a:latin typeface="Times New Roman" panose="02020603050405020304" pitchFamily="18" charset="0"/>
              </a:rPr>
              <a:t>、</a:t>
            </a:r>
            <a:r>
              <a:rPr lang="en-US" altLang="zh-CN" sz="2086" dirty="0" err="1">
                <a:latin typeface="Times New Roman" panose="02020603050405020304" pitchFamily="18" charset="0"/>
              </a:rPr>
              <a:t>GPIb</a:t>
            </a:r>
            <a:r>
              <a:rPr lang="en-US" altLang="zh-CN" sz="2086" dirty="0">
                <a:latin typeface="Times New Roman" panose="02020603050405020304" pitchFamily="18" charset="0"/>
              </a:rPr>
              <a:t>/IX</a:t>
            </a:r>
            <a:r>
              <a:rPr lang="zh-CN" altLang="en-US" sz="2086" dirty="0"/>
              <a:t>的</a:t>
            </a:r>
            <a:r>
              <a:rPr lang="en-US" altLang="zh-CN" sz="2086" dirty="0">
                <a:latin typeface="Times New Roman" panose="02020603050405020304" pitchFamily="18" charset="0"/>
              </a:rPr>
              <a:t>IgG</a:t>
            </a:r>
            <a:r>
              <a:rPr lang="zh-CN" altLang="en-US" sz="2086" dirty="0"/>
              <a:t>型抗体）与</a:t>
            </a:r>
            <a:r>
              <a:rPr lang="en-US" altLang="zh-CN" sz="2086" dirty="0">
                <a:latin typeface="Times New Roman" panose="02020603050405020304" pitchFamily="18" charset="0"/>
              </a:rPr>
              <a:t>PLT</a:t>
            </a:r>
            <a:r>
              <a:rPr lang="zh-CN" altLang="en-US" sz="2086" dirty="0"/>
              <a:t>结合，并激活单核</a:t>
            </a:r>
            <a:r>
              <a:rPr lang="en-US" altLang="zh-CN" sz="2086" dirty="0"/>
              <a:t>-</a:t>
            </a:r>
            <a:r>
              <a:rPr lang="zh-CN" altLang="en-US" sz="2086" dirty="0"/>
              <a:t>巨噬细胞或补体系统，致</a:t>
            </a:r>
            <a:r>
              <a:rPr lang="en-US" altLang="zh-CN" sz="2086" dirty="0">
                <a:latin typeface="Times New Roman" panose="02020603050405020304" pitchFamily="18" charset="0"/>
              </a:rPr>
              <a:t>PLT</a:t>
            </a:r>
            <a:r>
              <a:rPr lang="zh-CN" altLang="en-US" sz="2086" dirty="0"/>
              <a:t>被破坏、清除。</a:t>
            </a:r>
            <a:endParaRPr lang="en-US" altLang="zh-CN" sz="2086" dirty="0"/>
          </a:p>
          <a:p>
            <a:pPr marL="422936" indent="-422936">
              <a:lnSpc>
                <a:spcPct val="120000"/>
              </a:lnSpc>
              <a:buFont typeface="Wingdings" panose="05000000000000000000" pitchFamily="2" charset="2"/>
              <a:buChar char="p"/>
              <a:defRPr/>
            </a:pPr>
            <a:r>
              <a:rPr lang="zh-CN" altLang="en-US" sz="2086" dirty="0"/>
              <a:t>主要检测方法：</a:t>
            </a:r>
            <a:endParaRPr lang="en-US" altLang="zh-CN" sz="2086" dirty="0"/>
          </a:p>
          <a:p>
            <a:pPr marL="766101">
              <a:lnSpc>
                <a:spcPct val="120000"/>
              </a:lnSpc>
              <a:defRPr/>
            </a:pPr>
            <a:r>
              <a:rPr lang="zh-CN" altLang="en-US" sz="2086" dirty="0">
                <a:latin typeface="宋体" panose="02010600030101010101" pitchFamily="2" charset="-122"/>
              </a:rPr>
              <a:t>单克隆抗体血小板抗原固定试验（</a:t>
            </a:r>
            <a:r>
              <a:rPr lang="en-US" altLang="zh-CN" sz="2086" dirty="0">
                <a:latin typeface="宋体" panose="02010600030101010101" pitchFamily="2" charset="-122"/>
              </a:rPr>
              <a:t>MAIPA</a:t>
            </a:r>
            <a:r>
              <a:rPr lang="zh-CN" altLang="en-US" sz="2086" dirty="0">
                <a:latin typeface="宋体" panose="02010600030101010101" pitchFamily="2" charset="-122"/>
              </a:rPr>
              <a:t>）</a:t>
            </a:r>
            <a:endParaRPr lang="en-US" altLang="zh-CN" sz="2086" dirty="0">
              <a:latin typeface="宋体" panose="02010600030101010101" pitchFamily="2" charset="-122"/>
            </a:endParaRPr>
          </a:p>
          <a:p>
            <a:pPr marL="766101">
              <a:lnSpc>
                <a:spcPct val="120000"/>
              </a:lnSpc>
              <a:defRPr/>
            </a:pPr>
            <a:r>
              <a:rPr lang="zh-CN" altLang="en-US" sz="2086" dirty="0"/>
              <a:t>流式细胞术</a:t>
            </a:r>
            <a:endParaRPr lang="en-US" altLang="zh-CN" sz="2086" dirty="0"/>
          </a:p>
          <a:p>
            <a:pPr marL="766101">
              <a:lnSpc>
                <a:spcPct val="120000"/>
              </a:lnSpc>
              <a:defRPr/>
            </a:pPr>
            <a:r>
              <a:rPr lang="zh-CN" altLang="en-US" sz="2086" dirty="0"/>
              <a:t>其他免疫学检测技术</a:t>
            </a:r>
            <a:r>
              <a:rPr lang="en-US" altLang="zh-CN" sz="2086" dirty="0"/>
              <a:t>…</a:t>
            </a:r>
            <a:endParaRPr lang="zh-CN" altLang="en-US" sz="2086" dirty="0"/>
          </a:p>
        </p:txBody>
      </p:sp>
      <p:pic>
        <p:nvPicPr>
          <p:cNvPr id="5" name="Picture 6" descr="ITP">
            <a:extLst>
              <a:ext uri="{FF2B5EF4-FFF2-40B4-BE49-F238E27FC236}">
                <a16:creationId xmlns:a16="http://schemas.microsoft.com/office/drawing/2014/main" id="{46714C4A-8464-4669-9665-3BCA09CA2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362" y="4123117"/>
            <a:ext cx="3755437" cy="236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3EFA6AFB-686A-4A10-8BB9-946B1EB84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147" y="3995454"/>
            <a:ext cx="2798140" cy="38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1896" b="1" dirty="0">
                <a:solidFill>
                  <a:schemeClr val="bg2"/>
                </a:solidFill>
                <a:latin typeface="Times New Roman" panose="02020603050405020304" pitchFamily="18" charset="0"/>
              </a:rPr>
              <a:t>ITP</a:t>
            </a:r>
            <a:r>
              <a:rPr lang="zh-CN" altLang="en-US" sz="1896" b="1" dirty="0">
                <a:solidFill>
                  <a:schemeClr val="bg2"/>
                </a:solidFill>
              </a:rPr>
              <a:t>所致皮肤紫癜</a:t>
            </a:r>
          </a:p>
        </p:txBody>
      </p:sp>
    </p:spTree>
    <p:extLst>
      <p:ext uri="{BB962C8B-B14F-4D97-AF65-F5344CB8AC3E}">
        <p14:creationId xmlns:p14="http://schemas.microsoft.com/office/powerpoint/2010/main" val="30983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8CC2896-4523-FF3C-D052-5FC2591E4026}"/>
              </a:ext>
            </a:extLst>
          </p:cNvPr>
          <p:cNvSpPr txBox="1"/>
          <p:nvPr/>
        </p:nvSpPr>
        <p:spPr>
          <a:xfrm>
            <a:off x="1026512" y="539522"/>
            <a:ext cx="104926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患儿，女，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岁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月。因“发热伴血小板减少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天”就诊。最高体温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39.5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℃，外院血常规检查血小板计数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27×10</a:t>
            </a:r>
            <a:r>
              <a:rPr lang="en-US" altLang="zh-CN" sz="2400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/L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，我院门诊查血常规提示血小板计数</a:t>
            </a:r>
            <a:r>
              <a:rPr lang="en-US" altLang="zh-C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14×10</a:t>
            </a:r>
            <a:r>
              <a:rPr lang="en-US" altLang="zh-CN" sz="2400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lang="en-US" altLang="zh-C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/L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，为进一步治疗，急诊以“血小板减少”收入院。</a:t>
            </a:r>
            <a:endParaRPr lang="zh-CN" altLang="zh-CN" sz="24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542FBA82-7DC3-CEEB-E545-4C291BD9E86E}"/>
              </a:ext>
            </a:extLst>
          </p:cNvPr>
          <p:cNvSpPr txBox="1">
            <a:spLocks/>
          </p:cNvSpPr>
          <p:nvPr/>
        </p:nvSpPr>
        <p:spPr>
          <a:xfrm>
            <a:off x="214954" y="169468"/>
            <a:ext cx="10972800" cy="6087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A3C4D60-EE31-7B80-C025-80610D3AD82B}"/>
              </a:ext>
            </a:extLst>
          </p:cNvPr>
          <p:cNvSpPr txBox="1"/>
          <p:nvPr/>
        </p:nvSpPr>
        <p:spPr>
          <a:xfrm>
            <a:off x="1026512" y="1779596"/>
            <a:ext cx="106892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体格检查：生长发育正常，营养良好。全身见散在针尖样出血点，面部布满明显出血点，颈部及背部散在丘疹。</a:t>
            </a:r>
            <a:r>
              <a:rPr lang="zh-CN" altLang="zh-CN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脾脏不增大</a:t>
            </a:r>
            <a:r>
              <a:rPr lang="zh-CN" altLang="en-US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。凝血常规、生化常规无异常。</a:t>
            </a:r>
          </a:p>
        </p:txBody>
      </p:sp>
      <p:pic>
        <p:nvPicPr>
          <p:cNvPr id="8" name="图片 7" descr="1">
            <a:extLst>
              <a:ext uri="{FF2B5EF4-FFF2-40B4-BE49-F238E27FC236}">
                <a16:creationId xmlns:a16="http://schemas.microsoft.com/office/drawing/2014/main" id="{25187761-C3AA-3D52-B294-C326002E6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27" y="3752165"/>
            <a:ext cx="3422650" cy="22682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15DA3E1-D6A9-DDED-5A2A-6881783E6D3B}"/>
              </a:ext>
            </a:extLst>
          </p:cNvPr>
          <p:cNvSpPr txBox="1"/>
          <p:nvPr/>
        </p:nvSpPr>
        <p:spPr>
          <a:xfrm>
            <a:off x="6709558" y="3105834"/>
            <a:ext cx="5006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骨髓涂片：血小板分布减少，巨核细胞成熟障碍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13" name="图片 12" descr="2">
            <a:extLst>
              <a:ext uri="{FF2B5EF4-FFF2-40B4-BE49-F238E27FC236}">
                <a16:creationId xmlns:a16="http://schemas.microsoft.com/office/drawing/2014/main" id="{80B41EA4-8EAF-84AB-A9BF-1D0000CF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175" y="3588970"/>
            <a:ext cx="3239770" cy="2431415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6CE4DF8-A03F-C8CA-870F-8BC97E7E6732}"/>
              </a:ext>
            </a:extLst>
          </p:cNvPr>
          <p:cNvSpPr txBox="1"/>
          <p:nvPr/>
        </p:nvSpPr>
        <p:spPr>
          <a:xfrm>
            <a:off x="737469" y="3033665"/>
            <a:ext cx="4503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外周血涂片：</a:t>
            </a:r>
            <a:r>
              <a:rPr lang="zh-CN" altLang="en-US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红、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白细胞形态基本正常；血小板分布减少，形态基本正常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CC3A29-5359-23D3-D975-D1CF08D55772}"/>
              </a:ext>
            </a:extLst>
          </p:cNvPr>
          <p:cNvSpPr txBox="1"/>
          <p:nvPr/>
        </p:nvSpPr>
        <p:spPr>
          <a:xfrm>
            <a:off x="546763" y="6308831"/>
            <a:ext cx="109022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血小板自身抗体检测：阳性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[GMP140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CD61P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）自身抗体阳性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]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考虑诊断</a:t>
            </a:r>
            <a:r>
              <a:rPr lang="en-US" altLang="zh-CN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ITP</a:t>
            </a:r>
            <a:r>
              <a:rPr lang="zh-CN" altLang="en-US" sz="240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9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>
            <a:extLst>
              <a:ext uri="{FF2B5EF4-FFF2-40B4-BE49-F238E27FC236}">
                <a16:creationId xmlns:a16="http://schemas.microsoft.com/office/drawing/2014/main" id="{A2157335-7426-61F8-6A2A-8D949C980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1" y="147232"/>
            <a:ext cx="8056362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3.</a:t>
            </a:r>
            <a:r>
              <a:rPr lang="zh-CN" altLang="en-US" sz="3600" b="1" dirty="0">
                <a:solidFill>
                  <a:srgbClr val="0070C0"/>
                </a:solidFill>
              </a:rPr>
              <a:t>血小板功能障碍相关检测与疾病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sp>
        <p:nvSpPr>
          <p:cNvPr id="6" name="标题 3">
            <a:extLst>
              <a:ext uri="{FF2B5EF4-FFF2-40B4-BE49-F238E27FC236}">
                <a16:creationId xmlns:a16="http://schemas.microsoft.com/office/drawing/2014/main" id="{FBC44AD7-6E1F-3120-9F82-9EFFA00C0D28}"/>
              </a:ext>
            </a:extLst>
          </p:cNvPr>
          <p:cNvSpPr txBox="1">
            <a:spLocks/>
          </p:cNvSpPr>
          <p:nvPr/>
        </p:nvSpPr>
        <p:spPr>
          <a:xfrm>
            <a:off x="273001" y="1433014"/>
            <a:ext cx="7416824" cy="782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血小板聚集试验</a:t>
            </a:r>
            <a:endParaRPr lang="en-US" altLang="zh-CN" sz="3600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10A125F-DFD5-A8ED-3FB8-D26EBF51C7F5}"/>
              </a:ext>
            </a:extLst>
          </p:cNvPr>
          <p:cNvSpPr/>
          <p:nvPr/>
        </p:nvSpPr>
        <p:spPr>
          <a:xfrm>
            <a:off x="2989683" y="5072758"/>
            <a:ext cx="32784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2"/>
                </a:solidFill>
              </a:rPr>
              <a:t>光学浊度法检测原理图</a:t>
            </a:r>
            <a:endParaRPr lang="zh-CN" altLang="en-US" sz="2400" b="1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B5860CEF-5477-EF96-B2E3-35EF5A482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6111"/>
            <a:ext cx="3384598" cy="295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FF23157F-F9EA-C077-15A1-82E648D7E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381" y="2116443"/>
            <a:ext cx="3530562" cy="2956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2">
            <a:extLst>
              <a:ext uri="{FF2B5EF4-FFF2-40B4-BE49-F238E27FC236}">
                <a16:creationId xmlns:a16="http://schemas.microsoft.com/office/drawing/2014/main" id="{7D6A969A-B391-4AF5-E723-A3713F4B6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486675"/>
              </p:ext>
            </p:extLst>
          </p:nvPr>
        </p:nvGraphicFramePr>
        <p:xfrm>
          <a:off x="7053943" y="1412064"/>
          <a:ext cx="5138057" cy="544593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20382">
                  <a:extLst>
                    <a:ext uri="{9D8B030D-6E8A-4147-A177-3AD203B41FA5}">
                      <a16:colId xmlns:a16="http://schemas.microsoft.com/office/drawing/2014/main" val="3745129274"/>
                    </a:ext>
                  </a:extLst>
                </a:gridCol>
                <a:gridCol w="3917675">
                  <a:extLst>
                    <a:ext uri="{9D8B030D-6E8A-4147-A177-3AD203B41FA5}">
                      <a16:colId xmlns:a16="http://schemas.microsoft.com/office/drawing/2014/main" val="1029847674"/>
                    </a:ext>
                  </a:extLst>
                </a:gridCol>
              </a:tblGrid>
              <a:tr h="691056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zh-CN" altLang="en-US" sz="1800" b="1">
                          <a:latin typeface="+mn-ea"/>
                          <a:ea typeface="+mn-ea"/>
                        </a:rPr>
                        <a:t>常用诱聚剂</a:t>
                      </a:r>
                      <a:endParaRPr lang="en-US" altLang="zh-CN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作用原理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825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ADP</a:t>
                      </a: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肾上腺素</a:t>
                      </a:r>
                      <a:endParaRPr lang="en-US" altLang="zh-CN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合适浓度的诱聚剂与相应受体结合促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一相聚集，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继而释放活性物质促二相聚集；</a:t>
                      </a:r>
                    </a:p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反映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聚集与释放功能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030316"/>
                  </a:ext>
                </a:extLst>
              </a:tr>
              <a:tr h="1244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胶原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通过与不同胶原受体结合，诱导颗粒释放、参与血栓素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A2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生成及血小板黏附；</a:t>
                      </a:r>
                      <a:endParaRPr lang="en-US" altLang="zh-CN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反映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聚集、黏附和释放功能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557203"/>
                  </a:ext>
                </a:extLst>
              </a:tr>
              <a:tr h="9872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花生四烯酸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通过转化为血栓素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A2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，间接促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聚集</a:t>
                      </a:r>
                    </a:p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反映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聚集功能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152815"/>
                  </a:ext>
                </a:extLst>
              </a:tr>
              <a:tr h="9872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瑞斯托霉素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介导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VWF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与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 </a:t>
                      </a:r>
                      <a:r>
                        <a:rPr lang="en-US" altLang="zh-CN" sz="18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GPIb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-IX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结合，促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凝集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非聚集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eaLnBrk="1" hangingPunct="1">
                        <a:spcBef>
                          <a:spcPct val="50000"/>
                        </a:spcBef>
                        <a:buClrTx/>
                        <a:buSzTx/>
                        <a:buFontTx/>
                        <a:buNone/>
                      </a:pP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主要反映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PLT</a:t>
                      </a:r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黏附功能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938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780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EB5CA2C-CE6A-392D-835D-9AC29CA73380}"/>
              </a:ext>
            </a:extLst>
          </p:cNvPr>
          <p:cNvSpPr txBox="1"/>
          <p:nvPr/>
        </p:nvSpPr>
        <p:spPr>
          <a:xfrm>
            <a:off x="792677" y="778262"/>
            <a:ext cx="1084514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effectLst/>
                <a:latin typeface="PingFang SC"/>
              </a:rPr>
              <a:t>       患者男，</a:t>
            </a:r>
            <a:r>
              <a:rPr lang="en-US" altLang="zh-CN" sz="2400" b="0" i="0" dirty="0">
                <a:effectLst/>
                <a:latin typeface="PingFang SC"/>
              </a:rPr>
              <a:t>13</a:t>
            </a:r>
            <a:r>
              <a:rPr lang="zh-CN" altLang="en-US" sz="2400" b="0" i="0" dirty="0">
                <a:effectLst/>
                <a:latin typeface="PingFang SC"/>
              </a:rPr>
              <a:t>岁，自幼反复鼻出血，检查凝血常规无异常，血常规仅血小板计数轻度减低</a:t>
            </a:r>
            <a:r>
              <a:rPr lang="en-US" altLang="zh-CN" sz="2400" b="0" i="0" dirty="0">
                <a:effectLst/>
                <a:latin typeface="PingFang SC"/>
              </a:rPr>
              <a:t>(102*10</a:t>
            </a:r>
            <a:r>
              <a:rPr lang="en-US" altLang="zh-CN" sz="2400" b="0" i="0" baseline="30000" dirty="0">
                <a:effectLst/>
                <a:latin typeface="PingFang SC"/>
              </a:rPr>
              <a:t>9</a:t>
            </a:r>
            <a:r>
              <a:rPr lang="en-US" altLang="zh-CN" sz="2400" dirty="0">
                <a:latin typeface="PingFang SC"/>
              </a:rPr>
              <a:t>/</a:t>
            </a:r>
            <a:r>
              <a:rPr lang="en-US" altLang="zh-CN" sz="2400" b="0" i="0" dirty="0">
                <a:effectLst/>
                <a:latin typeface="PingFang SC"/>
              </a:rPr>
              <a:t>L)</a:t>
            </a:r>
            <a:r>
              <a:rPr lang="zh-CN" altLang="en-US" sz="2400" b="0" i="0" dirty="0">
                <a:effectLst/>
                <a:latin typeface="PingFang SC"/>
              </a:rPr>
              <a:t>，母亲有相似的皮肤黏膜出血倾向及血小板计数减低。</a:t>
            </a:r>
            <a:endParaRPr lang="zh-CN" altLang="en-US" sz="2400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0CC4064-F450-3BC9-D188-8972AA53824B}"/>
              </a:ext>
            </a:extLst>
          </p:cNvPr>
          <p:cNvSpPr txBox="1">
            <a:spLocks/>
          </p:cNvSpPr>
          <p:nvPr/>
        </p:nvSpPr>
        <p:spPr>
          <a:xfrm>
            <a:off x="214954" y="169468"/>
            <a:ext cx="10972800" cy="6087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案例</a:t>
            </a:r>
            <a:endParaRPr lang="zh-CN" altLang="en-US" sz="36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637CC2F-B7CF-150D-2905-9855B1C8C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1" y="2280103"/>
            <a:ext cx="6017539" cy="229779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8DDBA0F-795F-B27C-3E9C-C059481BC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247" y="3197472"/>
            <a:ext cx="5738385" cy="2406934"/>
          </a:xfrm>
          <a:prstGeom prst="rect">
            <a:avLst/>
          </a:prstGeom>
        </p:spPr>
      </p:pic>
      <p:sp>
        <p:nvSpPr>
          <p:cNvPr id="12" name="标题 3">
            <a:extLst>
              <a:ext uri="{FF2B5EF4-FFF2-40B4-BE49-F238E27FC236}">
                <a16:creationId xmlns:a16="http://schemas.microsoft.com/office/drawing/2014/main" id="{EA1A1D25-E06D-A760-664F-BE6D9801D8BA}"/>
              </a:ext>
            </a:extLst>
          </p:cNvPr>
          <p:cNvSpPr txBox="1">
            <a:spLocks/>
          </p:cNvSpPr>
          <p:nvPr/>
        </p:nvSpPr>
        <p:spPr>
          <a:xfrm>
            <a:off x="78461" y="1372069"/>
            <a:ext cx="7416824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血小板聚集试验：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13" name="标题 3">
            <a:extLst>
              <a:ext uri="{FF2B5EF4-FFF2-40B4-BE49-F238E27FC236}">
                <a16:creationId xmlns:a16="http://schemas.microsoft.com/office/drawing/2014/main" id="{094289E5-5F40-26CA-90BA-69753890E057}"/>
              </a:ext>
            </a:extLst>
          </p:cNvPr>
          <p:cNvSpPr txBox="1">
            <a:spLocks/>
          </p:cNvSpPr>
          <p:nvPr/>
        </p:nvSpPr>
        <p:spPr>
          <a:xfrm>
            <a:off x="6215247" y="2426987"/>
            <a:ext cx="4874306" cy="830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tx1"/>
                </a:solidFill>
              </a:rPr>
              <a:t>外周血涂片：可见大血小板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73CDBD9-9241-D3E0-6D64-B346D9C91087}"/>
              </a:ext>
            </a:extLst>
          </p:cNvPr>
          <p:cNvSpPr txBox="1"/>
          <p:nvPr/>
        </p:nvSpPr>
        <p:spPr>
          <a:xfrm>
            <a:off x="402959" y="5857535"/>
            <a:ext cx="1068659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effectLst/>
                <a:latin typeface="PingFang SC"/>
              </a:rPr>
              <a:t>     进一步基因检测，发现患者</a:t>
            </a:r>
            <a:r>
              <a:rPr lang="en-US" altLang="zh-CN" sz="2400" b="0" i="0" dirty="0">
                <a:effectLst/>
                <a:latin typeface="PingFang SC"/>
              </a:rPr>
              <a:t>ITGA2B</a:t>
            </a:r>
            <a:r>
              <a:rPr lang="zh-CN" altLang="en-US" sz="2400" b="0" i="0" dirty="0">
                <a:effectLst/>
                <a:latin typeface="PingFang SC"/>
              </a:rPr>
              <a:t>一个杂合缺失突变（</a:t>
            </a:r>
            <a:r>
              <a:rPr lang="en-US" altLang="zh-CN" sz="2400" b="0" i="0" dirty="0">
                <a:effectLst/>
                <a:latin typeface="PingFang SC"/>
              </a:rPr>
              <a:t>c.3070_3072delTTC</a:t>
            </a:r>
            <a:r>
              <a:rPr lang="zh-CN" altLang="en-US" sz="2400" b="0" i="0" dirty="0">
                <a:effectLst/>
                <a:latin typeface="PingFang SC"/>
              </a:rPr>
              <a:t>），该突变对应的血小板病命名为：</a:t>
            </a:r>
            <a:r>
              <a:rPr lang="zh-CN" altLang="en-US" sz="2400" b="1" i="0" dirty="0">
                <a:effectLst/>
                <a:latin typeface="PingFang SC"/>
              </a:rPr>
              <a:t>血小板型出血病</a:t>
            </a:r>
            <a:r>
              <a:rPr lang="en-US" altLang="zh-CN" sz="2400" b="1" i="0" dirty="0">
                <a:effectLst/>
                <a:latin typeface="PingFang SC"/>
              </a:rPr>
              <a:t>16</a:t>
            </a:r>
            <a:r>
              <a:rPr lang="zh-CN" altLang="en-US" sz="2400" b="1" i="0" dirty="0">
                <a:effectLst/>
                <a:latin typeface="PingFang SC"/>
              </a:rPr>
              <a:t>型（</a:t>
            </a:r>
            <a:r>
              <a:rPr lang="en-US" altLang="zh-CN" sz="2400" b="1" i="0" dirty="0">
                <a:effectLst/>
                <a:latin typeface="PingFang SC"/>
              </a:rPr>
              <a:t>BDPLT-16</a:t>
            </a:r>
            <a:r>
              <a:rPr lang="zh-CN" altLang="en-US" sz="2400" b="1" i="0" dirty="0">
                <a:effectLst/>
                <a:latin typeface="PingFang SC"/>
              </a:rPr>
              <a:t>）。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66435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8592ED6-4B81-77A3-B8AE-88C57E356ABC}"/>
              </a:ext>
            </a:extLst>
          </p:cNvPr>
          <p:cNvSpPr txBox="1"/>
          <p:nvPr/>
        </p:nvSpPr>
        <p:spPr>
          <a:xfrm>
            <a:off x="356260" y="403760"/>
            <a:ext cx="11257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这类</a:t>
            </a:r>
            <a:r>
              <a:rPr lang="en-US" altLang="zh-CN" sz="2400" dirty="0"/>
              <a:t>ITGA2B/ITGB3</a:t>
            </a:r>
            <a:r>
              <a:rPr lang="zh-CN" altLang="en-US" sz="2400" dirty="0"/>
              <a:t>基因杂合突变所致显性遗传病还可命名为：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大血小板减少症（</a:t>
            </a:r>
            <a:r>
              <a:rPr lang="en-US" altLang="zh-CN" sz="2400" dirty="0"/>
              <a:t>macrothrombocytopenia</a:t>
            </a:r>
            <a:r>
              <a:rPr lang="zh-CN" altLang="en-US" sz="2400" dirty="0"/>
              <a:t>）；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血小板无力症样综合征（</a:t>
            </a:r>
            <a:r>
              <a:rPr lang="en-US" altLang="zh-CN" sz="2400" dirty="0"/>
              <a:t>Glanzmann Thrombasthenia-Like Syndrome</a:t>
            </a:r>
            <a:r>
              <a:rPr lang="zh-CN" altLang="en-US" sz="2400" dirty="0"/>
              <a:t>）；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/>
              <a:t>ITGA2B/ITGB3</a:t>
            </a:r>
            <a:r>
              <a:rPr lang="zh-CN" altLang="en-US" sz="2400" dirty="0"/>
              <a:t>相关性血小板减少症（</a:t>
            </a:r>
            <a:r>
              <a:rPr lang="en-US" altLang="zh-CN" sz="2400" dirty="0"/>
              <a:t>ITGA2B/ITGB3-related thrombocytopenia</a:t>
            </a:r>
            <a:r>
              <a:rPr lang="zh-CN" altLang="en-US" sz="2400" dirty="0"/>
              <a:t>）</a:t>
            </a:r>
            <a:r>
              <a:rPr lang="en-US" altLang="zh-CN" sz="2400" dirty="0"/>
              <a:t> </a:t>
            </a:r>
            <a:r>
              <a:rPr lang="zh-CN" altLang="en-US" sz="2400" dirty="0"/>
              <a:t>；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A7A4146-90BB-0BEE-FDD0-93A1846AF22A}"/>
              </a:ext>
            </a:extLst>
          </p:cNvPr>
          <p:cNvSpPr txBox="1"/>
          <p:nvPr/>
        </p:nvSpPr>
        <p:spPr>
          <a:xfrm>
            <a:off x="356260" y="2282686"/>
            <a:ext cx="104384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与血小板无力症的区别：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无力症患者多为纯合或复合杂合突变，更为罕见；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无力症的血小板聚集试验除瑞斯托霉素外，其他诱导剂的聚集率均接近</a:t>
            </a:r>
            <a:r>
              <a:rPr lang="en-US" altLang="zh-CN" sz="2400" dirty="0"/>
              <a:t>0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无力症一般无血小板计数减低和大血小板增多表现；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无力症出血倾向更明显；</a:t>
            </a:r>
          </a:p>
        </p:txBody>
      </p:sp>
      <p:sp>
        <p:nvSpPr>
          <p:cNvPr id="4" name="AutoShape 2" descr="图片">
            <a:extLst>
              <a:ext uri="{FF2B5EF4-FFF2-40B4-BE49-F238E27FC236}">
                <a16:creationId xmlns:a16="http://schemas.microsoft.com/office/drawing/2014/main" id="{89B75D81-AD65-97B8-657E-F548D99C4F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BAB440C-942A-89F7-652D-F41D67409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399" y="3859650"/>
            <a:ext cx="4189157" cy="299835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EA2BB90-EC14-6BF3-1DD2-E2AB96F9DB06}"/>
              </a:ext>
            </a:extLst>
          </p:cNvPr>
          <p:cNvSpPr txBox="1"/>
          <p:nvPr/>
        </p:nvSpPr>
        <p:spPr>
          <a:xfrm>
            <a:off x="190005" y="5320145"/>
            <a:ext cx="6721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血小板无力症、大血小板减少症均有</a:t>
            </a:r>
            <a:r>
              <a:rPr lang="en-US" altLang="zh-CN" sz="2400" dirty="0"/>
              <a:t>PFA CT</a:t>
            </a:r>
            <a:r>
              <a:rPr lang="zh-CN" altLang="en-US" sz="2400" dirty="0"/>
              <a:t>延长：</a:t>
            </a:r>
          </a:p>
        </p:txBody>
      </p:sp>
    </p:spTree>
    <p:extLst>
      <p:ext uri="{BB962C8B-B14F-4D97-AF65-F5344CB8AC3E}">
        <p14:creationId xmlns:p14="http://schemas.microsoft.com/office/powerpoint/2010/main" val="1419761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73D740-92C1-04E9-41EB-5BEB3914F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592" y="834640"/>
            <a:ext cx="6175850" cy="602336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E0795D2-92AC-9C4A-34D0-D16972519E14}"/>
              </a:ext>
            </a:extLst>
          </p:cNvPr>
          <p:cNvSpPr txBox="1"/>
          <p:nvPr/>
        </p:nvSpPr>
        <p:spPr>
          <a:xfrm>
            <a:off x="190005" y="190005"/>
            <a:ext cx="4999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血小板缺陷的临床实际诊断流程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1BF475C-36A2-41A3-8802-0CA19E500C2D}"/>
              </a:ext>
            </a:extLst>
          </p:cNvPr>
          <p:cNvSpPr txBox="1"/>
          <p:nvPr/>
        </p:nvSpPr>
        <p:spPr>
          <a:xfrm>
            <a:off x="8253350" y="6270172"/>
            <a:ext cx="378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i="1" dirty="0"/>
              <a:t>威廉姆斯血液学（第</a:t>
            </a:r>
            <a:r>
              <a:rPr lang="en-US" altLang="zh-CN" sz="2400" b="1" i="1" dirty="0"/>
              <a:t>10</a:t>
            </a:r>
            <a:r>
              <a:rPr lang="zh-CN" altLang="en-US" sz="2400" b="1" i="1" dirty="0"/>
              <a:t>版）</a:t>
            </a:r>
          </a:p>
        </p:txBody>
      </p:sp>
    </p:spTree>
    <p:extLst>
      <p:ext uri="{BB962C8B-B14F-4D97-AF65-F5344CB8AC3E}">
        <p14:creationId xmlns:p14="http://schemas.microsoft.com/office/powerpoint/2010/main" val="1366517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0EF78-B0DB-B85A-2121-EFE54D0CB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4.</a:t>
            </a:r>
            <a:r>
              <a:rPr lang="zh-CN" altLang="en-US" sz="3600" b="1" dirty="0">
                <a:solidFill>
                  <a:srgbClr val="0070C0"/>
                </a:solidFill>
              </a:rPr>
              <a:t>血管性血友病及相关检测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EB140E6-7DCC-656F-A1E7-226FB0CFE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180923"/>
              </p:ext>
            </p:extLst>
          </p:nvPr>
        </p:nvGraphicFramePr>
        <p:xfrm>
          <a:off x="474650" y="1665117"/>
          <a:ext cx="8669090" cy="371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1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122"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1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2A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2B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2M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2N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3</a:t>
                      </a:r>
                      <a:r>
                        <a:rPr lang="zh-CN" altLang="en-US" sz="1800" dirty="0"/>
                        <a:t>型</a:t>
                      </a:r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VWF</a:t>
                      </a:r>
                      <a:r>
                        <a:rPr lang="zh-CN" altLang="en-US" sz="1800" dirty="0"/>
                        <a:t>抗原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轻度降低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轻度降低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轻度降低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正常或轻度降低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VWF</a:t>
                      </a:r>
                      <a:r>
                        <a:rPr lang="zh-CN" altLang="en-US" sz="1800"/>
                        <a:t>活性</a:t>
                      </a:r>
                      <a:endParaRPr lang="zh-CN" altLang="en-US" sz="1800" dirty="0"/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正常或轻度降低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  <a:p>
                      <a:pPr algn="ctr"/>
                      <a:endParaRPr lang="zh-CN" altLang="en-US" sz="1800" dirty="0"/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VIII</a:t>
                      </a:r>
                      <a:r>
                        <a:rPr lang="zh-CN" altLang="en-US" sz="1800" dirty="0"/>
                        <a:t>因子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正常或降低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正常或降低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正常或降低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正常或降低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显著降低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显著降低</a:t>
                      </a:r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09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RIPA</a:t>
                      </a:r>
                      <a:endParaRPr lang="zh-CN" altLang="en-US" sz="1800" dirty="0"/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一般正常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一般正常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降低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正常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2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LD-RIPA</a:t>
                      </a:r>
                      <a:endParaRPr lang="zh-CN" altLang="en-US" sz="1800" dirty="0"/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升高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dirty="0"/>
                        <a:t>缺乏</a:t>
                      </a:r>
                    </a:p>
                  </a:txBody>
                  <a:tcPr marL="91444" marR="91444" marT="45712" marB="4571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38BCCEF8-7085-A1D2-23B1-5EDE2BB1E954}"/>
              </a:ext>
            </a:extLst>
          </p:cNvPr>
          <p:cNvSpPr txBox="1"/>
          <p:nvPr/>
        </p:nvSpPr>
        <p:spPr>
          <a:xfrm>
            <a:off x="1856867" y="5451756"/>
            <a:ext cx="5904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RIPA: </a:t>
            </a:r>
            <a:r>
              <a:rPr lang="zh-CN" altLang="en-US" sz="2000" dirty="0"/>
              <a:t>瑞斯托霉素诱导血小板聚集率； </a:t>
            </a:r>
            <a:r>
              <a:rPr lang="en-US" altLang="zh-CN" sz="2000" dirty="0"/>
              <a:t>LD: </a:t>
            </a:r>
            <a:r>
              <a:rPr lang="zh-CN" altLang="en-US" sz="2000" dirty="0"/>
              <a:t>低剂量。</a:t>
            </a:r>
          </a:p>
        </p:txBody>
      </p:sp>
    </p:spTree>
    <p:extLst>
      <p:ext uri="{BB962C8B-B14F-4D97-AF65-F5344CB8AC3E}">
        <p14:creationId xmlns:p14="http://schemas.microsoft.com/office/powerpoint/2010/main" val="861812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818D6D28-3F10-4E99-AD5D-82820DA05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11" y="147232"/>
            <a:ext cx="8124636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zh-CN" altLang="en-US" b="1" dirty="0">
                <a:solidFill>
                  <a:schemeClr val="tx1"/>
                </a:solidFill>
              </a:rPr>
              <a:t>案例</a:t>
            </a: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6262722-9360-4AE9-B512-A33176095AB1}"/>
              </a:ext>
            </a:extLst>
          </p:cNvPr>
          <p:cNvSpPr/>
          <p:nvPr/>
        </p:nvSpPr>
        <p:spPr>
          <a:xfrm>
            <a:off x="634060" y="1471795"/>
            <a:ext cx="10519946" cy="4763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75" dirty="0">
                <a:latin typeface="Times New Roman" panose="02020603050405020304" pitchFamily="18" charset="0"/>
              </a:rPr>
              <a:t>患者男，</a:t>
            </a:r>
            <a:r>
              <a:rPr lang="en-US" altLang="zh-CN" sz="2275" dirty="0">
                <a:latin typeface="Times New Roman" panose="02020603050405020304" pitchFamily="18" charset="0"/>
              </a:rPr>
              <a:t>6</a:t>
            </a:r>
            <a:r>
              <a:rPr lang="zh-CN" altLang="en-US" sz="2275" dirty="0">
                <a:latin typeface="Times New Roman" panose="02020603050405020304" pitchFamily="18" charset="0"/>
              </a:rPr>
              <a:t>岁，因反复鼻出血就诊，凝血常规正常，血常规示血红蛋白轻度降低，血小板计数稍高（</a:t>
            </a:r>
            <a:r>
              <a:rPr lang="en-US" altLang="zh-CN" sz="2275" dirty="0">
                <a:latin typeface="Times New Roman" panose="02020603050405020304" pitchFamily="18" charset="0"/>
              </a:rPr>
              <a:t>350×10</a:t>
            </a:r>
            <a:r>
              <a:rPr lang="en-US" altLang="zh-CN" sz="2275" baseline="30000" dirty="0">
                <a:latin typeface="Times New Roman" panose="02020603050405020304" pitchFamily="18" charset="0"/>
              </a:rPr>
              <a:t>9</a:t>
            </a:r>
            <a:r>
              <a:rPr lang="en-US" altLang="zh-CN" sz="2275" dirty="0">
                <a:latin typeface="Times New Roman" panose="02020603050405020304" pitchFamily="18" charset="0"/>
              </a:rPr>
              <a:t>/</a:t>
            </a:r>
            <a:r>
              <a:rPr lang="gsw-FR" altLang="zh-CN" sz="2275" dirty="0">
                <a:latin typeface="Times New Roman" panose="02020603050405020304" pitchFamily="18" charset="0"/>
              </a:rPr>
              <a:t>L）</a:t>
            </a:r>
            <a:r>
              <a:rPr lang="zh-CN" altLang="en-US" sz="2275" dirty="0">
                <a:latin typeface="Times New Roman" panose="02020603050405020304" pitchFamily="18" charset="0"/>
              </a:rPr>
              <a:t>，形态正常</a:t>
            </a:r>
            <a:r>
              <a:rPr lang="gsw-FR" altLang="zh-CN" sz="2275" dirty="0">
                <a:latin typeface="Times New Roman" panose="02020603050405020304" pitchFamily="18" charset="0"/>
              </a:rPr>
              <a:t>。</a:t>
            </a:r>
            <a:r>
              <a:rPr lang="zh-CN" altLang="en-US" sz="2275" dirty="0">
                <a:latin typeface="Times New Roman" panose="02020603050405020304" pitchFamily="18" charset="0"/>
              </a:rPr>
              <a:t>送检凝血检查：</a:t>
            </a:r>
          </a:p>
          <a:p>
            <a:pPr>
              <a:lnSpc>
                <a:spcPct val="150000"/>
              </a:lnSpc>
            </a:pPr>
            <a:endParaRPr lang="zh-CN" altLang="en-US" sz="2275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gsw-FR" altLang="zh-CN" sz="2275" b="1" dirty="0">
                <a:latin typeface="Times New Roman" panose="02020603050405020304" pitchFamily="18" charset="0"/>
              </a:rPr>
              <a:t>Step 1: </a:t>
            </a:r>
            <a:r>
              <a:rPr lang="zh-CN" altLang="en-US" sz="2275" b="1" dirty="0">
                <a:latin typeface="Times New Roman" panose="02020603050405020304" pitchFamily="18" charset="0"/>
              </a:rPr>
              <a:t>血小板聚集试验排查血小板功能缺陷：</a:t>
            </a:r>
          </a:p>
          <a:p>
            <a:pPr indent="937683">
              <a:lnSpc>
                <a:spcPct val="150000"/>
              </a:lnSpc>
            </a:pPr>
            <a:r>
              <a:rPr lang="gsw-FR" altLang="zh-CN" sz="2275" dirty="0">
                <a:latin typeface="Times New Roman" panose="02020603050405020304" pitchFamily="18" charset="0"/>
              </a:rPr>
              <a:t>ADP</a:t>
            </a:r>
            <a:r>
              <a:rPr lang="zh-CN" altLang="en-US" sz="2275" dirty="0">
                <a:latin typeface="Times New Roman" panose="02020603050405020304" pitchFamily="18" charset="0"/>
              </a:rPr>
              <a:t>诱导聚集率：</a:t>
            </a:r>
            <a:r>
              <a:rPr lang="en-US" altLang="zh-CN" sz="2275" dirty="0">
                <a:latin typeface="Times New Roman" panose="02020603050405020304" pitchFamily="18" charset="0"/>
              </a:rPr>
              <a:t>63.6%  </a:t>
            </a:r>
            <a:r>
              <a:rPr lang="zh-CN" altLang="en-US" sz="2275" dirty="0">
                <a:latin typeface="Times New Roman" panose="02020603050405020304" pitchFamily="18" charset="0"/>
              </a:rPr>
              <a:t>（</a:t>
            </a:r>
            <a:r>
              <a:rPr lang="gsw-FR" altLang="zh-CN" sz="2275" dirty="0">
                <a:latin typeface="Times New Roman" panose="02020603050405020304" pitchFamily="18" charset="0"/>
              </a:rPr>
              <a:t>Ref</a:t>
            </a:r>
            <a:r>
              <a:rPr lang="zh-CN" altLang="en-US" sz="2275" dirty="0">
                <a:latin typeface="Times New Roman" panose="02020603050405020304" pitchFamily="18" charset="0"/>
              </a:rPr>
              <a:t>：</a:t>
            </a:r>
            <a:r>
              <a:rPr lang="gsw-FR" altLang="zh-CN" sz="2275" dirty="0">
                <a:latin typeface="Times New Roman" panose="02020603050405020304" pitchFamily="18" charset="0"/>
              </a:rPr>
              <a:t>55%</a:t>
            </a:r>
            <a:r>
              <a:rPr lang="zh-CN" altLang="en-US" sz="2275" dirty="0">
                <a:latin typeface="Times New Roman" panose="02020603050405020304" pitchFamily="18" charset="0"/>
              </a:rPr>
              <a:t>～</a:t>
            </a:r>
            <a:r>
              <a:rPr lang="gsw-FR" altLang="zh-CN" sz="2275" dirty="0">
                <a:latin typeface="Times New Roman" panose="02020603050405020304" pitchFamily="18" charset="0"/>
              </a:rPr>
              <a:t>100%)</a:t>
            </a:r>
          </a:p>
          <a:p>
            <a:pPr indent="937683">
              <a:lnSpc>
                <a:spcPct val="150000"/>
              </a:lnSpc>
            </a:pPr>
            <a:r>
              <a:rPr lang="zh-CN" altLang="en-US" sz="2275" dirty="0">
                <a:latin typeface="Times New Roman" panose="02020603050405020304" pitchFamily="18" charset="0"/>
              </a:rPr>
              <a:t>胶原诱导聚集率：</a:t>
            </a:r>
            <a:r>
              <a:rPr lang="en-US" altLang="zh-CN" sz="2275" dirty="0">
                <a:latin typeface="Times New Roman" panose="02020603050405020304" pitchFamily="18" charset="0"/>
              </a:rPr>
              <a:t>84.5%</a:t>
            </a:r>
            <a:r>
              <a:rPr lang="zh-CN" altLang="en-US" sz="2275" dirty="0">
                <a:latin typeface="Times New Roman" panose="02020603050405020304" pitchFamily="18" charset="0"/>
              </a:rPr>
              <a:t>（</a:t>
            </a:r>
            <a:r>
              <a:rPr lang="gsw-FR" altLang="zh-CN" sz="2275" dirty="0">
                <a:latin typeface="Times New Roman" panose="02020603050405020304" pitchFamily="18" charset="0"/>
              </a:rPr>
              <a:t>Ref</a:t>
            </a:r>
            <a:r>
              <a:rPr lang="zh-CN" altLang="en-US" sz="2275" dirty="0">
                <a:latin typeface="Times New Roman" panose="02020603050405020304" pitchFamily="18" charset="0"/>
              </a:rPr>
              <a:t>：</a:t>
            </a:r>
            <a:r>
              <a:rPr lang="gsw-FR" altLang="zh-CN" sz="2275" dirty="0">
                <a:latin typeface="Times New Roman" panose="02020603050405020304" pitchFamily="18" charset="0"/>
              </a:rPr>
              <a:t>55%</a:t>
            </a:r>
            <a:r>
              <a:rPr lang="zh-CN" altLang="en-US" sz="2275" dirty="0">
                <a:latin typeface="Times New Roman" panose="02020603050405020304" pitchFamily="18" charset="0"/>
              </a:rPr>
              <a:t>～ </a:t>
            </a:r>
            <a:r>
              <a:rPr lang="gsw-FR" altLang="zh-CN" sz="2275" dirty="0">
                <a:latin typeface="Times New Roman" panose="02020603050405020304" pitchFamily="18" charset="0"/>
              </a:rPr>
              <a:t>100%)</a:t>
            </a:r>
          </a:p>
          <a:p>
            <a:pPr indent="937683">
              <a:lnSpc>
                <a:spcPct val="150000"/>
              </a:lnSpc>
            </a:pPr>
            <a:r>
              <a:rPr lang="zh-CN" altLang="en-US" sz="2275" dirty="0">
                <a:latin typeface="Times New Roman" panose="02020603050405020304" pitchFamily="18" charset="0"/>
              </a:rPr>
              <a:t>花生四烯酸诱导聚集率：</a:t>
            </a:r>
            <a:r>
              <a:rPr lang="en-US" altLang="zh-CN" sz="2275" dirty="0">
                <a:latin typeface="Times New Roman" panose="02020603050405020304" pitchFamily="18" charset="0"/>
              </a:rPr>
              <a:t>90.6%</a:t>
            </a:r>
            <a:r>
              <a:rPr lang="zh-CN" altLang="en-US" sz="2275" dirty="0">
                <a:latin typeface="Times New Roman" panose="02020603050405020304" pitchFamily="18" charset="0"/>
              </a:rPr>
              <a:t>（</a:t>
            </a:r>
            <a:r>
              <a:rPr lang="gsw-FR" altLang="zh-CN" sz="2275" dirty="0">
                <a:latin typeface="Times New Roman" panose="02020603050405020304" pitchFamily="18" charset="0"/>
              </a:rPr>
              <a:t>Ref</a:t>
            </a:r>
            <a:r>
              <a:rPr lang="zh-CN" altLang="en-US" sz="2275" dirty="0">
                <a:latin typeface="Times New Roman" panose="02020603050405020304" pitchFamily="18" charset="0"/>
              </a:rPr>
              <a:t>：</a:t>
            </a:r>
            <a:r>
              <a:rPr lang="gsw-FR" altLang="zh-CN" sz="2275" dirty="0">
                <a:latin typeface="Times New Roman" panose="02020603050405020304" pitchFamily="18" charset="0"/>
              </a:rPr>
              <a:t>55%</a:t>
            </a:r>
            <a:r>
              <a:rPr lang="zh-CN" altLang="en-US" sz="2275" dirty="0">
                <a:latin typeface="Times New Roman" panose="02020603050405020304" pitchFamily="18" charset="0"/>
              </a:rPr>
              <a:t>～ </a:t>
            </a:r>
            <a:r>
              <a:rPr lang="gsw-FR" altLang="zh-CN" sz="2275" dirty="0">
                <a:latin typeface="Times New Roman" panose="02020603050405020304" pitchFamily="18" charset="0"/>
              </a:rPr>
              <a:t>100%)</a:t>
            </a:r>
          </a:p>
          <a:p>
            <a:pPr indent="937683">
              <a:lnSpc>
                <a:spcPct val="150000"/>
              </a:lnSpc>
            </a:pPr>
            <a:r>
              <a:rPr lang="zh-CN" altLang="en-US" sz="2275" dirty="0">
                <a:latin typeface="Times New Roman" panose="02020603050405020304" pitchFamily="18" charset="0"/>
              </a:rPr>
              <a:t>肾上腺素诱导聚集率：</a:t>
            </a:r>
            <a:r>
              <a:rPr lang="en-US" altLang="zh-CN" sz="2275" dirty="0">
                <a:latin typeface="Times New Roman" panose="02020603050405020304" pitchFamily="18" charset="0"/>
              </a:rPr>
              <a:t>92.3%</a:t>
            </a:r>
            <a:r>
              <a:rPr lang="zh-CN" altLang="en-US" sz="2275" dirty="0">
                <a:latin typeface="Times New Roman" panose="02020603050405020304" pitchFamily="18" charset="0"/>
              </a:rPr>
              <a:t>（</a:t>
            </a:r>
            <a:r>
              <a:rPr lang="gsw-FR" altLang="zh-CN" sz="2275" dirty="0">
                <a:latin typeface="Times New Roman" panose="02020603050405020304" pitchFamily="18" charset="0"/>
              </a:rPr>
              <a:t>Ref</a:t>
            </a:r>
            <a:r>
              <a:rPr lang="zh-CN" altLang="en-US" sz="2275" dirty="0">
                <a:latin typeface="Times New Roman" panose="02020603050405020304" pitchFamily="18" charset="0"/>
              </a:rPr>
              <a:t>：</a:t>
            </a:r>
            <a:r>
              <a:rPr lang="gsw-FR" altLang="zh-CN" sz="2275" dirty="0">
                <a:latin typeface="Times New Roman" panose="02020603050405020304" pitchFamily="18" charset="0"/>
              </a:rPr>
              <a:t>55%</a:t>
            </a:r>
            <a:r>
              <a:rPr lang="zh-CN" altLang="en-US" sz="2275" dirty="0">
                <a:latin typeface="Times New Roman" panose="02020603050405020304" pitchFamily="18" charset="0"/>
              </a:rPr>
              <a:t>～ </a:t>
            </a:r>
            <a:r>
              <a:rPr lang="gsw-FR" altLang="zh-CN" sz="2275" dirty="0">
                <a:latin typeface="Times New Roman" panose="02020603050405020304" pitchFamily="18" charset="0"/>
              </a:rPr>
              <a:t>100%)</a:t>
            </a:r>
          </a:p>
          <a:p>
            <a:pPr indent="937683">
              <a:lnSpc>
                <a:spcPct val="150000"/>
              </a:lnSpc>
            </a:pPr>
            <a:r>
              <a:rPr lang="zh-CN" altLang="en-US" sz="2275" dirty="0">
                <a:latin typeface="Times New Roman" panose="02020603050405020304" pitchFamily="18" charset="0"/>
              </a:rPr>
              <a:t>瑞斯托霉素诱导聚集率：</a:t>
            </a:r>
            <a:r>
              <a:rPr lang="en-US" altLang="zh-CN" sz="2275" dirty="0">
                <a:latin typeface="Times New Roman" panose="02020603050405020304" pitchFamily="18" charset="0"/>
              </a:rPr>
              <a:t>7.4%</a:t>
            </a:r>
            <a:r>
              <a:rPr lang="zh-CN" altLang="en-US" sz="2275" dirty="0">
                <a:latin typeface="Times New Roman" panose="02020603050405020304" pitchFamily="18" charset="0"/>
              </a:rPr>
              <a:t>（</a:t>
            </a:r>
            <a:r>
              <a:rPr lang="gsw-FR" altLang="zh-CN" sz="2275" dirty="0">
                <a:latin typeface="Times New Roman" panose="02020603050405020304" pitchFamily="18" charset="0"/>
              </a:rPr>
              <a:t>Ref</a:t>
            </a:r>
            <a:r>
              <a:rPr lang="zh-CN" altLang="en-US" sz="2275" dirty="0">
                <a:latin typeface="Times New Roman" panose="02020603050405020304" pitchFamily="18" charset="0"/>
              </a:rPr>
              <a:t>：</a:t>
            </a:r>
            <a:r>
              <a:rPr lang="gsw-FR" altLang="zh-CN" sz="2275" dirty="0">
                <a:latin typeface="Times New Roman" panose="02020603050405020304" pitchFamily="18" charset="0"/>
              </a:rPr>
              <a:t>55%</a:t>
            </a:r>
            <a:r>
              <a:rPr lang="zh-CN" altLang="en-US" sz="2275" dirty="0">
                <a:latin typeface="Times New Roman" panose="02020603050405020304" pitchFamily="18" charset="0"/>
              </a:rPr>
              <a:t>～ </a:t>
            </a:r>
            <a:r>
              <a:rPr lang="gsw-FR" altLang="zh-CN" sz="2275" dirty="0">
                <a:latin typeface="Times New Roman" panose="02020603050405020304" pitchFamily="18" charset="0"/>
              </a:rPr>
              <a:t>100%)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4F0FD65-B4E8-2066-E1FD-07EB5879E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7994" y="5639853"/>
            <a:ext cx="8835694" cy="725321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387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3">
            <a:extLst>
              <a:ext uri="{FF2B5EF4-FFF2-40B4-BE49-F238E27FC236}">
                <a16:creationId xmlns:a16="http://schemas.microsoft.com/office/drawing/2014/main" id="{D63E9EB6-D39B-48C9-A67E-61E150E82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640" y="391165"/>
            <a:ext cx="9762631" cy="176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gsw-FR" altLang="zh-CN" sz="2275" b="1" dirty="0">
                <a:latin typeface="+mn-ea"/>
                <a:ea typeface="+mn-ea"/>
              </a:rPr>
              <a:t>Step 2：</a:t>
            </a:r>
            <a:r>
              <a:rPr lang="zh-CN" altLang="en-US" sz="2275" b="1" dirty="0">
                <a:latin typeface="+mn-ea"/>
                <a:ea typeface="+mn-ea"/>
              </a:rPr>
              <a:t>疑诊</a:t>
            </a:r>
            <a:r>
              <a:rPr lang="gsw-FR" altLang="zh-CN" sz="2275" b="1" dirty="0">
                <a:latin typeface="+mn-ea"/>
                <a:ea typeface="+mn-ea"/>
              </a:rPr>
              <a:t>VWD</a:t>
            </a:r>
            <a:r>
              <a:rPr lang="zh-CN" altLang="en-US" sz="2275" b="1" dirty="0">
                <a:latin typeface="+mn-ea"/>
                <a:ea typeface="+mn-ea"/>
              </a:rPr>
              <a:t>，检测</a:t>
            </a:r>
            <a:r>
              <a:rPr lang="gsw-FR" altLang="zh-CN" sz="2275" b="1" dirty="0">
                <a:latin typeface="+mn-ea"/>
                <a:ea typeface="+mn-ea"/>
              </a:rPr>
              <a:t>VWF</a:t>
            </a:r>
            <a:r>
              <a:rPr lang="zh-CN" altLang="en-US" sz="2275" b="1" dirty="0">
                <a:latin typeface="+mn-ea"/>
                <a:ea typeface="+mn-ea"/>
              </a:rPr>
              <a:t>抗原、活性及</a:t>
            </a:r>
            <a:r>
              <a:rPr lang="gsw-FR" altLang="zh-CN" sz="2275" b="1" dirty="0">
                <a:latin typeface="+mn-ea"/>
                <a:ea typeface="+mn-ea"/>
              </a:rPr>
              <a:t>FVIII</a:t>
            </a:r>
            <a:r>
              <a:rPr lang="zh-CN" altLang="en-US" sz="2275" b="1" dirty="0">
                <a:latin typeface="+mn-ea"/>
                <a:ea typeface="+mn-ea"/>
              </a:rPr>
              <a:t>活性</a:t>
            </a:r>
            <a:r>
              <a:rPr lang="gsw-FR" altLang="zh-CN" sz="2275" b="1" dirty="0">
                <a:latin typeface="+mn-ea"/>
                <a:ea typeface="+mn-ea"/>
              </a:rPr>
              <a:t>：</a:t>
            </a:r>
          </a:p>
          <a:p>
            <a:pPr marL="1109266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gsw-FR" altLang="zh-CN" sz="2086" dirty="0">
                <a:latin typeface="+mn-ea"/>
                <a:ea typeface="+mn-ea"/>
              </a:rPr>
              <a:t>VWF</a:t>
            </a:r>
            <a:r>
              <a:rPr lang="zh-CN" altLang="en-US" sz="2086" dirty="0">
                <a:latin typeface="+mn-ea"/>
                <a:ea typeface="+mn-ea"/>
              </a:rPr>
              <a:t>抗原：</a:t>
            </a:r>
            <a:r>
              <a:rPr lang="en-US" altLang="zh-CN" sz="2086" dirty="0">
                <a:latin typeface="+mn-ea"/>
                <a:ea typeface="+mn-ea"/>
              </a:rPr>
              <a:t>49.6</a:t>
            </a:r>
            <a:r>
              <a:rPr lang="en-US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</a:t>
            </a:r>
            <a:r>
              <a:rPr lang="zh-CN" altLang="en-US" sz="2086" dirty="0">
                <a:latin typeface="+mn-ea"/>
                <a:ea typeface="+mn-ea"/>
              </a:rPr>
              <a:t>（</a:t>
            </a:r>
            <a:r>
              <a:rPr lang="gsw-FR" altLang="zh-CN" sz="2086" dirty="0">
                <a:latin typeface="+mn-ea"/>
                <a:ea typeface="+mn-ea"/>
              </a:rPr>
              <a:t>Ref</a:t>
            </a:r>
            <a:r>
              <a:rPr lang="zh-CN" altLang="en-US" sz="2086" dirty="0">
                <a:latin typeface="+mn-ea"/>
                <a:ea typeface="+mn-ea"/>
              </a:rPr>
              <a:t>：</a:t>
            </a:r>
            <a:r>
              <a:rPr lang="gsw-FR" altLang="zh-CN" sz="2086" dirty="0">
                <a:latin typeface="+mn-ea"/>
                <a:ea typeface="+mn-ea"/>
              </a:rPr>
              <a:t>50</a:t>
            </a:r>
            <a:r>
              <a:rPr lang="gsw-FR" altLang="zh-CN" sz="1896" dirty="0">
                <a:latin typeface="Times New Roman" panose="02020603050405020304" pitchFamily="18" charset="0"/>
              </a:rPr>
              <a:t>%</a:t>
            </a:r>
            <a:r>
              <a:rPr lang="zh-CN" altLang="en-US" sz="1896" dirty="0">
                <a:latin typeface="Times New Roman" panose="02020603050405020304" pitchFamily="18" charset="0"/>
              </a:rPr>
              <a:t>～ </a:t>
            </a:r>
            <a:r>
              <a:rPr lang="gsw-FR" altLang="zh-CN" sz="2086" dirty="0">
                <a:latin typeface="+mn-ea"/>
                <a:ea typeface="+mn-ea"/>
              </a:rPr>
              <a:t>200</a:t>
            </a:r>
            <a:r>
              <a:rPr lang="gsw-FR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gsw-FR" altLang="zh-CN" sz="2086" dirty="0">
                <a:latin typeface="+mn-ea"/>
                <a:ea typeface="+mn-ea"/>
              </a:rPr>
              <a:t>）</a:t>
            </a:r>
            <a:r>
              <a:rPr lang="zh-CN" altLang="en-US" sz="2086" dirty="0">
                <a:latin typeface="+mn-ea"/>
                <a:ea typeface="+mn-ea"/>
              </a:rPr>
              <a:t>；</a:t>
            </a:r>
            <a:endParaRPr lang="gsw-FR" altLang="zh-CN" sz="2086" dirty="0">
              <a:latin typeface="+mn-ea"/>
              <a:ea typeface="+mn-ea"/>
            </a:endParaRPr>
          </a:p>
          <a:p>
            <a:pPr marL="1109266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gsw-FR" altLang="zh-CN" sz="2086" dirty="0">
                <a:latin typeface="+mn-ea"/>
                <a:ea typeface="+mn-ea"/>
              </a:rPr>
              <a:t>VWF</a:t>
            </a:r>
            <a:r>
              <a:rPr lang="zh-CN" altLang="en-US" sz="2086" dirty="0">
                <a:latin typeface="+mn-ea"/>
                <a:ea typeface="+mn-ea"/>
              </a:rPr>
              <a:t>：</a:t>
            </a:r>
            <a:r>
              <a:rPr lang="gsw-FR" altLang="zh-CN" sz="2086" dirty="0">
                <a:latin typeface="+mn-ea"/>
                <a:ea typeface="+mn-ea"/>
              </a:rPr>
              <a:t>RCO</a:t>
            </a:r>
            <a:r>
              <a:rPr lang="zh-CN" altLang="en-US" sz="2086" dirty="0">
                <a:latin typeface="+mn-ea"/>
                <a:ea typeface="+mn-ea"/>
              </a:rPr>
              <a:t>活性：</a:t>
            </a:r>
            <a:r>
              <a:rPr lang="en-US" altLang="zh-CN" sz="2086" dirty="0">
                <a:latin typeface="+mn-ea"/>
                <a:ea typeface="+mn-ea"/>
              </a:rPr>
              <a:t>8.3</a:t>
            </a:r>
            <a:r>
              <a:rPr lang="en-US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zh-CN" altLang="en-US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2086" dirty="0">
                <a:latin typeface="+mn-ea"/>
                <a:ea typeface="+mn-ea"/>
              </a:rPr>
              <a:t>（</a:t>
            </a:r>
            <a:r>
              <a:rPr lang="gsw-FR" altLang="zh-CN" sz="2086" dirty="0">
                <a:latin typeface="+mn-ea"/>
                <a:ea typeface="+mn-ea"/>
              </a:rPr>
              <a:t>Ref</a:t>
            </a:r>
            <a:r>
              <a:rPr lang="zh-CN" altLang="en-US" sz="2086" dirty="0">
                <a:latin typeface="+mn-ea"/>
                <a:ea typeface="+mn-ea"/>
              </a:rPr>
              <a:t>：</a:t>
            </a:r>
            <a:r>
              <a:rPr lang="gsw-FR" altLang="zh-CN" sz="2086" dirty="0">
                <a:latin typeface="+mn-ea"/>
                <a:ea typeface="+mn-ea"/>
              </a:rPr>
              <a:t>58</a:t>
            </a:r>
            <a:r>
              <a:rPr lang="gsw-FR" altLang="zh-CN" sz="1896" dirty="0">
                <a:latin typeface="Times New Roman" panose="02020603050405020304" pitchFamily="18" charset="0"/>
              </a:rPr>
              <a:t>%</a:t>
            </a:r>
            <a:r>
              <a:rPr lang="zh-CN" altLang="en-US" sz="1896" dirty="0">
                <a:latin typeface="Times New Roman" panose="02020603050405020304" pitchFamily="18" charset="0"/>
              </a:rPr>
              <a:t>～ </a:t>
            </a:r>
            <a:r>
              <a:rPr lang="gsw-FR" altLang="zh-CN" sz="2086" dirty="0">
                <a:latin typeface="+mn-ea"/>
                <a:ea typeface="+mn-ea"/>
              </a:rPr>
              <a:t>166</a:t>
            </a:r>
            <a:r>
              <a:rPr lang="gsw-FR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gsw-FR" altLang="zh-CN" sz="2086" dirty="0">
                <a:latin typeface="+mn-ea"/>
                <a:ea typeface="+mn-ea"/>
              </a:rPr>
              <a:t>）</a:t>
            </a:r>
            <a:r>
              <a:rPr lang="zh-CN" altLang="en-US" sz="2086" dirty="0">
                <a:latin typeface="+mn-ea"/>
                <a:ea typeface="+mn-ea"/>
              </a:rPr>
              <a:t>；</a:t>
            </a:r>
            <a:endParaRPr lang="en-US" altLang="zh-CN" sz="2086" dirty="0">
              <a:latin typeface="+mn-ea"/>
              <a:ea typeface="+mn-ea"/>
            </a:endParaRPr>
          </a:p>
          <a:p>
            <a:pPr marL="1109266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gsw-FR" altLang="zh-CN" sz="2086" dirty="0">
                <a:latin typeface="+mn-ea"/>
                <a:ea typeface="+mn-ea"/>
              </a:rPr>
              <a:t>FVIII</a:t>
            </a:r>
            <a:r>
              <a:rPr lang="zh-CN" altLang="en-US" sz="2086" dirty="0">
                <a:latin typeface="+mn-ea"/>
                <a:ea typeface="+mn-ea"/>
              </a:rPr>
              <a:t>活性：</a:t>
            </a:r>
            <a:r>
              <a:rPr lang="en-US" altLang="zh-CN" sz="2086" dirty="0">
                <a:latin typeface="+mn-ea"/>
                <a:ea typeface="+mn-ea"/>
              </a:rPr>
              <a:t>71</a:t>
            </a:r>
            <a:r>
              <a:rPr lang="en-US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en-US" altLang="zh-CN" sz="2086" dirty="0">
                <a:latin typeface="+mn-ea"/>
                <a:ea typeface="+mn-ea"/>
              </a:rPr>
              <a:t> (</a:t>
            </a:r>
            <a:r>
              <a:rPr lang="gsw-FR" altLang="zh-CN" sz="2086" dirty="0">
                <a:latin typeface="+mn-ea"/>
                <a:ea typeface="+mn-ea"/>
              </a:rPr>
              <a:t>Ref</a:t>
            </a:r>
            <a:r>
              <a:rPr lang="zh-CN" altLang="en-US" sz="2086" dirty="0">
                <a:latin typeface="+mn-ea"/>
                <a:ea typeface="+mn-ea"/>
              </a:rPr>
              <a:t>：</a:t>
            </a:r>
            <a:r>
              <a:rPr lang="gsw-FR" altLang="zh-CN" sz="2086" dirty="0">
                <a:latin typeface="+mn-ea"/>
                <a:ea typeface="+mn-ea"/>
              </a:rPr>
              <a:t>60</a:t>
            </a:r>
            <a:r>
              <a:rPr lang="gsw-FR" altLang="zh-CN" sz="1896" dirty="0">
                <a:latin typeface="Times New Roman" panose="02020603050405020304" pitchFamily="18" charset="0"/>
              </a:rPr>
              <a:t>%</a:t>
            </a:r>
            <a:r>
              <a:rPr lang="zh-CN" altLang="en-US" sz="1896" dirty="0">
                <a:latin typeface="Times New Roman" panose="02020603050405020304" pitchFamily="18" charset="0"/>
              </a:rPr>
              <a:t>～ </a:t>
            </a:r>
            <a:r>
              <a:rPr lang="gsw-FR" altLang="zh-CN" sz="2086" dirty="0">
                <a:latin typeface="+mn-ea"/>
                <a:ea typeface="+mn-ea"/>
              </a:rPr>
              <a:t>150</a:t>
            </a:r>
            <a:r>
              <a:rPr lang="gsw-FR" altLang="zh-CN" sz="2086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lang="gsw-FR" altLang="zh-CN" sz="2086" dirty="0">
                <a:latin typeface="+mn-ea"/>
                <a:ea typeface="+mn-ea"/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3D570D-1142-42A4-AED2-597589145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912" y="5995890"/>
            <a:ext cx="4305088" cy="442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275" b="1" dirty="0">
                <a:latin typeface="Times New Roman" panose="02020603050405020304" pitchFamily="18" charset="0"/>
              </a:rPr>
              <a:t>VWF</a:t>
            </a:r>
            <a:r>
              <a:rPr lang="zh-CN" altLang="en-US" sz="2275" b="1" dirty="0">
                <a:latin typeface="Times New Roman" panose="02020603050405020304" pitchFamily="18" charset="0"/>
              </a:rPr>
              <a:t>基因测序：确诊</a:t>
            </a:r>
            <a:r>
              <a:rPr lang="en-US" altLang="zh-CN" sz="2275" b="1" dirty="0">
                <a:latin typeface="Times New Roman" panose="02020603050405020304" pitchFamily="18" charset="0"/>
              </a:rPr>
              <a:t>2A</a:t>
            </a:r>
            <a:r>
              <a:rPr lang="zh-CN" altLang="en-US" sz="2275" b="1" dirty="0">
                <a:latin typeface="Times New Roman" panose="02020603050405020304" pitchFamily="18" charset="0"/>
              </a:rPr>
              <a:t>型</a:t>
            </a:r>
            <a:r>
              <a:rPr lang="en-US" altLang="zh-CN" sz="2275" b="1" dirty="0">
                <a:latin typeface="Times New Roman" panose="02020603050405020304" pitchFamily="18" charset="0"/>
              </a:rPr>
              <a:t>VWD    </a:t>
            </a:r>
          </a:p>
        </p:txBody>
      </p:sp>
      <p:graphicFrame>
        <p:nvGraphicFramePr>
          <p:cNvPr id="7" name="表格 2">
            <a:extLst>
              <a:ext uri="{FF2B5EF4-FFF2-40B4-BE49-F238E27FC236}">
                <a16:creationId xmlns:a16="http://schemas.microsoft.com/office/drawing/2014/main" id="{CC2D1958-21E5-4F07-8607-9E761CFFC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810127"/>
              </p:ext>
            </p:extLst>
          </p:nvPr>
        </p:nvGraphicFramePr>
        <p:xfrm>
          <a:off x="779341" y="2596037"/>
          <a:ext cx="8329693" cy="2875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3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99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9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9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1537">
                <a:tc>
                  <a:txBody>
                    <a:bodyPr/>
                    <a:lstStyle/>
                    <a:p>
                      <a:pPr algn="ctr"/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1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2A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2B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2M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2N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3</a:t>
                      </a:r>
                      <a:r>
                        <a:rPr lang="zh-CN" altLang="en-US" sz="1700" dirty="0"/>
                        <a:t>型</a:t>
                      </a:r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68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VWF</a:t>
                      </a:r>
                      <a:r>
                        <a:rPr lang="zh-CN" altLang="en-US" sz="1700" dirty="0"/>
                        <a:t>：</a:t>
                      </a:r>
                      <a:r>
                        <a:rPr lang="en-US" altLang="zh-CN" sz="1700" dirty="0"/>
                        <a:t>Ag</a:t>
                      </a:r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轻度降低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轻度降低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轻度降低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正常或轻度降低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8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VWF</a:t>
                      </a:r>
                      <a:r>
                        <a:rPr lang="zh-CN" altLang="en-US" sz="1700" dirty="0"/>
                        <a:t>：</a:t>
                      </a:r>
                      <a:r>
                        <a:rPr lang="en-US" altLang="zh-CN" sz="1700" dirty="0" err="1"/>
                        <a:t>Rco</a:t>
                      </a:r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正常或轻度降低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  <a:p>
                      <a:pPr algn="ctr"/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87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VIII</a:t>
                      </a:r>
                      <a:r>
                        <a:rPr lang="zh-CN" altLang="en-US" sz="1700" dirty="0"/>
                        <a:t>因子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正常或降低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正常或降低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正常或降低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正常或降低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显著降低</a:t>
                      </a:r>
                    </a:p>
                    <a:p>
                      <a:pPr algn="ctr"/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显著降低</a:t>
                      </a:r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RIPA</a:t>
                      </a:r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一般正常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一般正常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降低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正常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5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dirty="0"/>
                        <a:t>LD-RIPA</a:t>
                      </a:r>
                      <a:endParaRPr lang="zh-CN" altLang="en-US" sz="1700" dirty="0"/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700" dirty="0"/>
                        <a:t>升高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700" dirty="0"/>
                        <a:t>缺乏</a:t>
                      </a:r>
                    </a:p>
                  </a:txBody>
                  <a:tcPr marL="86697" marR="86697" marT="43340" marB="4334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圆角矩形 6">
            <a:extLst>
              <a:ext uri="{FF2B5EF4-FFF2-40B4-BE49-F238E27FC236}">
                <a16:creationId xmlns:a16="http://schemas.microsoft.com/office/drawing/2014/main" id="{5CA357F3-EB64-4503-A7F5-73E2C28BB5E5}"/>
              </a:ext>
            </a:extLst>
          </p:cNvPr>
          <p:cNvSpPr/>
          <p:nvPr/>
        </p:nvSpPr>
        <p:spPr>
          <a:xfrm>
            <a:off x="3300526" y="2502717"/>
            <a:ext cx="1044599" cy="3097671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7"/>
          </a:p>
        </p:txBody>
      </p:sp>
      <p:sp>
        <p:nvSpPr>
          <p:cNvPr id="9" name="圆角矩形 6">
            <a:extLst>
              <a:ext uri="{FF2B5EF4-FFF2-40B4-BE49-F238E27FC236}">
                <a16:creationId xmlns:a16="http://schemas.microsoft.com/office/drawing/2014/main" id="{D372115A-845F-43E2-8C46-309B24C0E651}"/>
              </a:ext>
            </a:extLst>
          </p:cNvPr>
          <p:cNvSpPr/>
          <p:nvPr/>
        </p:nvSpPr>
        <p:spPr>
          <a:xfrm>
            <a:off x="5553789" y="2502717"/>
            <a:ext cx="1044599" cy="3097671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148371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E96E2-B4BE-901A-1F5B-F32C1783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688" y="133515"/>
            <a:ext cx="10515600" cy="923059"/>
          </a:xfrm>
        </p:spPr>
        <p:txBody>
          <a:bodyPr/>
          <a:lstStyle/>
          <a:p>
            <a:r>
              <a:rPr lang="en-US" altLang="zh-CN" dirty="0"/>
              <a:t>VWD</a:t>
            </a:r>
            <a:r>
              <a:rPr lang="zh-CN" altLang="en-US" dirty="0"/>
              <a:t>：隐匿杀手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4B831E1-DAD0-7324-4F72-BF7D87DA1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19</a:t>
            </a:fld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0F31F0-7F90-DE06-0502-A9F1BF344389}"/>
              </a:ext>
            </a:extLst>
          </p:cNvPr>
          <p:cNvSpPr txBox="1"/>
          <p:nvPr/>
        </p:nvSpPr>
        <p:spPr>
          <a:xfrm>
            <a:off x="561604" y="5338722"/>
            <a:ext cx="110687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剧情简介：泰勒</a:t>
            </a:r>
            <a:r>
              <a:rPr lang="en-US" altLang="zh-CN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·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威尔逊医生在为七岁男孩奎恩做颞叶肿瘤手术时，奎恩血流不止、无法控制、抢救无效。虽然奎恩的母亲对威尔逊医生说“你已经尽力了”，在“</a:t>
            </a:r>
            <a:r>
              <a:rPr lang="en-US" altLang="zh-CN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311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会议”上威尔逊医生被会议主持人哈丁</a:t>
            </a:r>
            <a:r>
              <a:rPr lang="en-US" altLang="zh-CN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·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胡顿主任质问</a:t>
            </a:r>
            <a:r>
              <a:rPr lang="zh-CN" altLang="en-US" b="1" i="1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手术前评估了吗？可能危及生命的手术和同事讨论过吗？询问过孩子生父的病史吗？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事实是奎恩父亲患有维勒布兰德氏病（</a:t>
            </a:r>
            <a:r>
              <a:rPr lang="zh-CN" altLang="en-US" b="1" i="1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血管性血友病，</a:t>
            </a:r>
            <a:r>
              <a:rPr lang="en-US" altLang="zh-CN" b="1" i="1" dirty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VWD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），奎恩出现难以控制的大出血可能性有</a:t>
            </a:r>
            <a:r>
              <a:rPr lang="en-US" altLang="zh-CN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50%</a:t>
            </a:r>
            <a:r>
              <a:rPr lang="zh-CN" altLang="en-US" b="0" i="1" dirty="0">
                <a:solidFill>
                  <a:srgbClr val="111111"/>
                </a:solidFill>
                <a:effectLst/>
                <a:latin typeface="Helvetica" panose="020B0604020202020204" pitchFamily="34" charset="0"/>
              </a:rPr>
              <a:t>。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F36843-7716-A03A-AB00-BB8A36C98CE1}"/>
              </a:ext>
            </a:extLst>
          </p:cNvPr>
          <p:cNvSpPr txBox="1"/>
          <p:nvPr/>
        </p:nvSpPr>
        <p:spPr>
          <a:xfrm>
            <a:off x="838200" y="1032493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0" i="0" dirty="0">
                <a:effectLst/>
                <a:latin typeface="system-ui"/>
              </a:rPr>
              <a:t>美剧</a:t>
            </a:r>
            <a:r>
              <a:rPr lang="en-US" altLang="zh-CN" sz="2400" b="0" i="0" dirty="0">
                <a:effectLst/>
                <a:latin typeface="system-ui"/>
              </a:rPr>
              <a:t>《</a:t>
            </a:r>
            <a:r>
              <a:rPr lang="zh-CN" altLang="en-US" sz="2400" b="0" i="0" dirty="0">
                <a:effectLst/>
                <a:latin typeface="system-ui"/>
              </a:rPr>
              <a:t>周一清晨</a:t>
            </a:r>
            <a:r>
              <a:rPr lang="en-US" altLang="zh-CN" sz="2400" b="0" i="0" dirty="0">
                <a:effectLst/>
                <a:latin typeface="system-ui"/>
              </a:rPr>
              <a:t>》E1</a:t>
            </a:r>
            <a:endParaRPr lang="zh-CN" altLang="en-US" sz="2400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D08E103-E596-3658-D33A-300542D3E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723" y="989541"/>
            <a:ext cx="6097978" cy="416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43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70EF78-B0DB-B85A-2121-EFE54D0CB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3036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</a:rPr>
              <a:t>二期止血筛查试验</a:t>
            </a:r>
          </a:p>
        </p:txBody>
      </p:sp>
      <p:pic>
        <p:nvPicPr>
          <p:cNvPr id="3" name="Picture 5" descr="tp">
            <a:extLst>
              <a:ext uri="{FF2B5EF4-FFF2-40B4-BE49-F238E27FC236}">
                <a16:creationId xmlns:a16="http://schemas.microsoft.com/office/drawing/2014/main" id="{2AF81B7F-1B9C-48D7-4A07-F8ADB60B1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1"/>
          <a:stretch>
            <a:fillRect/>
          </a:stretch>
        </p:blipFill>
        <p:spPr bwMode="auto">
          <a:xfrm>
            <a:off x="1739106" y="1218581"/>
            <a:ext cx="8713787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B50B64DF-C2F5-0199-5429-4A058E378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5368" y="3161681"/>
            <a:ext cx="1152525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solidFill>
                  <a:schemeClr val="bg2"/>
                </a:solidFill>
                <a:latin typeface="Times New Roman" panose="02020603050405020304" pitchFamily="18" charset="0"/>
              </a:rPr>
              <a:t>XIII</a:t>
            </a:r>
            <a:r>
              <a:rPr lang="zh-CN" altLang="en-US" sz="1400" dirty="0">
                <a:solidFill>
                  <a:schemeClr val="bg2"/>
                </a:solidFill>
                <a:latin typeface="Times New Roman" panose="02020603050405020304" pitchFamily="18" charset="0"/>
              </a:rPr>
              <a:t>缺陷症</a:t>
            </a:r>
          </a:p>
        </p:txBody>
      </p:sp>
    </p:spTree>
    <p:extLst>
      <p:ext uri="{BB962C8B-B14F-4D97-AF65-F5344CB8AC3E}">
        <p14:creationId xmlns:p14="http://schemas.microsoft.com/office/powerpoint/2010/main" val="2986178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6CAEE004-E23D-74EE-A597-16A08CF8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85" y="147232"/>
            <a:ext cx="7402558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5.</a:t>
            </a:r>
            <a:r>
              <a:rPr lang="zh-CN" altLang="en-US" sz="3600" b="1" dirty="0">
                <a:solidFill>
                  <a:srgbClr val="0070C0"/>
                </a:solidFill>
              </a:rPr>
              <a:t>内外源凝血因子缺乏及相关疾病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pic>
        <p:nvPicPr>
          <p:cNvPr id="3" name="Picture 2" descr="https://mmbiz.qlogo.cn/mmbiz_jpg/VYGjt7CymIouxhfuuLJYF9fKwbmCOZzAneXsjjMVvIlMWjj1EyL2BLSr1Gib0Qu3rxRRicTdcFVOkUiclGIic3tv2w/0?wx_fmt=jpeg">
            <a:extLst>
              <a:ext uri="{FF2B5EF4-FFF2-40B4-BE49-F238E27FC236}">
                <a16:creationId xmlns:a16="http://schemas.microsoft.com/office/drawing/2014/main" id="{31FAA8EE-CBFB-68FC-4D87-BB249FE30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616" y="1923122"/>
            <a:ext cx="6429188" cy="396038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09BB44-B32F-05BF-6957-5E8E7F6415D2}"/>
              </a:ext>
            </a:extLst>
          </p:cNvPr>
          <p:cNvSpPr txBox="1"/>
          <p:nvPr/>
        </p:nvSpPr>
        <p:spPr>
          <a:xfrm>
            <a:off x="777694" y="1326688"/>
            <a:ext cx="4601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常用：凝血因子检测（一步法）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DDCB17B-B30A-6DC5-C909-80AEB3178488}"/>
              </a:ext>
            </a:extLst>
          </p:cNvPr>
          <p:cNvSpPr txBox="1"/>
          <p:nvPr/>
        </p:nvSpPr>
        <p:spPr>
          <a:xfrm>
            <a:off x="326432" y="6249103"/>
            <a:ext cx="7469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一步法是基于</a:t>
            </a:r>
            <a:r>
              <a:rPr lang="en-US" altLang="zh-CN" sz="2400" dirty="0"/>
              <a:t>APTT</a:t>
            </a:r>
            <a:r>
              <a:rPr lang="zh-CN" altLang="en-US" sz="2400" dirty="0"/>
              <a:t>或</a:t>
            </a:r>
            <a:r>
              <a:rPr lang="en-US" altLang="zh-CN" sz="2400" dirty="0"/>
              <a:t>PT</a:t>
            </a:r>
            <a:r>
              <a:rPr lang="zh-CN" altLang="en-US" sz="2400" dirty="0"/>
              <a:t>的凝血因子检测方法。</a:t>
            </a:r>
          </a:p>
        </p:txBody>
      </p:sp>
      <p:pic>
        <p:nvPicPr>
          <p:cNvPr id="6" name="图片 5" descr="微信图片_20191205084214.jpg">
            <a:extLst>
              <a:ext uri="{FF2B5EF4-FFF2-40B4-BE49-F238E27FC236}">
                <a16:creationId xmlns:a16="http://schemas.microsoft.com/office/drawing/2014/main" id="{FBBBCF53-C9B5-626F-D483-BCD15847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4947" y="3135085"/>
            <a:ext cx="4625459" cy="2544002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1B273430-6E5E-0752-AE88-AF00AD390BCD}"/>
              </a:ext>
            </a:extLst>
          </p:cNvPr>
          <p:cNvSpPr txBox="1"/>
          <p:nvPr/>
        </p:nvSpPr>
        <p:spPr>
          <a:xfrm>
            <a:off x="7459950" y="2673420"/>
            <a:ext cx="4625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少用：凝血因子检测（发色法）</a:t>
            </a:r>
          </a:p>
        </p:txBody>
      </p:sp>
    </p:spTree>
    <p:extLst>
      <p:ext uri="{BB962C8B-B14F-4D97-AF65-F5344CB8AC3E}">
        <p14:creationId xmlns:p14="http://schemas.microsoft.com/office/powerpoint/2010/main" val="3160846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F563EEF0-6D6C-A459-575F-B80294271E53}"/>
              </a:ext>
            </a:extLst>
          </p:cNvPr>
          <p:cNvSpPr txBox="1"/>
          <p:nvPr/>
        </p:nvSpPr>
        <p:spPr>
          <a:xfrm>
            <a:off x="752103" y="1032692"/>
            <a:ext cx="1007027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常见遗传性凝血因子缺乏症：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highlight>
                  <a:srgbClr val="FFFF00"/>
                </a:highlight>
              </a:rPr>
              <a:t>血友病甲、乙型</a:t>
            </a:r>
            <a:r>
              <a:rPr lang="zh-CN" altLang="en-US" sz="2400" dirty="0"/>
              <a:t>：一般为男性发病、女性携带（部分乙型血友病携带者也可有轻微出血倾向）；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诊断血友病甲时注意排除</a:t>
            </a:r>
            <a:r>
              <a:rPr lang="en-US" altLang="zh-CN" sz="2400" dirty="0"/>
              <a:t>VWD</a:t>
            </a:r>
            <a:r>
              <a:rPr lang="zh-CN" altLang="en-US" sz="2400" dirty="0"/>
              <a:t>、</a:t>
            </a:r>
            <a:r>
              <a:rPr lang="en-US" altLang="zh-CN" sz="2400" dirty="0"/>
              <a:t>5/8</a:t>
            </a:r>
            <a:r>
              <a:rPr lang="zh-CN" altLang="en-US" sz="2400" dirty="0"/>
              <a:t>因子联合缺乏症；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诊断血友病乙时注意排除维</a:t>
            </a:r>
            <a:r>
              <a:rPr lang="en-US" altLang="zh-CN" sz="2400" dirty="0"/>
              <a:t>K</a:t>
            </a:r>
            <a:r>
              <a:rPr lang="zh-CN" altLang="en-US" sz="2400" dirty="0"/>
              <a:t>缺乏症；</a:t>
            </a:r>
            <a:endParaRPr lang="en-US" altLang="zh-CN" sz="2400" dirty="0"/>
          </a:p>
          <a:p>
            <a:endParaRPr lang="en-US" altLang="zh-CN" sz="2400" dirty="0">
              <a:solidFill>
                <a:srgbClr val="0070C0"/>
              </a:solidFill>
            </a:endParaRPr>
          </a:p>
          <a:p>
            <a:r>
              <a:rPr lang="zh-CN" altLang="en-US" sz="2400" dirty="0">
                <a:solidFill>
                  <a:srgbClr val="0070C0"/>
                </a:solidFill>
              </a:rPr>
              <a:t>常见获得性凝血因子缺乏症：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highlight>
                  <a:srgbClr val="FFFF00"/>
                </a:highlight>
              </a:rPr>
              <a:t>维生素</a:t>
            </a:r>
            <a:r>
              <a:rPr lang="en-US" altLang="zh-CN" sz="2400" dirty="0">
                <a:highlight>
                  <a:srgbClr val="FFFF00"/>
                </a:highlight>
              </a:rPr>
              <a:t>K</a:t>
            </a:r>
            <a:r>
              <a:rPr lang="zh-CN" altLang="en-US" sz="2400" dirty="0">
                <a:highlight>
                  <a:srgbClr val="FFFF00"/>
                </a:highlight>
              </a:rPr>
              <a:t>缺乏症</a:t>
            </a:r>
            <a:r>
              <a:rPr lang="zh-CN" altLang="en-US" sz="2400" dirty="0"/>
              <a:t>：</a:t>
            </a:r>
            <a:r>
              <a:rPr lang="en-US" altLang="zh-CN" sz="2400" dirty="0"/>
              <a:t>II\VII\IX\X</a:t>
            </a:r>
            <a:r>
              <a:rPr lang="zh-CN" altLang="en-US" sz="2400" dirty="0"/>
              <a:t>因子缺乏，异常凝血酶原升高可诊断；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highlight>
                  <a:srgbClr val="FFFF00"/>
                </a:highlight>
              </a:rPr>
              <a:t>DIC</a:t>
            </a:r>
            <a:r>
              <a:rPr lang="zh-CN" altLang="en-US" sz="2400" dirty="0"/>
              <a:t>：结合</a:t>
            </a:r>
            <a:r>
              <a:rPr lang="en-US" altLang="zh-CN" sz="2400" dirty="0"/>
              <a:t>DIC</a:t>
            </a:r>
            <a:r>
              <a:rPr lang="zh-CN" altLang="en-US" sz="2400" dirty="0"/>
              <a:t>评分、基础疾病及临床表现诊断；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highlight>
                  <a:srgbClr val="FFFF00"/>
                </a:highlight>
              </a:rPr>
              <a:t>重症肝病</a:t>
            </a:r>
            <a:r>
              <a:rPr lang="zh-CN" altLang="en-US" sz="2400" dirty="0"/>
              <a:t>：除</a:t>
            </a:r>
            <a:r>
              <a:rPr lang="en-US" altLang="zh-CN" sz="2400" dirty="0"/>
              <a:t>FVIII</a:t>
            </a:r>
            <a:r>
              <a:rPr lang="zh-CN" altLang="en-US" sz="2400" dirty="0"/>
              <a:t>外其他因子活性均可减低，凝血指标往往不能可靠评估肝病出血风险；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highlight>
                  <a:srgbClr val="FFFF00"/>
                </a:highlight>
              </a:rPr>
              <a:t>凝血因子自身抗体产生</a:t>
            </a:r>
            <a:r>
              <a:rPr lang="zh-CN" altLang="en-US" sz="2400" dirty="0"/>
              <a:t>：因子抑制物检测可诊断，需排除</a:t>
            </a:r>
            <a:r>
              <a:rPr lang="en-US" altLang="zh-CN" sz="2400" dirty="0"/>
              <a:t>LA</a:t>
            </a:r>
            <a:r>
              <a:rPr lang="zh-CN" altLang="en-US" sz="2400" dirty="0"/>
              <a:t>、抗凝药物等干扰；</a:t>
            </a:r>
            <a:endParaRPr lang="en-US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57025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1695" y="2724150"/>
            <a:ext cx="79486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文本框 3"/>
          <p:cNvSpPr txBox="1">
            <a:spLocks noChangeArrowheads="1"/>
          </p:cNvSpPr>
          <p:nvPr/>
        </p:nvSpPr>
        <p:spPr bwMode="auto">
          <a:xfrm>
            <a:off x="2132410" y="1628776"/>
            <a:ext cx="80474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 dirty="0"/>
              <a:t>       消化道肿瘤患者，</a:t>
            </a:r>
            <a:r>
              <a:rPr lang="en-US" altLang="zh-CN" sz="2400" dirty="0"/>
              <a:t>APTT</a:t>
            </a:r>
            <a:r>
              <a:rPr lang="zh-CN" altLang="en-US" sz="2400" dirty="0"/>
              <a:t>单独显著延长，无明显出血表现，检测发现多个内源凝血因子缺乏、抑制物阳性。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66844" y="4724400"/>
            <a:ext cx="84296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dirty="0"/>
              <a:t>建议：</a:t>
            </a:r>
            <a:endParaRPr lang="en-US" altLang="zh-CN" sz="2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2400" dirty="0"/>
              <a:t>送检</a:t>
            </a:r>
            <a:r>
              <a:rPr lang="en-US" altLang="zh-CN" sz="2400" dirty="0"/>
              <a:t>APTT</a:t>
            </a:r>
            <a:r>
              <a:rPr lang="zh-CN" altLang="en-US" sz="2400" dirty="0"/>
              <a:t>延长纠正试验、狼疮抗凝物、血栓弹力图检测；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zh-CN" altLang="en-US" sz="2400" dirty="0"/>
              <a:t>换用含高浓度磷脂的</a:t>
            </a:r>
            <a:r>
              <a:rPr lang="en-US" altLang="zh-CN" sz="2400" dirty="0"/>
              <a:t>APTT</a:t>
            </a:r>
            <a:r>
              <a:rPr lang="zh-CN" altLang="en-US" sz="2400" dirty="0"/>
              <a:t>试剂用于内源凝血因子检测；</a:t>
            </a:r>
          </a:p>
        </p:txBody>
      </p:sp>
      <p:sp>
        <p:nvSpPr>
          <p:cNvPr id="12293" name="文本框 4"/>
          <p:cNvSpPr txBox="1">
            <a:spLocks noChangeArrowheads="1"/>
          </p:cNvSpPr>
          <p:nvPr/>
        </p:nvSpPr>
        <p:spPr bwMode="auto">
          <a:xfrm>
            <a:off x="902525" y="476250"/>
            <a:ext cx="49232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/>
              <a:t>干扰凝血因子检测案例：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EF92BBEE-D6F7-4B9D-9EE7-9A2EA0E7CE69}"/>
              </a:ext>
            </a:extLst>
          </p:cNvPr>
          <p:cNvSpPr/>
          <p:nvPr/>
        </p:nvSpPr>
        <p:spPr>
          <a:xfrm>
            <a:off x="723015" y="861242"/>
            <a:ext cx="10802680" cy="5358810"/>
          </a:xfrm>
          <a:prstGeom prst="rect">
            <a:avLst/>
          </a:prstGeom>
          <a:solidFill>
            <a:schemeClr val="bg1"/>
          </a:solidFill>
          <a:ln w="12700">
            <a:solidFill>
              <a:srgbClr val="0270B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FE47CFE-F7C5-4D63-B464-FE745018E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382" y="202605"/>
            <a:ext cx="10513603" cy="665672"/>
          </a:xfrm>
        </p:spPr>
        <p:txBody>
          <a:bodyPr/>
          <a:lstStyle/>
          <a:p>
            <a:r>
              <a:rPr lang="zh-CN" altLang="en-US" sz="2800" dirty="0"/>
              <a:t>血友病新药：艾美赛珠对凝血因子检测的影响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7147206-A6DA-478F-807E-E317F8196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450" y="1354413"/>
            <a:ext cx="6680030" cy="4276769"/>
          </a:xfrm>
          <a:prstGeom prst="rect">
            <a:avLst/>
          </a:prstGeom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B0793C5D-6369-4614-A670-D0E045B4177C}"/>
              </a:ext>
            </a:extLst>
          </p:cNvPr>
          <p:cNvSpPr/>
          <p:nvPr/>
        </p:nvSpPr>
        <p:spPr>
          <a:xfrm>
            <a:off x="4019575" y="1657971"/>
            <a:ext cx="1991360" cy="924560"/>
          </a:xfrm>
          <a:prstGeom prst="roundRect">
            <a:avLst/>
          </a:prstGeom>
          <a:solidFill>
            <a:srgbClr val="D2E0D4"/>
          </a:solidFill>
          <a:ln w="1270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zh-CN" altLang="en-US" b="1" dirty="0"/>
              <a:t>一期法</a:t>
            </a:r>
            <a:endParaRPr lang="en-US" altLang="zh-CN" b="1" dirty="0"/>
          </a:p>
          <a:p>
            <a:pPr algn="ctr">
              <a:spcAft>
                <a:spcPts val="600"/>
              </a:spcAft>
            </a:pPr>
            <a:r>
              <a:rPr lang="zh-CN" altLang="en-US" sz="1600" dirty="0"/>
              <a:t>结果偏高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F728611D-4CE9-48B0-972F-5300D14ABCD2}"/>
              </a:ext>
            </a:extLst>
          </p:cNvPr>
          <p:cNvSpPr/>
          <p:nvPr/>
        </p:nvSpPr>
        <p:spPr>
          <a:xfrm>
            <a:off x="5880014" y="3111500"/>
            <a:ext cx="2634065" cy="924560"/>
          </a:xfrm>
          <a:prstGeom prst="roundRect">
            <a:avLst/>
          </a:prstGeom>
          <a:solidFill>
            <a:srgbClr val="E1D8F4"/>
          </a:solidFill>
          <a:ln w="1270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zh-CN" altLang="en-US" b="1" dirty="0"/>
              <a:t>含人凝血因子显色法</a:t>
            </a:r>
            <a:endParaRPr lang="en-US" altLang="zh-CN" b="1" dirty="0"/>
          </a:p>
          <a:p>
            <a:pPr algn="ctr">
              <a:spcAft>
                <a:spcPts val="600"/>
              </a:spcAft>
            </a:pPr>
            <a:r>
              <a:rPr lang="zh-CN" altLang="en-US" sz="1600" dirty="0"/>
              <a:t>结果偏高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8866B8C-DDD2-4D0F-A612-F49288A0C22A}"/>
              </a:ext>
            </a:extLst>
          </p:cNvPr>
          <p:cNvSpPr/>
          <p:nvPr/>
        </p:nvSpPr>
        <p:spPr>
          <a:xfrm>
            <a:off x="8109965" y="4117489"/>
            <a:ext cx="2761235" cy="1141555"/>
          </a:xfrm>
          <a:prstGeom prst="roundRect">
            <a:avLst/>
          </a:prstGeom>
          <a:solidFill>
            <a:srgbClr val="FDE5E3"/>
          </a:solidFill>
          <a:ln w="12700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zh-CN" altLang="en-US" b="1" dirty="0"/>
              <a:t>含牛凝血因子显色法</a:t>
            </a:r>
            <a:endParaRPr lang="en-US" altLang="zh-CN" b="1" dirty="0"/>
          </a:p>
          <a:p>
            <a:pPr algn="ctr"/>
            <a:r>
              <a:rPr lang="zh-CN" altLang="en-US" sz="1600" b="1" dirty="0">
                <a:solidFill>
                  <a:srgbClr val="EF3A26"/>
                </a:solidFill>
              </a:rPr>
              <a:t>结果正常</a:t>
            </a:r>
            <a:r>
              <a:rPr lang="zh-CN" altLang="en-US" sz="1600" dirty="0"/>
              <a:t>，适用于使用</a:t>
            </a:r>
            <a:endParaRPr lang="en-US" altLang="zh-CN" sz="1600" dirty="0"/>
          </a:p>
          <a:p>
            <a:pPr algn="ctr">
              <a:spcAft>
                <a:spcPts val="600"/>
              </a:spcAft>
            </a:pPr>
            <a:r>
              <a:rPr lang="zh-CN" altLang="en-US" sz="1600" dirty="0"/>
              <a:t>艾美赛珠单抗的患者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28D403D-C1B8-405B-9FD1-702FDA00CC50}"/>
              </a:ext>
            </a:extLst>
          </p:cNvPr>
          <p:cNvCxnSpPr>
            <a:cxnSpLocks/>
          </p:cNvCxnSpPr>
          <p:nvPr/>
        </p:nvCxnSpPr>
        <p:spPr>
          <a:xfrm>
            <a:off x="2316480" y="4249718"/>
            <a:ext cx="5638800" cy="0"/>
          </a:xfrm>
          <a:prstGeom prst="line">
            <a:avLst/>
          </a:prstGeom>
          <a:ln w="19050">
            <a:solidFill>
              <a:schemeClr val="tx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图片 14">
            <a:extLst>
              <a:ext uri="{FF2B5EF4-FFF2-40B4-BE49-F238E27FC236}">
                <a16:creationId xmlns:a16="http://schemas.microsoft.com/office/drawing/2014/main" id="{E594A714-CD24-4D65-9190-D2B1B3846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49575" y="868277"/>
            <a:ext cx="3568883" cy="70488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B6108C6-1167-4CAA-9F76-DE196AFD5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73310" y="1615439"/>
            <a:ext cx="3492679" cy="1149409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4292909E-4A3B-4B90-B422-CA9D79A811C5}"/>
              </a:ext>
            </a:extLst>
          </p:cNvPr>
          <p:cNvSpPr txBox="1"/>
          <p:nvPr/>
        </p:nvSpPr>
        <p:spPr>
          <a:xfrm>
            <a:off x="2881424" y="5670807"/>
            <a:ext cx="615553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zh-CN" altLang="en-US" sz="1600" dirty="0">
                <a:latin typeface="+mj-ea"/>
                <a:ea typeface="+mj-ea"/>
              </a:rPr>
              <a:t>一期法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C583FE-E8CF-49F5-BC88-D7F52C9AC9D6}"/>
              </a:ext>
            </a:extLst>
          </p:cNvPr>
          <p:cNvSpPr txBox="1"/>
          <p:nvPr/>
        </p:nvSpPr>
        <p:spPr>
          <a:xfrm>
            <a:off x="4091925" y="5670807"/>
            <a:ext cx="1846659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1600" dirty="0"/>
              <a:t>含人凝血因子显色法</a:t>
            </a:r>
            <a:endParaRPr lang="en-US" altLang="zh-CN" sz="16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3303C6A-5327-45FA-B7E7-9192C3C71A10}"/>
              </a:ext>
            </a:extLst>
          </p:cNvPr>
          <p:cNvSpPr txBox="1"/>
          <p:nvPr/>
        </p:nvSpPr>
        <p:spPr>
          <a:xfrm>
            <a:off x="6050261" y="5670807"/>
            <a:ext cx="1846659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zh-CN" altLang="en-US" sz="1600" dirty="0"/>
              <a:t>含牛凝血因子显色法</a:t>
            </a:r>
            <a:endParaRPr lang="en-US" altLang="zh-CN" sz="16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816C201-CE7C-4C52-B9A0-436A5357E984}"/>
              </a:ext>
            </a:extLst>
          </p:cNvPr>
          <p:cNvSpPr txBox="1"/>
          <p:nvPr/>
        </p:nvSpPr>
        <p:spPr>
          <a:xfrm rot="16200000">
            <a:off x="414672" y="3122203"/>
            <a:ext cx="17862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剩余FVIII（%）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EFC9E97-A5DA-4C08-A603-04062D7008DD}"/>
              </a:ext>
            </a:extLst>
          </p:cNvPr>
          <p:cNvSpPr txBox="1"/>
          <p:nvPr/>
        </p:nvSpPr>
        <p:spPr>
          <a:xfrm>
            <a:off x="854501" y="952967"/>
            <a:ext cx="105613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使用不同检测方法对15份使用艾美赛珠单抗、不伴抑制物的血友病A患者及正常人的血浆混合样本进行FVIII水平测定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256FF63-B837-42C0-A8EE-65A81EBC3ED0}"/>
              </a:ext>
            </a:extLst>
          </p:cNvPr>
          <p:cNvSpPr txBox="1"/>
          <p:nvPr/>
        </p:nvSpPr>
        <p:spPr>
          <a:xfrm>
            <a:off x="1168818" y="6433710"/>
            <a:ext cx="435934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900" dirty="0"/>
              <a:t>Christophe Nougier, et al. Eur J Haematol. 2020 Dec;105(6):675-681.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BCD31DD-2566-4627-9B35-CC6D37EF99B2}"/>
              </a:ext>
            </a:extLst>
          </p:cNvPr>
          <p:cNvSpPr/>
          <p:nvPr/>
        </p:nvSpPr>
        <p:spPr>
          <a:xfrm>
            <a:off x="5661832" y="1540760"/>
            <a:ext cx="491431" cy="4914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577B5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23B02AC-9645-4D2A-AD65-E579144E81B8}"/>
              </a:ext>
            </a:extLst>
          </p:cNvPr>
          <p:cNvSpPr txBox="1"/>
          <p:nvPr/>
        </p:nvSpPr>
        <p:spPr>
          <a:xfrm>
            <a:off x="5715499" y="1421899"/>
            <a:ext cx="391133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altLang="zh-CN" sz="4000" b="1" dirty="0">
                <a:solidFill>
                  <a:srgbClr val="577B5B"/>
                </a:solidFill>
                <a:latin typeface="+mj-ea"/>
                <a:ea typeface="+mj-ea"/>
              </a:rPr>
              <a:t>×</a:t>
            </a:r>
            <a:endParaRPr lang="zh-CN" altLang="en-US" sz="4000" b="1" dirty="0">
              <a:solidFill>
                <a:srgbClr val="577B5B"/>
              </a:solidFill>
              <a:latin typeface="+mj-ea"/>
              <a:ea typeface="+mj-ea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843A8CBD-085F-4432-9DDB-514BFFA72538}"/>
              </a:ext>
            </a:extLst>
          </p:cNvPr>
          <p:cNvSpPr/>
          <p:nvPr/>
        </p:nvSpPr>
        <p:spPr>
          <a:xfrm>
            <a:off x="8268363" y="2984803"/>
            <a:ext cx="491431" cy="4914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4125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419DD9F-63F8-4E1C-94A6-06447359FDAC}"/>
              </a:ext>
            </a:extLst>
          </p:cNvPr>
          <p:cNvSpPr txBox="1"/>
          <p:nvPr/>
        </p:nvSpPr>
        <p:spPr>
          <a:xfrm>
            <a:off x="8322030" y="2865942"/>
            <a:ext cx="391133" cy="707886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r>
              <a:rPr lang="en-US" altLang="zh-CN" sz="4000" b="1" dirty="0">
                <a:solidFill>
                  <a:srgbClr val="412581"/>
                </a:solidFill>
                <a:latin typeface="+mj-ea"/>
                <a:ea typeface="+mj-ea"/>
              </a:rPr>
              <a:t>×</a:t>
            </a:r>
            <a:endParaRPr lang="zh-CN" altLang="en-US" sz="4000" b="1" dirty="0">
              <a:solidFill>
                <a:srgbClr val="412581"/>
              </a:solidFill>
              <a:latin typeface="+mj-ea"/>
              <a:ea typeface="+mj-ea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7A5E38B8-80F3-4567-B2E5-A2A7FC2F4343}"/>
              </a:ext>
            </a:extLst>
          </p:cNvPr>
          <p:cNvSpPr/>
          <p:nvPr/>
        </p:nvSpPr>
        <p:spPr>
          <a:xfrm>
            <a:off x="10581085" y="4014636"/>
            <a:ext cx="491431" cy="49143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EF3A2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0B5645D-C73F-4AFF-B384-35FB4ED37B2E}"/>
              </a:ext>
            </a:extLst>
          </p:cNvPr>
          <p:cNvSpPr txBox="1"/>
          <p:nvPr/>
        </p:nvSpPr>
        <p:spPr>
          <a:xfrm>
            <a:off x="10619177" y="3938307"/>
            <a:ext cx="705363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zh-CN" altLang="en-US" sz="4000" b="1" dirty="0">
                <a:solidFill>
                  <a:srgbClr val="E34A2A"/>
                </a:solidFill>
                <a:latin typeface="+mj-ea"/>
                <a:ea typeface="+mj-ea"/>
              </a:rPr>
              <a:t>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4DA3771-3C84-43BC-87EE-EE66944F9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912061" y="2989234"/>
            <a:ext cx="3645087" cy="473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3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F29E8CD-ED35-9A4F-B2DE-300C529C9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72" y="711047"/>
            <a:ext cx="6967922" cy="555171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C09C31A-408D-67F8-46CF-547A495C7E20}"/>
              </a:ext>
            </a:extLst>
          </p:cNvPr>
          <p:cNvSpPr txBox="1"/>
          <p:nvPr/>
        </p:nvSpPr>
        <p:spPr>
          <a:xfrm>
            <a:off x="380010" y="249382"/>
            <a:ext cx="4286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遗传性凝血因子缺乏的处置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CE1F9D-6E5A-16B5-290B-F3DF538AD2DC}"/>
              </a:ext>
            </a:extLst>
          </p:cNvPr>
          <p:cNvSpPr txBox="1"/>
          <p:nvPr/>
        </p:nvSpPr>
        <p:spPr>
          <a:xfrm>
            <a:off x="8403771" y="6396335"/>
            <a:ext cx="3788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i="1" dirty="0"/>
              <a:t>威廉姆斯血液学（第</a:t>
            </a:r>
            <a:r>
              <a:rPr lang="en-US" altLang="zh-CN" sz="2400" b="1" i="1" dirty="0"/>
              <a:t>9</a:t>
            </a:r>
            <a:r>
              <a:rPr lang="zh-CN" altLang="en-US" sz="2400" b="1" i="1" dirty="0"/>
              <a:t>版）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1E8961-1283-B362-6943-9FAEBAC5A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935" y="2756558"/>
            <a:ext cx="5506192" cy="350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58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>
            <a:extLst>
              <a:ext uri="{FF2B5EF4-FFF2-40B4-BE49-F238E27FC236}">
                <a16:creationId xmlns:a16="http://schemas.microsoft.com/office/drawing/2014/main" id="{6CAEE004-E23D-74EE-A597-16A08CF8B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85" y="147232"/>
            <a:ext cx="7402558" cy="93342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6.XIII</a:t>
            </a:r>
            <a:r>
              <a:rPr lang="zh-CN" altLang="en-US" sz="3600" b="1" dirty="0">
                <a:solidFill>
                  <a:srgbClr val="0070C0"/>
                </a:solidFill>
              </a:rPr>
              <a:t>因子缺乏的检测与处置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C71AD6-AE1D-9388-9F0A-A47FB6CE8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84" y="1900853"/>
            <a:ext cx="8891758" cy="458664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2A5DF5B-4A1E-4443-E337-D3B0F39A71A2}"/>
              </a:ext>
            </a:extLst>
          </p:cNvPr>
          <p:cNvSpPr txBox="1"/>
          <p:nvPr/>
        </p:nvSpPr>
        <p:spPr>
          <a:xfrm>
            <a:off x="1050748" y="6433769"/>
            <a:ext cx="39208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0" u="none" strike="noStrike" baseline="0" dirty="0">
                <a:latin typeface="MyriadPro-Regular"/>
              </a:rPr>
              <a:t>Kleber </a:t>
            </a:r>
            <a:r>
              <a:rPr lang="en-US" altLang="zh-CN" sz="1200" b="0" i="1" u="none" strike="noStrike" baseline="0" dirty="0">
                <a:latin typeface="MyriadPro-It"/>
              </a:rPr>
              <a:t>et al. Critical Care (2022) 26:69</a:t>
            </a:r>
            <a:endParaRPr lang="zh-CN" altLang="en-US" sz="12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A490B0-F6AE-F1FB-4E53-8C75CD5A1D0D}"/>
              </a:ext>
            </a:extLst>
          </p:cNvPr>
          <p:cNvSpPr txBox="1"/>
          <p:nvPr/>
        </p:nvSpPr>
        <p:spPr>
          <a:xfrm>
            <a:off x="921219" y="804324"/>
            <a:ext cx="9872662" cy="114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遗传性</a:t>
            </a:r>
            <a:r>
              <a:rPr lang="en-US" altLang="zh-CN" sz="2400" dirty="0"/>
              <a:t>FXIII</a:t>
            </a:r>
            <a:r>
              <a:rPr lang="zh-CN" altLang="en-US" sz="2400" dirty="0"/>
              <a:t>缺乏症发病率：约百万分之一；</a:t>
            </a:r>
            <a:r>
              <a:rPr lang="en-US" altLang="zh-CN" sz="2400" dirty="0"/>
              <a:t>FXIII&gt;30%</a:t>
            </a:r>
            <a:r>
              <a:rPr lang="zh-CN" altLang="en-US" sz="2400" dirty="0"/>
              <a:t>一般无出血表现；</a:t>
            </a:r>
            <a:endParaRPr lang="en-US" altLang="zh-CN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/>
              <a:t>获得性</a:t>
            </a:r>
            <a:r>
              <a:rPr lang="en-US" altLang="zh-CN" sz="2400" dirty="0"/>
              <a:t>XIII</a:t>
            </a:r>
            <a:r>
              <a:rPr lang="zh-CN" altLang="en-US" sz="2400" dirty="0"/>
              <a:t>因子缺乏症更多见：</a:t>
            </a:r>
          </a:p>
        </p:txBody>
      </p:sp>
    </p:spTree>
    <p:extLst>
      <p:ext uri="{BB962C8B-B14F-4D97-AF65-F5344CB8AC3E}">
        <p14:creationId xmlns:p14="http://schemas.microsoft.com/office/powerpoint/2010/main" val="3149984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EFA7B3-3762-B46E-69D3-687739E2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5" y="365125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定性：氯乙酸（尿素）溶解试验</a:t>
            </a: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3E677C7-2DC9-EEFB-4522-A4E13BAF4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27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B3407B8-E6CC-AA07-922A-899665DCC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606" y="1600756"/>
            <a:ext cx="7703708" cy="4541838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F52066E-6D28-181E-54E6-05F92201A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272" y="1551348"/>
            <a:ext cx="3857269" cy="45418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9413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E45243-C510-16D7-7E4C-1B1113FC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78" y="360383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FXIII-A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抗原定量检测（免疫比浊法）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E74C89-6F2D-CBF7-18D8-CF1893C6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A56C-7339-49AD-9474-9E16688E33CB}" type="datetime1">
              <a:rPr kumimoji="1" lang="zh-CN" altLang="en-US" smtClean="0"/>
              <a:pPr/>
              <a:t>2024/11/20</a:t>
            </a:fld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9924142-71C8-C511-8F76-455D4580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28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C4BE16D-05C7-6205-D167-AC7303811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78" y="2388192"/>
            <a:ext cx="5124450" cy="197167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58C9082-112C-3975-1A59-269DDADCE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9825" y="1711917"/>
            <a:ext cx="5133975" cy="264795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1682DA9E-82D2-30DF-B6A1-FC6AE7C57F5F}"/>
              </a:ext>
            </a:extLst>
          </p:cNvPr>
          <p:cNvSpPr txBox="1"/>
          <p:nvPr/>
        </p:nvSpPr>
        <p:spPr>
          <a:xfrm>
            <a:off x="899569" y="1820018"/>
            <a:ext cx="349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【</a:t>
            </a:r>
            <a:r>
              <a:rPr lang="zh-CN" altLang="en-US" dirty="0"/>
              <a:t>检测原理</a:t>
            </a:r>
            <a:r>
              <a:rPr lang="en-US" altLang="zh-CN" dirty="0"/>
              <a:t>】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DF97E14-D227-4655-FE79-20921BC7FC8F}"/>
              </a:ext>
            </a:extLst>
          </p:cNvPr>
          <p:cNvSpPr txBox="1"/>
          <p:nvPr/>
        </p:nvSpPr>
        <p:spPr>
          <a:xfrm>
            <a:off x="832348" y="5626396"/>
            <a:ext cx="102365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中国人群参考区间：</a:t>
            </a:r>
            <a:r>
              <a:rPr lang="en-US" altLang="zh-CN" sz="2400" b="1" dirty="0"/>
              <a:t>61.0%-127.0%</a:t>
            </a:r>
            <a:r>
              <a:rPr lang="zh-CN" altLang="en-US" sz="2400" b="1" dirty="0"/>
              <a:t>（华中科技大学附属同济医院数据）</a:t>
            </a:r>
          </a:p>
        </p:txBody>
      </p:sp>
    </p:spTree>
    <p:extLst>
      <p:ext uri="{BB962C8B-B14F-4D97-AF65-F5344CB8AC3E}">
        <p14:creationId xmlns:p14="http://schemas.microsoft.com/office/powerpoint/2010/main" val="1601895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1F2088-F110-5173-B0B6-1467B28B7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48" y="359189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定量检测（发色底物法）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BAA2AA-2417-B59A-0FB6-70049EEC2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A56C-7339-49AD-9474-9E16688E33CB}" type="datetime1">
              <a:rPr kumimoji="1" lang="zh-CN" altLang="en-US" smtClean="0"/>
              <a:pPr/>
              <a:t>2024/11/20</a:t>
            </a:fld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0568D9B-3658-509E-94A8-C9FF8B473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29</a:t>
            </a:fld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E0C52D4-8B20-142B-E4D3-FCDA9983F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711" y="1472147"/>
            <a:ext cx="6623889" cy="314331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E12BB7E-C8B0-660D-A95F-5CB874E0CB03}"/>
              </a:ext>
            </a:extLst>
          </p:cNvPr>
          <p:cNvSpPr txBox="1"/>
          <p:nvPr/>
        </p:nvSpPr>
        <p:spPr>
          <a:xfrm>
            <a:off x="2132486" y="4932824"/>
            <a:ext cx="8521036" cy="959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优点：能一定程度反映活性；能进行</a:t>
            </a:r>
            <a:r>
              <a:rPr lang="en-US" altLang="zh-CN" sz="2000" dirty="0"/>
              <a:t>FXIII</a:t>
            </a:r>
            <a:r>
              <a:rPr lang="zh-CN" altLang="en-US" sz="2000" dirty="0"/>
              <a:t>抑制物测定（</a:t>
            </a:r>
            <a:r>
              <a:rPr lang="en-US" altLang="zh-CN" sz="2000" dirty="0"/>
              <a:t>Bethesda</a:t>
            </a:r>
            <a:r>
              <a:rPr lang="zh-CN" altLang="en-US" sz="2000" dirty="0"/>
              <a:t>法）；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缺点：试剂稳定性较差，不便于随时检测；</a:t>
            </a:r>
          </a:p>
        </p:txBody>
      </p:sp>
    </p:spTree>
    <p:extLst>
      <p:ext uri="{BB962C8B-B14F-4D97-AF65-F5344CB8AC3E}">
        <p14:creationId xmlns:p14="http://schemas.microsoft.com/office/powerpoint/2010/main" val="1300345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图片">
            <a:extLst>
              <a:ext uri="{FF2B5EF4-FFF2-40B4-BE49-F238E27FC236}">
                <a16:creationId xmlns:a16="http://schemas.microsoft.com/office/drawing/2014/main" id="{51F7EDE8-AB60-532C-FFF4-875ED10B1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425" y="1579398"/>
            <a:ext cx="5367533" cy="291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581E5A9-CA0E-69A4-13BC-ABA1831FC6F2}"/>
              </a:ext>
            </a:extLst>
          </p:cNvPr>
          <p:cNvSpPr txBox="1"/>
          <p:nvPr/>
        </p:nvSpPr>
        <p:spPr>
          <a:xfrm>
            <a:off x="464470" y="1237653"/>
            <a:ext cx="5971955" cy="4468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患者男，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75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岁，不明原因下肢瘀斑就诊。</a:t>
            </a:r>
            <a:endParaRPr lang="en-US" altLang="zh-CN" sz="2400" dirty="0">
              <a:solidFill>
                <a:srgbClr val="222222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i="0" dirty="0">
                <a:solidFill>
                  <a:srgbClr val="222222"/>
                </a:solidFill>
                <a:effectLst/>
                <a:latin typeface="+mn-ea"/>
              </a:rPr>
              <a:t>血常规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无明显异常，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PLT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计数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219*10^9/L;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222222"/>
                </a:solidFill>
                <a:latin typeface="+mn-ea"/>
              </a:rPr>
              <a:t>血小板聚集试验：各诱导剂诱导的聚集率均正常；</a:t>
            </a:r>
            <a:endParaRPr lang="en-US" altLang="zh-CN" sz="2400" b="0" i="0" dirty="0">
              <a:solidFill>
                <a:srgbClr val="222222"/>
              </a:solidFill>
              <a:effectLst/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i="0" dirty="0">
                <a:solidFill>
                  <a:srgbClr val="222222"/>
                </a:solidFill>
                <a:effectLst/>
                <a:latin typeface="+mn-ea"/>
              </a:rPr>
              <a:t>凝血常规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示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D-dimer 6.28ug/mL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，余正常；</a:t>
            </a:r>
            <a:endParaRPr lang="en-US" altLang="zh-CN" sz="2400" b="0" i="0" dirty="0">
              <a:solidFill>
                <a:srgbClr val="222222"/>
              </a:solidFill>
              <a:effectLst/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222222"/>
                </a:solidFill>
                <a:latin typeface="+mn-ea"/>
              </a:rPr>
              <a:t>血栓弹力图：</a:t>
            </a:r>
            <a:r>
              <a:rPr lang="en-US" altLang="zh-CN" sz="2400" dirty="0">
                <a:solidFill>
                  <a:srgbClr val="222222"/>
                </a:solidFill>
                <a:latin typeface="+mn-ea"/>
              </a:rPr>
              <a:t>MA</a:t>
            </a:r>
            <a:r>
              <a:rPr lang="zh-CN" altLang="en-US" sz="2400" dirty="0">
                <a:solidFill>
                  <a:srgbClr val="222222"/>
                </a:solidFill>
                <a:latin typeface="+mn-ea"/>
              </a:rPr>
              <a:t>减低</a:t>
            </a:r>
            <a:endParaRPr lang="en-US" altLang="zh-CN" sz="2400" dirty="0">
              <a:solidFill>
                <a:srgbClr val="22222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br>
              <a:rPr lang="zh-CN" altLang="en-US" sz="2400" dirty="0">
                <a:latin typeface="+mn-ea"/>
              </a:rPr>
            </a:br>
            <a:r>
              <a:rPr lang="zh-CN" altLang="en-US" sz="2400" dirty="0">
                <a:latin typeface="+mn-ea"/>
              </a:rPr>
              <a:t>需考虑排查</a:t>
            </a: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XIII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因子缺乏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07504" y="212725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抑制物筛查方法的建立</a:t>
            </a:r>
          </a:p>
        </p:txBody>
      </p:sp>
    </p:spTree>
    <p:extLst>
      <p:ext uri="{BB962C8B-B14F-4D97-AF65-F5344CB8AC3E}">
        <p14:creationId xmlns:p14="http://schemas.microsoft.com/office/powerpoint/2010/main" val="1961246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0CD667F-D39A-54CB-5769-AA97A7C0E3E0}"/>
              </a:ext>
            </a:extLst>
          </p:cNvPr>
          <p:cNvSpPr txBox="1"/>
          <p:nvPr/>
        </p:nvSpPr>
        <p:spPr>
          <a:xfrm>
            <a:off x="522514" y="1366616"/>
            <a:ext cx="7105669" cy="2243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进一步检查患者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XIII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因子抗原：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+mn-ea"/>
              </a:rPr>
              <a:t>9.4%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（参考范围：</a:t>
            </a:r>
            <a:r>
              <a:rPr lang="en-US" altLang="zh-CN" sz="2400" b="0" i="0" dirty="0">
                <a:solidFill>
                  <a:srgbClr val="222222"/>
                </a:solidFill>
                <a:effectLst/>
                <a:latin typeface="+mn-ea"/>
              </a:rPr>
              <a:t>75-154%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）</a:t>
            </a:r>
            <a:b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</a:br>
            <a:endParaRPr lang="zh-CN" altLang="en-US" sz="2400" b="0" i="0" dirty="0">
              <a:solidFill>
                <a:srgbClr val="222222"/>
              </a:solidFill>
              <a:effectLst/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氯乙酸溶解试验</a:t>
            </a:r>
            <a:r>
              <a:rPr lang="zh-CN" altLang="en-US" sz="2400" dirty="0">
                <a:solidFill>
                  <a:srgbClr val="222222"/>
                </a:solidFill>
                <a:latin typeface="+mn-ea"/>
              </a:rPr>
              <a:t>阳性，也提示</a:t>
            </a:r>
            <a:r>
              <a:rPr lang="en-US" altLang="zh-CN" sz="2400" dirty="0">
                <a:solidFill>
                  <a:srgbClr val="222222"/>
                </a:solidFill>
                <a:latin typeface="+mn-ea"/>
              </a:rPr>
              <a:t>XIII</a:t>
            </a:r>
            <a:r>
              <a:rPr lang="zh-CN" altLang="en-US" sz="2400" dirty="0">
                <a:solidFill>
                  <a:srgbClr val="222222"/>
                </a:solidFill>
                <a:latin typeface="+mn-ea"/>
              </a:rPr>
              <a:t>因子缺乏</a:t>
            </a:r>
            <a:r>
              <a:rPr lang="zh-CN" altLang="en-US" sz="2400" b="0" i="0" dirty="0">
                <a:solidFill>
                  <a:srgbClr val="222222"/>
                </a:solidFill>
                <a:effectLst/>
                <a:latin typeface="+mn-ea"/>
              </a:rPr>
              <a:t>。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91DD5B7-843B-C701-8A12-60666D9AD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180" y="1478921"/>
            <a:ext cx="3408124" cy="390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2AD7DD1-F263-AB95-8A45-913E56A917AA}"/>
              </a:ext>
            </a:extLst>
          </p:cNvPr>
          <p:cNvSpPr txBox="1"/>
          <p:nvPr/>
        </p:nvSpPr>
        <p:spPr>
          <a:xfrm>
            <a:off x="605362" y="4220422"/>
            <a:ext cx="6939971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+mn-ea"/>
              </a:rPr>
              <a:t>考虑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获得性</a:t>
            </a:r>
            <a:r>
              <a:rPr lang="en-US" altLang="zh-CN" sz="2400" dirty="0">
                <a:solidFill>
                  <a:srgbClr val="FF0000"/>
                </a:solidFill>
                <a:latin typeface="+mn-ea"/>
              </a:rPr>
              <a:t>XIII</a:t>
            </a:r>
            <a:r>
              <a:rPr lang="zh-CN" altLang="en-US" sz="2400" dirty="0">
                <a:solidFill>
                  <a:srgbClr val="FF0000"/>
                </a:solidFill>
                <a:latin typeface="+mn-ea"/>
              </a:rPr>
              <a:t>因子缺乏症</a:t>
            </a:r>
            <a:r>
              <a:rPr lang="zh-CN" altLang="en-US" sz="2400" dirty="0">
                <a:latin typeface="+mn-ea"/>
              </a:rPr>
              <a:t>，给与冷沉淀输注、免疫抑制治疗。</a:t>
            </a:r>
          </a:p>
        </p:txBody>
      </p:sp>
      <p:sp>
        <p:nvSpPr>
          <p:cNvPr id="2" name="标题 4">
            <a:extLst>
              <a:ext uri="{FF2B5EF4-FFF2-40B4-BE49-F238E27FC236}">
                <a16:creationId xmlns:a16="http://schemas.microsoft.com/office/drawing/2014/main" id="{A7854E47-79D7-30D7-0CE8-17386829D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212725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抑制物筛查方法的建立</a:t>
            </a:r>
          </a:p>
        </p:txBody>
      </p:sp>
    </p:spTree>
    <p:extLst>
      <p:ext uri="{BB962C8B-B14F-4D97-AF65-F5344CB8AC3E}">
        <p14:creationId xmlns:p14="http://schemas.microsoft.com/office/powerpoint/2010/main" val="4018617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FC91E3F-5FCC-4068-3F6E-3DF2AC114F68}"/>
              </a:ext>
            </a:extLst>
          </p:cNvPr>
          <p:cNvSpPr txBox="1"/>
          <p:nvPr/>
        </p:nvSpPr>
        <p:spPr>
          <a:xfrm>
            <a:off x="407504" y="1423140"/>
            <a:ext cx="5456978" cy="3729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</a:rPr>
              <a:t>建立基于血栓弹力图的</a:t>
            </a:r>
            <a:r>
              <a:rPr lang="en-US" altLang="zh-CN" sz="2000" dirty="0">
                <a:effectLst/>
              </a:rPr>
              <a:t>13</a:t>
            </a:r>
            <a:r>
              <a:rPr lang="zh-CN" altLang="en-US" sz="2000" dirty="0">
                <a:effectLst/>
              </a:rPr>
              <a:t>因子抑制物定性检测方法：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</a:rPr>
              <a:t>患者</a:t>
            </a:r>
            <a:r>
              <a:rPr lang="zh-CN" altLang="en-US" sz="2000" dirty="0">
                <a:solidFill>
                  <a:srgbClr val="FF0000"/>
                </a:solidFill>
                <a:effectLst/>
              </a:rPr>
              <a:t>血清</a:t>
            </a:r>
            <a:r>
              <a:rPr lang="en-US" altLang="zh-CN" sz="2000" dirty="0">
                <a:effectLst/>
              </a:rPr>
              <a:t>+</a:t>
            </a:r>
            <a:r>
              <a:rPr lang="zh-CN" altLang="en-US" sz="2000" dirty="0">
                <a:effectLst/>
              </a:rPr>
              <a:t>正常混合血浆</a:t>
            </a:r>
            <a:r>
              <a:rPr lang="en-US" altLang="zh-CN" sz="2000" dirty="0">
                <a:effectLst/>
              </a:rPr>
              <a:t>1:1</a:t>
            </a:r>
            <a:r>
              <a:rPr lang="zh-CN" altLang="en-US" sz="2000" dirty="0">
                <a:effectLst/>
              </a:rPr>
              <a:t>混合：作为试验标本</a:t>
            </a:r>
            <a:r>
              <a:rPr lang="en-US" altLang="zh-CN" sz="2000" dirty="0">
                <a:effectLst/>
              </a:rPr>
              <a:t>(1A</a:t>
            </a:r>
            <a:r>
              <a:rPr lang="zh-CN" altLang="en-US" sz="2000" dirty="0">
                <a:effectLst/>
              </a:rPr>
              <a:t>：治疗前，</a:t>
            </a:r>
            <a:r>
              <a:rPr lang="en-US" altLang="zh-CN" sz="2000" dirty="0">
                <a:effectLst/>
              </a:rPr>
              <a:t>2A</a:t>
            </a:r>
            <a:r>
              <a:rPr lang="zh-CN" altLang="en-US" sz="2000" dirty="0">
                <a:effectLst/>
              </a:rPr>
              <a:t>：治疗后</a:t>
            </a:r>
            <a:r>
              <a:rPr lang="en-US" altLang="zh-CN" sz="2000" dirty="0">
                <a:effectLst/>
              </a:rPr>
              <a:t>)</a:t>
            </a:r>
            <a:r>
              <a:rPr lang="zh-CN" altLang="en-US" sz="2000" dirty="0">
                <a:effectLst/>
              </a:rPr>
              <a:t>；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</a:rPr>
              <a:t>正常血清</a:t>
            </a:r>
            <a:r>
              <a:rPr lang="en-US" altLang="zh-CN" sz="2000" dirty="0">
                <a:effectLst/>
              </a:rPr>
              <a:t>+</a:t>
            </a:r>
            <a:r>
              <a:rPr lang="zh-CN" altLang="en-US" sz="2000" dirty="0">
                <a:effectLst/>
              </a:rPr>
              <a:t>正常混合血浆</a:t>
            </a:r>
            <a:r>
              <a:rPr lang="en-US" altLang="zh-CN" sz="2000" dirty="0">
                <a:effectLst/>
              </a:rPr>
              <a:t>1:1</a:t>
            </a:r>
            <a:r>
              <a:rPr lang="zh-CN" altLang="en-US" sz="2000" dirty="0">
                <a:effectLst/>
              </a:rPr>
              <a:t>混合：作为对照标本</a:t>
            </a:r>
            <a:r>
              <a:rPr lang="en-US" altLang="zh-CN" sz="2000" dirty="0">
                <a:effectLst/>
              </a:rPr>
              <a:t>(1B</a:t>
            </a:r>
            <a:r>
              <a:rPr lang="zh-CN" altLang="en-US" sz="2000" dirty="0">
                <a:effectLst/>
              </a:rPr>
              <a:t>：治疗前，</a:t>
            </a:r>
            <a:r>
              <a:rPr lang="en-US" altLang="zh-CN" sz="2000" dirty="0">
                <a:effectLst/>
              </a:rPr>
              <a:t>2B</a:t>
            </a:r>
            <a:r>
              <a:rPr lang="zh-CN" altLang="en-US" sz="2000" dirty="0">
                <a:effectLst/>
              </a:rPr>
              <a:t>：治疗后</a:t>
            </a:r>
            <a:r>
              <a:rPr lang="en-US" altLang="zh-CN" sz="2000" dirty="0">
                <a:effectLst/>
              </a:rPr>
              <a:t>)</a:t>
            </a:r>
            <a:r>
              <a:rPr lang="zh-CN" altLang="en-US" sz="2000" dirty="0">
                <a:effectLst/>
              </a:rPr>
              <a:t>；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</a:rPr>
              <a:t>试验标本和对照标本分别加入接触激活剂、氯化钙，获得血浆</a:t>
            </a:r>
            <a:r>
              <a:rPr lang="en-US" altLang="zh-CN" sz="2000" dirty="0">
                <a:effectLst/>
              </a:rPr>
              <a:t>TEG</a:t>
            </a:r>
            <a:r>
              <a:rPr lang="zh-CN" altLang="en-US" sz="2000" dirty="0">
                <a:effectLst/>
              </a:rPr>
              <a:t>结果。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B61C665-F1AB-2A5D-6C3D-44FD755DF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99020"/>
            <a:ext cx="5775314" cy="25924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96171F7-6171-3C76-E3E8-3A3FA46BC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990" y="0"/>
            <a:ext cx="4184010" cy="136291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DB9F018-07B5-0D41-A1B3-00FD78F0F654}"/>
              </a:ext>
            </a:extLst>
          </p:cNvPr>
          <p:cNvSpPr txBox="1"/>
          <p:nvPr/>
        </p:nvSpPr>
        <p:spPr>
          <a:xfrm>
            <a:off x="3525185" y="5504130"/>
            <a:ext cx="6414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提示治疗前患者血清中存在</a:t>
            </a:r>
            <a:r>
              <a:rPr lang="en-US" altLang="zh-CN" sz="2000" dirty="0"/>
              <a:t>13</a:t>
            </a:r>
            <a:r>
              <a:rPr lang="zh-CN" altLang="en-US" sz="2000" dirty="0"/>
              <a:t>因子抑制物</a:t>
            </a:r>
          </a:p>
        </p:txBody>
      </p:sp>
      <p:sp>
        <p:nvSpPr>
          <p:cNvPr id="3" name="标题 4">
            <a:extLst>
              <a:ext uri="{FF2B5EF4-FFF2-40B4-BE49-F238E27FC236}">
                <a16:creationId xmlns:a16="http://schemas.microsoft.com/office/drawing/2014/main" id="{48954D5F-F6EC-E979-7C87-2E43D6B2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4" y="212725"/>
            <a:ext cx="10515600" cy="923059"/>
          </a:xfrm>
        </p:spPr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FXIII</a:t>
            </a:r>
            <a:r>
              <a:rPr lang="zh-CN" altLang="en-US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抑制物筛查方法的建立</a:t>
            </a:r>
          </a:p>
        </p:txBody>
      </p:sp>
    </p:spTree>
    <p:extLst>
      <p:ext uri="{BB962C8B-B14F-4D97-AF65-F5344CB8AC3E}">
        <p14:creationId xmlns:p14="http://schemas.microsoft.com/office/powerpoint/2010/main" val="3330850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>
            <a:extLst>
              <a:ext uri="{FF2B5EF4-FFF2-40B4-BE49-F238E27FC236}">
                <a16:creationId xmlns:a16="http://schemas.microsoft.com/office/drawing/2014/main" id="{018318F2-8975-8A4A-1872-344B4E35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85" y="147232"/>
            <a:ext cx="7402558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7.</a:t>
            </a:r>
            <a:r>
              <a:rPr lang="zh-CN" altLang="en-US" sz="3600" b="1" dirty="0">
                <a:solidFill>
                  <a:srgbClr val="0070C0"/>
                </a:solidFill>
              </a:rPr>
              <a:t>纤维蛋白原异常的检测与处置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D4D6C48-2BFF-0A90-D89A-368D70376BC4}"/>
              </a:ext>
            </a:extLst>
          </p:cNvPr>
          <p:cNvSpPr txBox="1">
            <a:spLocks noChangeArrowheads="1"/>
          </p:cNvSpPr>
          <p:nvPr/>
        </p:nvSpPr>
        <p:spPr>
          <a:xfrm>
            <a:off x="1610343" y="1919411"/>
            <a:ext cx="8820150" cy="59055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dirty="0"/>
              <a:t>FIB</a:t>
            </a:r>
            <a:r>
              <a:rPr lang="zh-CN" altLang="en-US" sz="2400" dirty="0"/>
              <a:t>常用检测方法：</a:t>
            </a:r>
            <a:r>
              <a:rPr lang="en-US" altLang="zh-CN" sz="2400" dirty="0"/>
              <a:t>CLAUSS</a:t>
            </a:r>
            <a:r>
              <a:rPr lang="zh-CN" altLang="en-US" sz="2400" dirty="0"/>
              <a:t>法（凝血酶法）、</a:t>
            </a:r>
            <a:r>
              <a:rPr lang="en-US" altLang="zh-CN" sz="2400" dirty="0"/>
              <a:t>PT</a:t>
            </a:r>
            <a:r>
              <a:rPr lang="zh-CN" altLang="en-US" sz="2400" dirty="0"/>
              <a:t>衍生法</a:t>
            </a:r>
          </a:p>
        </p:txBody>
      </p:sp>
      <p:pic>
        <p:nvPicPr>
          <p:cNvPr id="4" name="Picture 4" descr="IMG_20150826_113907">
            <a:extLst>
              <a:ext uri="{FF2B5EF4-FFF2-40B4-BE49-F238E27FC236}">
                <a16:creationId xmlns:a16="http://schemas.microsoft.com/office/drawing/2014/main" id="{62899477-2EE2-F8F5-2D80-08B28203A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181" y="2509961"/>
            <a:ext cx="6056312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F1D63EEA-3B8B-0601-E831-DE4B9AC2E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368" y="2509961"/>
            <a:ext cx="4783138" cy="382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290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42F9357B-A70C-D3C8-91F3-762C9D4C3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891" y="401267"/>
            <a:ext cx="10711543" cy="5509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先天性的纤维蛋白原病包括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：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1型：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无纤维蛋白原血症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；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2型：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低纤维蛋白原血症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；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2400" dirty="0"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3型：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异常纤维蛋白原血症（异纤），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异纤是由于纤维蛋白原的结构异常，导致纤维蛋白多聚化缺陷和/或纤溶受损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，又可分为两个亚型：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3A型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.有出血或血栓表型但不符合3B型，或无症状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；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3B型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.血栓相关异纤：已确认的血栓性纤维蛋白原突变携带者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（fibrinogen Dusart, fibrinogen Caracas V, fibrinogen Ijmuiden, Fibrinogen New York I, fibrinogen Nijmegen, fibrinogen Naples in the homozygous state, and fibrinogen Melun）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，或经历血栓事件且有血栓家族史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（一级亲属、相同基因型）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，没有任何其他易栓症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；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PingFang SC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4型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PingFang SC"/>
              </a:rPr>
              <a:t>：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PingFang SC"/>
              </a:rPr>
              <a:t>低异常纤维蛋白原血症。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9476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640.jpg">
            <a:extLst>
              <a:ext uri="{FF2B5EF4-FFF2-40B4-BE49-F238E27FC236}">
                <a16:creationId xmlns:a16="http://schemas.microsoft.com/office/drawing/2014/main" id="{7A9873CE-0323-B78D-A35A-5957E5B7E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64" y="559171"/>
            <a:ext cx="10470495" cy="613257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5945569-C66D-5BE7-79BB-0FA604D101E1}"/>
              </a:ext>
            </a:extLst>
          </p:cNvPr>
          <p:cNvSpPr txBox="1"/>
          <p:nvPr/>
        </p:nvSpPr>
        <p:spPr>
          <a:xfrm>
            <a:off x="1698171" y="95003"/>
            <a:ext cx="4726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</a:rPr>
              <a:t>先天性低</a:t>
            </a:r>
            <a:r>
              <a:rPr lang="en-US" altLang="zh-CN" sz="2800" dirty="0">
                <a:solidFill>
                  <a:srgbClr val="0070C0"/>
                </a:solidFill>
              </a:rPr>
              <a:t>/</a:t>
            </a:r>
            <a:r>
              <a:rPr lang="zh-CN" altLang="en-US" sz="2800" dirty="0">
                <a:solidFill>
                  <a:srgbClr val="0070C0"/>
                </a:solidFill>
              </a:rPr>
              <a:t>异纤的鉴别</a:t>
            </a:r>
          </a:p>
        </p:txBody>
      </p:sp>
    </p:spTree>
    <p:extLst>
      <p:ext uri="{BB962C8B-B14F-4D97-AF65-F5344CB8AC3E}">
        <p14:creationId xmlns:p14="http://schemas.microsoft.com/office/powerpoint/2010/main" val="3890631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图片">
            <a:extLst>
              <a:ext uri="{FF2B5EF4-FFF2-40B4-BE49-F238E27FC236}">
                <a16:creationId xmlns:a16="http://schemas.microsoft.com/office/drawing/2014/main" id="{A424AB30-3BF3-1210-65AF-B81396B8EB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7E1F2C1-E2C6-02EF-3653-88676BEFC827}"/>
              </a:ext>
            </a:extLst>
          </p:cNvPr>
          <p:cNvSpPr txBox="1"/>
          <p:nvPr/>
        </p:nvSpPr>
        <p:spPr>
          <a:xfrm>
            <a:off x="760021" y="369256"/>
            <a:ext cx="4975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</a:rPr>
              <a:t>获得性异常纤维蛋白原血症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473F1F8-843A-FB37-FE1B-583038936C5E}"/>
              </a:ext>
            </a:extLst>
          </p:cNvPr>
          <p:cNvSpPr txBox="1"/>
          <p:nvPr/>
        </p:nvSpPr>
        <p:spPr>
          <a:xfrm>
            <a:off x="365166" y="935196"/>
            <a:ext cx="111568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   55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岁男性患者，因发现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降低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个月就诊，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8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月前曾因肝癌行肝脏局部肿块切除术。术前凝血功能基本正常，术后常规检测显示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明显降低至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0.32g/L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TT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显著延长至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46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秒，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APTT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正常；多次输注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效果不佳。</a:t>
            </a:r>
            <a:endParaRPr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2785A7-C41C-95CE-767C-FBBFE92EB344}"/>
              </a:ext>
            </a:extLst>
          </p:cNvPr>
          <p:cNvSpPr txBox="1"/>
          <p:nvPr/>
        </p:nvSpPr>
        <p:spPr>
          <a:xfrm>
            <a:off x="5735782" y="2822262"/>
            <a:ext cx="60233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由于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D-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二聚体升高不明显，提示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FIB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并非消耗性减低，怀疑患者可能为异纤，送检</a:t>
            </a:r>
            <a:r>
              <a:rPr lang="en-US" altLang="zh-CN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PT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衍生法结果为：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5.15g/L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2400" b="0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TEG</a:t>
            </a:r>
            <a:r>
              <a:rPr lang="zh-CN" altLang="en-US" sz="2400" b="0" i="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参数正常</a:t>
            </a: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E54858E-4595-13C4-6320-5BB262E1C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65" y="2135525"/>
            <a:ext cx="5033931" cy="322970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E60ACB0-7EE1-B6A7-3EF9-47112831DB1D}"/>
              </a:ext>
            </a:extLst>
          </p:cNvPr>
          <p:cNvSpPr txBox="1"/>
          <p:nvPr/>
        </p:nvSpPr>
        <p:spPr>
          <a:xfrm>
            <a:off x="5735782" y="4414699"/>
            <a:ext cx="6400799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获得性异纤常与晚期肝病有关，包括肝硬化和肝细胞癌。被认为是唾液酸残留量异常增加，导致纤维蛋白单体聚合受损的结果</a:t>
            </a:r>
            <a:r>
              <a:rPr lang="zh-CN" altLang="en-US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Martinez et al</a:t>
            </a:r>
            <a:r>
              <a:rPr lang="zh-CN" altLang="en-US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1983</a:t>
            </a:r>
            <a:r>
              <a:rPr lang="zh-CN" altLang="en-US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r>
              <a:rPr lang="en-US" altLang="zh-CN" sz="2000" b="0" i="0" dirty="0" err="1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Gralnick</a:t>
            </a:r>
            <a:r>
              <a:rPr lang="en-US" altLang="zh-CN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et al</a:t>
            </a:r>
            <a:r>
              <a:rPr lang="zh-CN" altLang="en-US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en-US" altLang="zh-CN" sz="2000" b="0" i="0" dirty="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1978)</a:t>
            </a:r>
            <a:endParaRPr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1417D8A-4433-B0BA-653B-313CFA4B1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38" y="4709329"/>
            <a:ext cx="4842358" cy="214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239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C37F73-10D5-280B-272A-DEA3468B4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88" y="1030183"/>
            <a:ext cx="9562103" cy="479763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C847217-D032-F361-5141-E7DD3CE7B83F}"/>
              </a:ext>
            </a:extLst>
          </p:cNvPr>
          <p:cNvSpPr txBox="1"/>
          <p:nvPr/>
        </p:nvSpPr>
        <p:spPr>
          <a:xfrm>
            <a:off x="1671453" y="456601"/>
            <a:ext cx="6097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solidFill>
                  <a:srgbClr val="0070C0"/>
                </a:solidFill>
                <a:effectLst/>
                <a:latin typeface="PingFang SC"/>
              </a:rPr>
              <a:t>异纤的急性出血处置策略：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195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>
            <a:extLst>
              <a:ext uri="{FF2B5EF4-FFF2-40B4-BE49-F238E27FC236}">
                <a16:creationId xmlns:a16="http://schemas.microsoft.com/office/drawing/2014/main" id="{018318F2-8975-8A4A-1872-344B4E35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785" y="147232"/>
            <a:ext cx="7402558" cy="1324563"/>
          </a:xfrm>
        </p:spPr>
        <p:txBody>
          <a:bodyPr vert="horz" lIns="86699" tIns="43349" rIns="86699" bIns="43349" rtlCol="0" anchor="ctr">
            <a:norm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8.</a:t>
            </a:r>
            <a:r>
              <a:rPr lang="zh-CN" altLang="en-US" sz="3600" b="1">
                <a:solidFill>
                  <a:srgbClr val="0070C0"/>
                </a:solidFill>
              </a:rPr>
              <a:t>纤溶亢进的</a:t>
            </a:r>
            <a:r>
              <a:rPr lang="zh-CN" altLang="en-US" sz="3600" b="1" dirty="0">
                <a:solidFill>
                  <a:srgbClr val="0070C0"/>
                </a:solidFill>
              </a:rPr>
              <a:t>检测与处置</a:t>
            </a:r>
            <a:endParaRPr lang="en-US" altLang="zh-CN" sz="3600" b="1" dirty="0">
              <a:solidFill>
                <a:srgbClr val="0070C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8F39CF8-98DA-3D8F-6025-E0967D760FF3}"/>
              </a:ext>
            </a:extLst>
          </p:cNvPr>
          <p:cNvSpPr txBox="1"/>
          <p:nvPr/>
        </p:nvSpPr>
        <p:spPr>
          <a:xfrm>
            <a:off x="1252323" y="1638049"/>
            <a:ext cx="91979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原发纤溶亢进</a:t>
            </a:r>
            <a:r>
              <a:rPr lang="zh-CN" altLang="en-US" sz="240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一般指：由于纤溶相关组分的数量或质量异常，导致与凝血激活（高凝状态）无关的纤溶活性过度增强；</a:t>
            </a:r>
            <a:endParaRPr lang="zh-CN" altLang="en-US" sz="2400" dirty="0">
              <a:solidFill>
                <a:srgbClr val="333333"/>
              </a:solidFill>
              <a:latin typeface="mp-quote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继发纤溶亢进</a:t>
            </a:r>
            <a:r>
              <a:rPr lang="zh-CN" altLang="en-US" sz="2400" dirty="0">
                <a:solidFill>
                  <a:srgbClr val="333333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一般指：继发于血管内凝血酶生成、纤维蛋白沉积的纤溶系统过度激活，通常是对凝血系统异常激活的响应。</a:t>
            </a:r>
            <a:endParaRPr lang="zh-CN" altLang="en-US" sz="2400" dirty="0">
              <a:solidFill>
                <a:srgbClr val="333333"/>
              </a:solidFill>
              <a:latin typeface="mp-quote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9B527093-328C-5859-1E58-C813C6380840}"/>
              </a:ext>
            </a:extLst>
          </p:cNvPr>
          <p:cNvSpPr txBox="1"/>
          <p:nvPr/>
        </p:nvSpPr>
        <p:spPr>
          <a:xfrm>
            <a:off x="991066" y="4033112"/>
            <a:ext cx="880664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国内目前可获得的纤溶相关项目（有证商品化试剂</a:t>
            </a:r>
            <a:r>
              <a:rPr lang="en-US" altLang="zh-CN" sz="2400" b="1" dirty="0">
                <a:solidFill>
                  <a:srgbClr val="0070C0"/>
                </a:solidFill>
              </a:rPr>
              <a:t>/</a:t>
            </a:r>
            <a:r>
              <a:rPr lang="zh-CN" altLang="en-US" sz="2400" b="1" dirty="0">
                <a:solidFill>
                  <a:srgbClr val="0070C0"/>
                </a:solidFill>
              </a:rPr>
              <a:t>设备）：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纤溶酶原（</a:t>
            </a:r>
            <a:r>
              <a:rPr lang="en-US" altLang="zh-CN" b="1" dirty="0">
                <a:solidFill>
                  <a:srgbClr val="0070C0"/>
                </a:solidFill>
              </a:rPr>
              <a:t>PLG</a:t>
            </a:r>
            <a:r>
              <a:rPr lang="zh-CN" altLang="en-US" b="1" dirty="0">
                <a:solidFill>
                  <a:srgbClr val="0070C0"/>
                </a:solidFill>
              </a:rPr>
              <a:t>）：</a:t>
            </a:r>
            <a:r>
              <a:rPr lang="zh-CN" altLang="en-US" dirty="0"/>
              <a:t>纤溶酶前体，降低提示纤溶激活或肝脏合成减少；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el-GR" altLang="zh-CN" b="1" dirty="0">
                <a:solidFill>
                  <a:srgbClr val="0070C0"/>
                </a:solidFill>
              </a:rPr>
              <a:t>α</a:t>
            </a:r>
            <a:r>
              <a:rPr lang="en-US" altLang="zh-CN" b="1" baseline="-25000" dirty="0">
                <a:solidFill>
                  <a:srgbClr val="0070C0"/>
                </a:solidFill>
              </a:rPr>
              <a:t>2</a:t>
            </a:r>
            <a:r>
              <a:rPr lang="en-US" altLang="zh-CN" b="1" dirty="0">
                <a:solidFill>
                  <a:srgbClr val="0070C0"/>
                </a:solidFill>
              </a:rPr>
              <a:t>-</a:t>
            </a:r>
            <a:r>
              <a:rPr lang="zh-CN" altLang="en-US" b="1" dirty="0">
                <a:solidFill>
                  <a:srgbClr val="0070C0"/>
                </a:solidFill>
              </a:rPr>
              <a:t>纤溶酶抑制物（</a:t>
            </a:r>
            <a:r>
              <a:rPr lang="el-GR" altLang="zh-CN" b="1" dirty="0">
                <a:solidFill>
                  <a:srgbClr val="0070C0"/>
                </a:solidFill>
              </a:rPr>
              <a:t>α</a:t>
            </a:r>
            <a:r>
              <a:rPr lang="en-US" altLang="zh-CN" b="1" baseline="-25000" dirty="0">
                <a:solidFill>
                  <a:srgbClr val="0070C0"/>
                </a:solidFill>
              </a:rPr>
              <a:t>2</a:t>
            </a:r>
            <a:r>
              <a:rPr lang="en-US" altLang="zh-CN" b="1" dirty="0">
                <a:solidFill>
                  <a:srgbClr val="0070C0"/>
                </a:solidFill>
              </a:rPr>
              <a:t>-PI</a:t>
            </a:r>
            <a:r>
              <a:rPr lang="zh-CN" altLang="en-US" b="1" dirty="0">
                <a:solidFill>
                  <a:srgbClr val="0070C0"/>
                </a:solidFill>
              </a:rPr>
              <a:t>）：</a:t>
            </a:r>
            <a:r>
              <a:rPr lang="zh-CN" altLang="en-US" dirty="0"/>
              <a:t>血栓形成早期可增高、后期消耗性减低；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en-US" altLang="zh-CN" b="1" dirty="0">
                <a:solidFill>
                  <a:srgbClr val="0070C0"/>
                </a:solidFill>
              </a:rPr>
              <a:t>D-dimer/FDP</a:t>
            </a:r>
            <a:r>
              <a:rPr lang="zh-CN" altLang="en-US" b="1" dirty="0">
                <a:solidFill>
                  <a:srgbClr val="0070C0"/>
                </a:solidFill>
              </a:rPr>
              <a:t>：</a:t>
            </a:r>
            <a:r>
              <a:rPr lang="zh-CN" altLang="en-US" dirty="0"/>
              <a:t>纤溶产物；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纤溶酶</a:t>
            </a:r>
            <a:r>
              <a:rPr lang="en-US" altLang="zh-CN" b="1" dirty="0">
                <a:solidFill>
                  <a:srgbClr val="0070C0"/>
                </a:solidFill>
              </a:rPr>
              <a:t>-</a:t>
            </a:r>
            <a:r>
              <a:rPr lang="zh-CN" altLang="en-US" b="1" dirty="0">
                <a:solidFill>
                  <a:srgbClr val="0070C0"/>
                </a:solidFill>
              </a:rPr>
              <a:t>纤溶酶抑制物复合体（</a:t>
            </a:r>
            <a:r>
              <a:rPr lang="en-US" altLang="zh-CN" b="1" dirty="0">
                <a:solidFill>
                  <a:srgbClr val="0070C0"/>
                </a:solidFill>
              </a:rPr>
              <a:t>PIC</a:t>
            </a:r>
            <a:r>
              <a:rPr lang="zh-CN" altLang="en-US" b="1" dirty="0">
                <a:solidFill>
                  <a:srgbClr val="0070C0"/>
                </a:solidFill>
              </a:rPr>
              <a:t>）：</a:t>
            </a:r>
            <a:r>
              <a:rPr lang="zh-CN" altLang="en-US" dirty="0"/>
              <a:t>反映纤溶酶活性；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纤溶酶原激活抑制物</a:t>
            </a:r>
            <a:r>
              <a:rPr lang="en-US" altLang="zh-CN" b="1" dirty="0">
                <a:solidFill>
                  <a:srgbClr val="0070C0"/>
                </a:solidFill>
              </a:rPr>
              <a:t>-1 (PAI-1)</a:t>
            </a:r>
            <a:r>
              <a:rPr lang="zh-CN" altLang="en-US" b="1" dirty="0">
                <a:solidFill>
                  <a:srgbClr val="0070C0"/>
                </a:solidFill>
              </a:rPr>
              <a:t>：</a:t>
            </a:r>
            <a:r>
              <a:rPr lang="en-US" altLang="zh-CN" dirty="0"/>
              <a:t>PLG</a:t>
            </a:r>
            <a:r>
              <a:rPr lang="zh-CN" altLang="en-US" dirty="0"/>
              <a:t>的主要抑制物，升高提示内皮损伤、纤溶抵抗；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en-US" altLang="zh-CN" b="1" dirty="0">
                <a:solidFill>
                  <a:srgbClr val="0070C0"/>
                </a:solidFill>
              </a:rPr>
              <a:t>tPA-PAI1</a:t>
            </a:r>
            <a:r>
              <a:rPr lang="zh-CN" altLang="en-US" b="1" dirty="0">
                <a:solidFill>
                  <a:srgbClr val="0070C0"/>
                </a:solidFill>
              </a:rPr>
              <a:t>复合体（</a:t>
            </a:r>
            <a:r>
              <a:rPr lang="en-US" altLang="zh-CN" b="1" dirty="0">
                <a:solidFill>
                  <a:srgbClr val="0070C0"/>
                </a:solidFill>
              </a:rPr>
              <a:t>TPAIC</a:t>
            </a:r>
            <a:r>
              <a:rPr lang="zh-CN" altLang="en-US" b="1" dirty="0">
                <a:solidFill>
                  <a:srgbClr val="0070C0"/>
                </a:solidFill>
              </a:rPr>
              <a:t>）：</a:t>
            </a:r>
            <a:r>
              <a:rPr lang="zh-CN" altLang="en-US" dirty="0"/>
              <a:t>主要反映</a:t>
            </a:r>
            <a:r>
              <a:rPr lang="en-US" altLang="zh-CN" dirty="0"/>
              <a:t>PAI-1</a:t>
            </a:r>
            <a:r>
              <a:rPr lang="zh-CN" altLang="en-US" dirty="0"/>
              <a:t>的纤溶抑制活性；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r>
              <a:rPr lang="en-US" altLang="zh-CN" b="1" dirty="0">
                <a:solidFill>
                  <a:srgbClr val="0070C0"/>
                </a:solidFill>
              </a:rPr>
              <a:t>TEG-LY30/</a:t>
            </a:r>
            <a:r>
              <a:rPr lang="zh-CN" altLang="en-US" b="1" dirty="0">
                <a:solidFill>
                  <a:srgbClr val="0070C0"/>
                </a:solidFill>
              </a:rPr>
              <a:t>优球蛋白溶解时间（</a:t>
            </a:r>
            <a:r>
              <a:rPr lang="en-US" altLang="zh-CN" b="1" dirty="0">
                <a:solidFill>
                  <a:srgbClr val="0070C0"/>
                </a:solidFill>
              </a:rPr>
              <a:t>ECLT</a:t>
            </a:r>
            <a:r>
              <a:rPr lang="zh-CN" altLang="en-US" b="1" dirty="0">
                <a:solidFill>
                  <a:srgbClr val="0070C0"/>
                </a:solidFill>
              </a:rPr>
              <a:t>）：</a:t>
            </a:r>
            <a:r>
              <a:rPr lang="zh-CN" altLang="en-US" dirty="0"/>
              <a:t>反映纤溶能力的全局性试验；</a:t>
            </a:r>
            <a:endParaRPr lang="en-US" altLang="zh-CN" dirty="0"/>
          </a:p>
          <a:p>
            <a:pPr>
              <a:buFont typeface="Arial" pitchFamily="34" charset="0"/>
              <a:buChar char="•"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37832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045DA95-5255-B25E-4F2A-A4FFB46A0A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246663"/>
              </p:ext>
            </p:extLst>
          </p:nvPr>
        </p:nvGraphicFramePr>
        <p:xfrm>
          <a:off x="781792" y="83024"/>
          <a:ext cx="10628415" cy="6774976"/>
        </p:xfrm>
        <a:graphic>
          <a:graphicData uri="http://schemas.openxmlformats.org/drawingml/2006/table">
            <a:tbl>
              <a:tblPr/>
              <a:tblGrid>
                <a:gridCol w="2212396">
                  <a:extLst>
                    <a:ext uri="{9D8B030D-6E8A-4147-A177-3AD203B41FA5}">
                      <a16:colId xmlns:a16="http://schemas.microsoft.com/office/drawing/2014/main" val="3783734763"/>
                    </a:ext>
                  </a:extLst>
                </a:gridCol>
                <a:gridCol w="2974755">
                  <a:extLst>
                    <a:ext uri="{9D8B030D-6E8A-4147-A177-3AD203B41FA5}">
                      <a16:colId xmlns:a16="http://schemas.microsoft.com/office/drawing/2014/main" val="675212878"/>
                    </a:ext>
                  </a:extLst>
                </a:gridCol>
                <a:gridCol w="2974755">
                  <a:extLst>
                    <a:ext uri="{9D8B030D-6E8A-4147-A177-3AD203B41FA5}">
                      <a16:colId xmlns:a16="http://schemas.microsoft.com/office/drawing/2014/main" val="451853472"/>
                    </a:ext>
                  </a:extLst>
                </a:gridCol>
                <a:gridCol w="2466509">
                  <a:extLst>
                    <a:ext uri="{9D8B030D-6E8A-4147-A177-3AD203B41FA5}">
                      <a16:colId xmlns:a16="http://schemas.microsoft.com/office/drawing/2014/main" val="347644514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latinLnBrk="1"/>
                      <a:r>
                        <a:rPr lang="zh-CN" altLang="en-US" sz="1600" b="1" dirty="0">
                          <a:effectLst/>
                        </a:rPr>
                        <a:t>表</a:t>
                      </a:r>
                      <a:r>
                        <a:rPr lang="en-US" altLang="zh-CN" sz="1600" b="1" dirty="0">
                          <a:effectLst/>
                        </a:rPr>
                        <a:t>1 </a:t>
                      </a:r>
                      <a:r>
                        <a:rPr lang="zh-CN" altLang="en-US" sz="1600" b="1" dirty="0">
                          <a:effectLst/>
                        </a:rPr>
                        <a:t>纤溶亢进相关出血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27196" marR="27196" marT="13598" marB="135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zh-CN" altLang="en-US" sz="1600">
                        <a:effectLst/>
                      </a:endParaRPr>
                    </a:p>
                  </a:txBody>
                  <a:tcPr marL="27196" marR="27196" marT="13598" marB="135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zh-CN" altLang="en-US" sz="1600">
                        <a:effectLst/>
                      </a:endParaRPr>
                    </a:p>
                  </a:txBody>
                  <a:tcPr marL="27196" marR="27196" marT="13598" marB="135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198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类别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疾病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 b="1">
                          <a:effectLst/>
                        </a:rPr>
                        <a:t>机制特征</a:t>
                      </a:r>
                      <a:endParaRPr lang="zh-CN" altLang="en-US" sz="1600">
                        <a:effectLst/>
                      </a:endParaRP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 b="1">
                          <a:effectLst/>
                        </a:rPr>
                        <a:t>抗纤溶治疗的效果</a:t>
                      </a:r>
                      <a:endParaRPr lang="zh-CN" altLang="en-US" sz="1600">
                        <a:effectLst/>
                      </a:endParaRP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48861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遗传性原发纤溶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l-GR" sz="1600">
                          <a:effectLst/>
                        </a:rPr>
                        <a:t>α2-</a:t>
                      </a:r>
                      <a:r>
                        <a:rPr lang="en-US" sz="1600">
                          <a:effectLst/>
                        </a:rPr>
                        <a:t>PI</a:t>
                      </a:r>
                      <a:r>
                        <a:rPr lang="zh-CN" altLang="en-US" sz="1600">
                          <a:effectLst/>
                        </a:rPr>
                        <a:t>缺乏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不受控制的纤溶酶活性上调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主要的治疗手段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575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sz="1600">
                          <a:effectLst/>
                        </a:rPr>
                        <a:t>PAI-1</a:t>
                      </a:r>
                      <a:r>
                        <a:rPr lang="zh-CN" altLang="en-US" sz="1600">
                          <a:effectLst/>
                        </a:rPr>
                        <a:t>缺乏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不受控制的纤溶酶原过度活化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主要的治疗手段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0329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魁北克血小板病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血小板过度表达</a:t>
                      </a:r>
                      <a:r>
                        <a:rPr lang="en-US" altLang="zh-CN" sz="1600">
                          <a:effectLst/>
                        </a:rPr>
                        <a:t>uPA,</a:t>
                      </a:r>
                      <a:r>
                        <a:rPr lang="zh-CN" altLang="en-US" sz="1600">
                          <a:effectLst/>
                        </a:rPr>
                        <a:t>及纤溶酶原过度活化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主要的治疗手段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331937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获得性原发纤溶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终末期肝硬化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zh-CN" sz="1600">
                          <a:effectLst/>
                        </a:rPr>
                        <a:t>α2-PI</a:t>
                      </a:r>
                      <a:r>
                        <a:rPr lang="zh-CN" altLang="en-US" sz="1600">
                          <a:effectLst/>
                        </a:rPr>
                        <a:t>和</a:t>
                      </a:r>
                      <a:r>
                        <a:rPr lang="en-US" altLang="zh-CN" sz="1600">
                          <a:effectLst/>
                        </a:rPr>
                        <a:t>TAFI</a:t>
                      </a:r>
                      <a:r>
                        <a:rPr lang="zh-CN" altLang="en-US" sz="1600">
                          <a:effectLst/>
                        </a:rPr>
                        <a:t>水平降低，肝脏清除</a:t>
                      </a:r>
                      <a:r>
                        <a:rPr lang="en-US" altLang="zh-CN" sz="1600">
                          <a:effectLst/>
                        </a:rPr>
                        <a:t>tPA</a:t>
                      </a:r>
                      <a:r>
                        <a:rPr lang="zh-CN" altLang="en-US" sz="1600">
                          <a:effectLst/>
                        </a:rPr>
                        <a:t>功能受损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 dirty="0">
                          <a:effectLst/>
                        </a:rPr>
                        <a:t>当实验室检查支持纤溶亢进，治疗可获益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79189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急性早幼粒细胞白血病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zh-CN" sz="1600">
                          <a:effectLst/>
                        </a:rPr>
                        <a:t>tPA</a:t>
                      </a:r>
                      <a:r>
                        <a:rPr lang="zh-CN" altLang="en-US" sz="1600">
                          <a:effectLst/>
                        </a:rPr>
                        <a:t>辅因子（</a:t>
                      </a:r>
                      <a:r>
                        <a:rPr lang="en-US" altLang="zh-CN" sz="1600">
                          <a:effectLst/>
                        </a:rPr>
                        <a:t>S100A10)</a:t>
                      </a:r>
                      <a:r>
                        <a:rPr lang="en-US" altLang="zh-CN" sz="1600" baseline="-25000">
                          <a:effectLst/>
                        </a:rPr>
                        <a:t>2</a:t>
                      </a:r>
                      <a:r>
                        <a:rPr lang="en-US" altLang="zh-CN" sz="1600">
                          <a:effectLst/>
                        </a:rPr>
                        <a:t>-(</a:t>
                      </a:r>
                      <a:r>
                        <a:rPr lang="zh-CN" altLang="en-US" sz="1600">
                          <a:effectLst/>
                        </a:rPr>
                        <a:t>连接素</a:t>
                      </a:r>
                      <a:r>
                        <a:rPr lang="en-US" altLang="zh-CN" sz="1600">
                          <a:effectLst/>
                        </a:rPr>
                        <a:t>A2</a:t>
                      </a:r>
                      <a:r>
                        <a:rPr lang="zh-CN" altLang="en-US" sz="1600">
                          <a:effectLst/>
                        </a:rPr>
                        <a:t>）</a:t>
                      </a:r>
                      <a:r>
                        <a:rPr lang="en-US" altLang="zh-CN" sz="1600" baseline="-25000">
                          <a:effectLst/>
                        </a:rPr>
                        <a:t>2</a:t>
                      </a:r>
                      <a:r>
                        <a:rPr lang="zh-CN" altLang="en-US" sz="1600">
                          <a:effectLst/>
                        </a:rPr>
                        <a:t>的过度表达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作为反式维甲酸治疗的辅助是有益的，但有潜在血栓风险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40849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latinLnBrk="1"/>
                      <a:r>
                        <a:rPr lang="zh-CN" altLang="en-US" sz="1600" dirty="0">
                          <a:effectLst/>
                        </a:rPr>
                        <a:t>遗传性继发纤溶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血友病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纤维蛋白结构对溶解的敏感性增强，</a:t>
                      </a:r>
                      <a:r>
                        <a:rPr lang="en-US" altLang="zh-CN" sz="1600">
                          <a:effectLst/>
                        </a:rPr>
                        <a:t>TAFI</a:t>
                      </a:r>
                      <a:r>
                        <a:rPr lang="zh-CN" altLang="en-US" sz="1600">
                          <a:effectLst/>
                        </a:rPr>
                        <a:t>的激活受损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可作为替代治疗的全身或局部辅助用药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577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zh-CN" sz="1600">
                          <a:effectLst/>
                        </a:rPr>
                        <a:t>13</a:t>
                      </a:r>
                      <a:r>
                        <a:rPr lang="zh-CN" altLang="en-US" sz="1600">
                          <a:effectLst/>
                        </a:rPr>
                        <a:t>因子缺乏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纤维蛋白结构对的溶解敏感性增强，</a:t>
                      </a:r>
                      <a:r>
                        <a:rPr lang="en-US" altLang="zh-CN" sz="1600">
                          <a:effectLst/>
                        </a:rPr>
                        <a:t>α2-PI</a:t>
                      </a:r>
                      <a:r>
                        <a:rPr lang="zh-CN" altLang="en-US" sz="1600">
                          <a:effectLst/>
                        </a:rPr>
                        <a:t>结合到纤维蛋白的能力受损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个案报道作为替代治疗的辅助用药有效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3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异常纤维蛋白原血症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纤维蛋白结构异常，对溶解更敏感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对轻微出血及月经量增多有效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985493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获得性继发纤溶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创伤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sz="1600">
                          <a:effectLst/>
                        </a:rPr>
                        <a:t>DIC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损伤后</a:t>
                      </a:r>
                      <a:r>
                        <a:rPr lang="en-US" altLang="zh-CN" sz="1600">
                          <a:effectLst/>
                        </a:rPr>
                        <a:t>3</a:t>
                      </a:r>
                      <a:r>
                        <a:rPr lang="zh-CN" altLang="en-US" sz="1600">
                          <a:effectLst/>
                        </a:rPr>
                        <a:t>小时内应用可获益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0431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溶栓治疗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医源性副作用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紧急输注可获益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17295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体外循环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继发于凝血激活的纤溶酶过度生成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针对特定的围术期方案可获益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086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系统性淀粉样变性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sz="1600">
                          <a:effectLst/>
                        </a:rPr>
                        <a:t>DIC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个案报道有效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8380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前列腺癌及其他实体肿瘤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sz="1600">
                          <a:effectLst/>
                        </a:rPr>
                        <a:t>DIC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个案报道有效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7385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胎盘疾病（胎盘增生）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>
                          <a:effectLst/>
                        </a:rPr>
                        <a:t>泌尿系统及胎盘释放纤溶酶原激活物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zh-CN" altLang="en-US" sz="1600" dirty="0">
                          <a:effectLst/>
                        </a:rPr>
                        <a:t>可有效控制纤溶亢进</a:t>
                      </a:r>
                    </a:p>
                  </a:txBody>
                  <a:tcPr marL="27196" marR="27196" marT="13598" marB="1359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9841577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FD9925C6-27EE-78BD-0F1C-85D928ADA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648" y="2122507"/>
            <a:ext cx="40984805" cy="668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zh-CN" altLang="zh-CN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3384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1891805" y="1091447"/>
            <a:ext cx="8244855" cy="3241964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900"/>
              </a:spcBef>
              <a:spcAft>
                <a:spcPts val="900"/>
              </a:spcAft>
            </a:pP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一份标本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APTT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TT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D-D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均接近或超出检测上限、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FIB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低于检测下限，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标本未查见凝块、血少等异常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，如何报告？</a:t>
            </a: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B1CB-A90C-4FCF-9C47-E0B23DFA9323}" type="datetime1">
              <a:rPr kumimoji="1" lang="zh-CN" altLang="en-US" smtClean="0"/>
              <a:pPr/>
              <a:t>2024/11/20</a:t>
            </a:fld>
            <a:endParaRPr kumimoji="1"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40</a:t>
            </a:fld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38200" y="2071532"/>
            <a:ext cx="10515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除不合格标本，最可能的情况是纤溶亢进，如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产科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DIC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、蛇咬伤、溶栓治疗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等。可报告并备注：若与临床表现不符，建议重采样复查。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外源凝血因子活性的鉴别价值：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endParaRPr lang="zh-CN" altLang="en-US" sz="2000" dirty="0"/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itchFamily="2" charset="2"/>
              <a:buChar char="Ø"/>
            </a:pP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1046" y="171449"/>
            <a:ext cx="3569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案例</a:t>
            </a: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979947" y="3429000"/>
          <a:ext cx="6801419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7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72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67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02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 algn="ctr"/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纤溶亢进型</a:t>
                      </a:r>
                      <a:r>
                        <a:rPr lang="en-US" altLang="zh-CN" sz="2000"/>
                        <a:t>DIC</a:t>
                      </a:r>
                      <a:endParaRPr lang="zh-CN" alt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溶栓药物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/>
                        <a:t>蛇咬伤</a:t>
                      </a:r>
                      <a:r>
                        <a:rPr lang="en-US" altLang="zh-CN" sz="2000" dirty="0"/>
                        <a:t>/</a:t>
                      </a:r>
                      <a:r>
                        <a:rPr lang="zh-CN" altLang="en-US" sz="2000" dirty="0"/>
                        <a:t>蛇毒血凝酶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V</a:t>
                      </a:r>
                      <a:r>
                        <a:rPr lang="zh-CN" altLang="en-US" sz="2000" dirty="0"/>
                        <a:t>因子活性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降低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降低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/>
                        <a:t>II</a:t>
                      </a:r>
                      <a:r>
                        <a:rPr lang="zh-CN" altLang="en-US" sz="2000" dirty="0"/>
                        <a:t>、</a:t>
                      </a:r>
                      <a:r>
                        <a:rPr lang="en-US" altLang="zh-CN" sz="2000" dirty="0"/>
                        <a:t>VII</a:t>
                      </a:r>
                      <a:r>
                        <a:rPr lang="zh-CN" altLang="en-US" sz="2000" dirty="0"/>
                        <a:t>、</a:t>
                      </a:r>
                      <a:r>
                        <a:rPr lang="en-US" altLang="zh-CN" sz="2000" dirty="0"/>
                        <a:t>X</a:t>
                      </a:r>
                      <a:r>
                        <a:rPr lang="zh-CN" altLang="en-US" sz="2000" dirty="0"/>
                        <a:t>因子活性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降低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基本正常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/>
                        <a:t>基本正常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图片 6">
            <a:extLst>
              <a:ext uri="{FF2B5EF4-FFF2-40B4-BE49-F238E27FC236}">
                <a16:creationId xmlns:a16="http://schemas.microsoft.com/office/drawing/2014/main" id="{17872778-BD07-05EF-D234-FF47B5DDE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307" y="4470402"/>
            <a:ext cx="4270659" cy="233304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6EAE5F8-D823-C730-E1CF-F0F3BF42B490}"/>
              </a:ext>
            </a:extLst>
          </p:cNvPr>
          <p:cNvSpPr txBox="1"/>
          <p:nvPr/>
        </p:nvSpPr>
        <p:spPr>
          <a:xfrm>
            <a:off x="4771028" y="6434622"/>
            <a:ext cx="4087907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133" i="1" dirty="0">
                <a:latin typeface="Dutch801BT-Bold"/>
              </a:rPr>
              <a:t>J Am Coll </a:t>
            </a:r>
            <a:r>
              <a:rPr lang="en-US" altLang="zh-CN" sz="2133" i="1" dirty="0" err="1">
                <a:latin typeface="Dutch801BT-Bold"/>
              </a:rPr>
              <a:t>Cardiol</a:t>
            </a:r>
            <a:r>
              <a:rPr lang="en-US" altLang="zh-CN" sz="2133" i="1" dirty="0">
                <a:latin typeface="Dutch801BT-Bold"/>
              </a:rPr>
              <a:t> 1997;30:716 –24</a:t>
            </a:r>
            <a:endParaRPr lang="zh-CN" altLang="en-US" sz="2133" i="1" dirty="0"/>
          </a:p>
        </p:txBody>
      </p:sp>
    </p:spTree>
    <p:extLst>
      <p:ext uri="{BB962C8B-B14F-4D97-AF65-F5344CB8AC3E}">
        <p14:creationId xmlns:p14="http://schemas.microsoft.com/office/powerpoint/2010/main" val="101188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FBD80-288D-EC1F-B37D-C93C2644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470" y="317625"/>
            <a:ext cx="9885218" cy="953036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</a:rPr>
              <a:t>出血性疾病实验诊断与处置：小结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86762-1F40-6BE2-1F27-C8CCCC2FE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483" y="1270661"/>
            <a:ext cx="8364187" cy="3221388"/>
          </a:xfrm>
        </p:spPr>
        <p:txBody>
          <a:bodyPr>
            <a:normAutofit/>
          </a:bodyPr>
          <a:lstStyle/>
          <a:p>
            <a:r>
              <a:rPr lang="zh-CN" altLang="en-US" sz="2000" i="1" dirty="0"/>
              <a:t>血管缺陷（如</a:t>
            </a:r>
            <a:r>
              <a:rPr lang="en-US" altLang="zh-CN" sz="2000" i="1" dirty="0"/>
              <a:t>EDS</a:t>
            </a:r>
            <a:r>
              <a:rPr lang="zh-CN" altLang="en-US" sz="2000" i="1" dirty="0"/>
              <a:t>、毛细血管扩张症）</a:t>
            </a:r>
            <a:endParaRPr lang="en-US" altLang="zh-CN" sz="2000" i="1" dirty="0"/>
          </a:p>
          <a:p>
            <a:r>
              <a:rPr lang="zh-CN" altLang="en-US" sz="2000" i="1" dirty="0"/>
              <a:t>血小板减少症（如免疫性血小板减少）</a:t>
            </a:r>
            <a:endParaRPr lang="en-US" altLang="zh-CN" sz="2000" i="1" dirty="0"/>
          </a:p>
          <a:p>
            <a:r>
              <a:rPr lang="zh-CN" altLang="en-US" sz="2000" i="1" dirty="0"/>
              <a:t>血小板功能障碍（如血小板无力症、类血小板无力症）</a:t>
            </a:r>
            <a:endParaRPr lang="en-US" altLang="zh-CN" sz="2000" i="1" dirty="0"/>
          </a:p>
          <a:p>
            <a:r>
              <a:rPr lang="zh-CN" altLang="en-US" sz="2000" i="1" dirty="0"/>
              <a:t>血管性血友病</a:t>
            </a:r>
            <a:endParaRPr lang="en-US" altLang="zh-CN" sz="2000" i="1" dirty="0"/>
          </a:p>
          <a:p>
            <a:r>
              <a:rPr lang="zh-CN" altLang="en-US" sz="2000" i="1" dirty="0"/>
              <a:t>内、外源凝血因子缺乏（如血友病、维生素</a:t>
            </a:r>
            <a:r>
              <a:rPr lang="en-US" altLang="zh-CN" sz="2000" i="1" dirty="0"/>
              <a:t>K</a:t>
            </a:r>
            <a:r>
              <a:rPr lang="zh-CN" altLang="en-US" sz="2000" i="1" dirty="0"/>
              <a:t>缺乏症、</a:t>
            </a:r>
            <a:r>
              <a:rPr lang="en-US" altLang="zh-CN" sz="2000" i="1" dirty="0"/>
              <a:t>DIC </a:t>
            </a:r>
            <a:r>
              <a:rPr lang="zh-CN" altLang="en-US" sz="2000" i="1" dirty="0"/>
              <a:t>）</a:t>
            </a:r>
            <a:endParaRPr lang="en-US" altLang="zh-CN" sz="2000" i="1" dirty="0"/>
          </a:p>
          <a:p>
            <a:r>
              <a:rPr lang="en-US" altLang="zh-CN" sz="2000" i="1" dirty="0"/>
              <a:t>XIII</a:t>
            </a:r>
            <a:r>
              <a:rPr lang="zh-CN" altLang="en-US" sz="2000" i="1" dirty="0"/>
              <a:t>因子缺乏症</a:t>
            </a:r>
            <a:endParaRPr lang="en-US" altLang="zh-CN" sz="2000" i="1" dirty="0"/>
          </a:p>
          <a:p>
            <a:r>
              <a:rPr lang="zh-CN" altLang="en-US" sz="2000" i="1" dirty="0"/>
              <a:t>纤维蛋白原异常（如异常</a:t>
            </a:r>
            <a:r>
              <a:rPr lang="en-US" altLang="zh-CN" sz="2000" i="1" dirty="0"/>
              <a:t>FIB</a:t>
            </a:r>
            <a:r>
              <a:rPr lang="zh-CN" altLang="en-US" sz="2000" i="1" dirty="0"/>
              <a:t>血症、低</a:t>
            </a:r>
            <a:r>
              <a:rPr lang="en-US" altLang="zh-CN" sz="2000" i="1" dirty="0"/>
              <a:t>FIB</a:t>
            </a:r>
            <a:r>
              <a:rPr lang="zh-CN" altLang="en-US" sz="2000" i="1" dirty="0"/>
              <a:t>血症）</a:t>
            </a:r>
            <a:endParaRPr lang="en-US" altLang="zh-CN" sz="2000" i="1" dirty="0"/>
          </a:p>
          <a:p>
            <a:r>
              <a:rPr lang="zh-CN" altLang="en-US" sz="2000" i="1" dirty="0"/>
              <a:t>纤溶亢进（如</a:t>
            </a:r>
            <a:r>
              <a:rPr lang="en-US" altLang="zh-CN" sz="2000" i="1" dirty="0"/>
              <a:t>α</a:t>
            </a:r>
            <a:r>
              <a:rPr lang="en-US" altLang="zh-CN" sz="2000" i="1" baseline="-25000" dirty="0"/>
              <a:t>2</a:t>
            </a:r>
            <a:r>
              <a:rPr lang="en-US" altLang="zh-CN" sz="2000" i="1" dirty="0"/>
              <a:t>-</a:t>
            </a:r>
            <a:r>
              <a:rPr lang="zh-CN" altLang="en-US" sz="2000" i="1" dirty="0"/>
              <a:t>抗纤溶酶缺乏）</a:t>
            </a:r>
            <a:endParaRPr lang="en-US" altLang="zh-CN" sz="2000" i="1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C37D484-6172-7752-C18D-4077C1903983}"/>
              </a:ext>
            </a:extLst>
          </p:cNvPr>
          <p:cNvSpPr txBox="1"/>
          <p:nvPr/>
        </p:nvSpPr>
        <p:spPr>
          <a:xfrm>
            <a:off x="1574470" y="4729279"/>
            <a:ext cx="90252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主要挑战：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临床与实验室充分沟通的诊疗策略（避免干扰、误解、拖延）；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可获得的检测清单；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新型药物（抗凝、抗血小板、止血等）的影响；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20116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D77F3-F1D3-D215-3292-894DFCBA3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049" y="2360015"/>
            <a:ext cx="5491348" cy="1748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7200" dirty="0">
                <a:solidFill>
                  <a:srgbClr val="0070C0"/>
                </a:solidFill>
              </a:rPr>
              <a:t>THANKS</a:t>
            </a:r>
            <a:endParaRPr lang="zh-CN" altLang="en-US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577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3447</Words>
  <Application>Microsoft Office PowerPoint</Application>
  <PresentationFormat>宽屏</PresentationFormat>
  <Paragraphs>418</Paragraphs>
  <Slides>42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1" baseType="lpstr">
      <vt:lpstr>BlinkMacSystemFont</vt:lpstr>
      <vt:lpstr>Dutch801BT-Bold</vt:lpstr>
      <vt:lpstr>mp-quote</vt:lpstr>
      <vt:lpstr>MyriadPro-It</vt:lpstr>
      <vt:lpstr>MyriadPro-Regular</vt:lpstr>
      <vt:lpstr>PingFang SC</vt:lpstr>
      <vt:lpstr>system-ui</vt:lpstr>
      <vt:lpstr>等线</vt:lpstr>
      <vt:lpstr>等线 Light</vt:lpstr>
      <vt:lpstr>黑体</vt:lpstr>
      <vt:lpstr>华文中宋</vt:lpstr>
      <vt:lpstr>宋体</vt:lpstr>
      <vt:lpstr>微软雅黑</vt:lpstr>
      <vt:lpstr>Arial</vt:lpstr>
      <vt:lpstr>Calibri</vt:lpstr>
      <vt:lpstr>Helvetica</vt:lpstr>
      <vt:lpstr>Times New Roman</vt:lpstr>
      <vt:lpstr>Wingdings</vt:lpstr>
      <vt:lpstr>Office 主题​​</vt:lpstr>
      <vt:lpstr>出血性疾病实验室诊断与处置原则</vt:lpstr>
      <vt:lpstr>出血性疾病的分类：一期/二期；遗传/获得</vt:lpstr>
      <vt:lpstr>PowerPoint 演示文稿</vt:lpstr>
      <vt:lpstr>出血性疾病的检验路径：</vt:lpstr>
      <vt:lpstr>初期止血筛查试验：PFA分析仪（体外出血时间测定） </vt:lpstr>
      <vt:lpstr>初期止血特异性检验</vt:lpstr>
      <vt:lpstr>1.血管缺陷相关检测与疾病</vt:lpstr>
      <vt:lpstr>PowerPoint 演示文稿</vt:lpstr>
      <vt:lpstr>PowerPoint 演示文稿</vt:lpstr>
      <vt:lpstr>2.血小板减少相关检测与疾病</vt:lpstr>
      <vt:lpstr>PowerPoint 演示文稿</vt:lpstr>
      <vt:lpstr>3.血小板功能障碍相关检测与疾病</vt:lpstr>
      <vt:lpstr>PowerPoint 演示文稿</vt:lpstr>
      <vt:lpstr>PowerPoint 演示文稿</vt:lpstr>
      <vt:lpstr>PowerPoint 演示文稿</vt:lpstr>
      <vt:lpstr>4.血管性血友病及相关检测</vt:lpstr>
      <vt:lpstr>案例</vt:lpstr>
      <vt:lpstr>PowerPoint 演示文稿</vt:lpstr>
      <vt:lpstr>VWD：隐匿杀手</vt:lpstr>
      <vt:lpstr>二期止血筛查试验</vt:lpstr>
      <vt:lpstr>5.内外源凝血因子缺乏及相关疾病</vt:lpstr>
      <vt:lpstr>PowerPoint 演示文稿</vt:lpstr>
      <vt:lpstr>PowerPoint 演示文稿</vt:lpstr>
      <vt:lpstr>血友病新药：艾美赛珠对凝血因子检测的影响</vt:lpstr>
      <vt:lpstr>PowerPoint 演示文稿</vt:lpstr>
      <vt:lpstr>6.XIII因子缺乏的检测与处置</vt:lpstr>
      <vt:lpstr>FXIII定性：氯乙酸（尿素）溶解试验</vt:lpstr>
      <vt:lpstr>FXIII-A抗原定量检测（免疫比浊法）</vt:lpstr>
      <vt:lpstr>FXIII定量检测（发色底物法）</vt:lpstr>
      <vt:lpstr>FXIII抑制物筛查方法的建立</vt:lpstr>
      <vt:lpstr>FXIII抑制物筛查方法的建立</vt:lpstr>
      <vt:lpstr>FXIII抑制物筛查方法的建立</vt:lpstr>
      <vt:lpstr>7.纤维蛋白原异常的检测与处置</vt:lpstr>
      <vt:lpstr>PowerPoint 演示文稿</vt:lpstr>
      <vt:lpstr>PowerPoint 演示文稿</vt:lpstr>
      <vt:lpstr>PowerPoint 演示文稿</vt:lpstr>
      <vt:lpstr>PowerPoint 演示文稿</vt:lpstr>
      <vt:lpstr>8.纤溶亢进的检测与处置</vt:lpstr>
      <vt:lpstr>PowerPoint 演示文稿</vt:lpstr>
      <vt:lpstr> 一份标本PT、APTT、TT、D-D均接近或超出检测上限、FIB低于检测下限，标本未查见凝块、血少等异常，如何报告？       </vt:lpstr>
      <vt:lpstr>出血性疾病实验诊断与处置：小结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tjh</dc:creator>
  <cp:lastModifiedBy>tjh</cp:lastModifiedBy>
  <cp:revision>50</cp:revision>
  <dcterms:created xsi:type="dcterms:W3CDTF">2024-08-13T23:52:14Z</dcterms:created>
  <dcterms:modified xsi:type="dcterms:W3CDTF">2024-11-20T04:08:58Z</dcterms:modified>
</cp:coreProperties>
</file>