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ebp" ContentType="image/webp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2858" r:id="rId3"/>
    <p:sldId id="465" r:id="rId4"/>
    <p:sldId id="534" r:id="rId5"/>
    <p:sldId id="566" r:id="rId6"/>
    <p:sldId id="1233" r:id="rId7"/>
    <p:sldId id="587" r:id="rId8"/>
    <p:sldId id="1238" r:id="rId9"/>
    <p:sldId id="7403" r:id="rId10"/>
    <p:sldId id="550" r:id="rId11"/>
    <p:sldId id="554" r:id="rId12"/>
    <p:sldId id="795" r:id="rId13"/>
    <p:sldId id="796" r:id="rId14"/>
    <p:sldId id="797" r:id="rId15"/>
    <p:sldId id="798" r:id="rId16"/>
    <p:sldId id="540" r:id="rId17"/>
    <p:sldId id="506" r:id="rId18"/>
    <p:sldId id="1230" r:id="rId19"/>
    <p:sldId id="567" r:id="rId20"/>
    <p:sldId id="1207" r:id="rId21"/>
    <p:sldId id="1105" r:id="rId22"/>
    <p:sldId id="1166" r:id="rId23"/>
    <p:sldId id="1205" r:id="rId24"/>
    <p:sldId id="1193" r:id="rId25"/>
    <p:sldId id="1194" r:id="rId26"/>
    <p:sldId id="2860" r:id="rId27"/>
    <p:sldId id="2861" r:id="rId28"/>
    <p:sldId id="1183" r:id="rId29"/>
    <p:sldId id="2859" r:id="rId30"/>
    <p:sldId id="270" r:id="rId31"/>
    <p:sldId id="316" r:id="rId32"/>
    <p:sldId id="366" r:id="rId33"/>
    <p:sldId id="299" r:id="rId34"/>
    <p:sldId id="265" r:id="rId35"/>
    <p:sldId id="740" r:id="rId36"/>
    <p:sldId id="664" r:id="rId37"/>
    <p:sldId id="351" r:id="rId38"/>
    <p:sldId id="698" r:id="rId39"/>
    <p:sldId id="2862" r:id="rId40"/>
    <p:sldId id="335" r:id="rId4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9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cer\Desktop\2020&#24180;&#21307;&#38498;&#26816;&#39564;&#31185;&#25110;&#20020;&#24202;&#23454;&#39564;&#23460;&#24050;&#24320;&#23637;&#26816;&#39564;&#39033;&#30446;&#21450;NCCL&#32452;&#32455;&#23460;&#38388;&#36136;&#35780;&#39033;&#30446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612-4391-BF92-7CB2DE6F610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612-4391-BF92-7CB2DE6F610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zh-CN" altLang="en-US" sz="1400"/>
                      <a:t>获得性
</a:t>
                    </a:r>
                    <a:r>
                      <a:rPr lang="en-US" altLang="zh-CN" sz="1400"/>
                      <a:t>95%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612-4391-BF92-7CB2DE6F610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zh-CN" altLang="en-US" sz="1400"/>
                      <a:t>遗传性
</a:t>
                    </a:r>
                    <a:r>
                      <a:rPr lang="en-US" altLang="zh-CN" sz="1400"/>
                      <a:t>5%</a:t>
                    </a:r>
                  </a:p>
                </c:rich>
              </c:tx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D612-4391-BF92-7CB2DE6F610B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ysClr val="windowText" lastClr="000000">
                    <a:lumMod val="25000"/>
                    <a:lumOff val="7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Sheet1!$H$5:$H$6</c:f>
              <c:strCache>
                <c:ptCount val="2"/>
                <c:pt idx="0">
                  <c:v>获得性</c:v>
                </c:pt>
                <c:pt idx="1">
                  <c:v>遗传性</c:v>
                </c:pt>
              </c:strCache>
            </c:strRef>
          </c:cat>
          <c:val>
            <c:numRef>
              <c:f>Sheet1!$I$5:$I$6</c:f>
              <c:numCache>
                <c:formatCode>General</c:formatCode>
                <c:ptCount val="2"/>
                <c:pt idx="0">
                  <c:v>69</c:v>
                </c:pt>
                <c:pt idx="1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612-4391-BF92-7CB2DE6F6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61DD02-7885-4683-8DDD-E7BE03D9D25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3114FC-6F69-445C-8B00-DBCC2A611BF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8643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0516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35186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35381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9105A6-6929-C594-BF59-AB18FE414D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05D8535D-40FF-2932-6C4F-5F6B8D089E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0E01F3-A7E4-1CA7-79AE-88CEB3147D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5B9B933-38A7-54E4-F769-016D5F1FC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20EC3E9-CC97-7A9A-C4D1-53FB1DFC5B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342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273089-0DDD-016F-233A-CB8CA0FF5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4EC346-A2DE-48DC-FEB5-04E4E6BCE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36C8A2-AF3D-1902-F7F1-5588373E6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B41095-62E2-1E2D-8C98-312520F4E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451D351-CDC8-4286-1F42-CE89A93B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8365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ED237C7-244B-5946-30BE-34D5D565A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570106E-43E7-EC00-40DB-6193321E33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743D05A-DB56-7F2E-D23C-280B3BB2BF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D33DCDF-FC85-42CA-6249-6E49AB0C0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CF1EFD-8EBF-353F-BC68-3D5849C96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0552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BB9AD9-FCD4-1910-C8F2-D1F79D46E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09173A-09F5-A275-B3F3-AC13CCDE9F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07E3974-FEE5-0C38-BAD2-258CD8FF50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05F2EB1-9C37-C1DF-C324-CB8F2153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9548FF-83B7-537B-DA3E-82ECC7C3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B70BA23-1097-71C3-2FD3-5763FA0E1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174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D4DD7A-F941-52AB-50DD-228B586A43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04BC3E8-B16F-7868-E44E-0EE6B6E69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68958C4-30B0-A276-5116-C63D7FE2C5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73BD0C9-9EBB-2AC1-5E4E-171BE84CCD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8A74309-F0D1-EF3E-B7AC-341997C11B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951E343-B512-29D1-EBAF-59D8A2B6F3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1790A36-377C-AF02-358B-B980A6AFC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A421BB0-E421-5F8B-4797-42943901D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8487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11E4BE0-B4A8-3F7B-ECC4-70EB82DDC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6743D25-B6A9-9988-B755-3B49207D8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AE2A901-5246-F667-C6F1-F9A9C37F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699E380-32A3-FA06-3A33-38E6FE2B5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044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1FCA5DA-6307-541F-FDFE-E60199064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E3D06AF3-0930-5B45-CF73-941434F407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B23076-2586-C906-B99D-CA850F940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4428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3B0C29-801D-2218-6EA1-23F9ECDD6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3A38F02-ACDC-E94E-AAAB-3BE6F4DE2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280B0B5-46DB-5462-7B02-1AA90B132C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A92D498-ED1F-E0D9-345B-5F0B69A59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747F35F-C6BC-4D03-8D48-284F1429C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D50482E-5FBC-4A9B-D54A-7117C1017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20329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7AAD3B-E524-7F57-6F43-45DB396BC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C365235-236D-C538-7EDA-650F83A7B64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222A12-7356-EF05-C71B-96358CB35C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F77FC7E-3C7A-6702-4548-17AB081922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E4D2B56-5A34-CBD6-3314-F7AFA5B44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4E50B0F-52B6-4F84-66D5-ABCBD746A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3810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A9B16A-8926-DF17-E83D-39A2A46A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EB6C2DD-FF03-FAD4-1ACA-1E5EF00F9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864C01-D722-8434-6742-736069030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BF3C110-3F74-051D-204B-2B1873A1A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8FBB8C3-D32F-E828-7D70-FEB108109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437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C5639E0A-8F4D-C57E-D821-7ACD248B44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0D9E18D-26F1-8323-5548-4B8964ED32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2156E85-A137-56D8-BE43-7BB181CFB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7C523A-5A61-206A-4CEB-E3E272399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5CDA27F-EE09-455C-F99E-1249A50BC9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5233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D50BEE-35AB-4028-B446-AD18117F019E}" type="slidenum">
              <a:rPr lang="en-US" altLang="zh-CN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57513392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7771" y="452442"/>
            <a:ext cx="11161997" cy="13096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pl-P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9495" y="1806578"/>
            <a:ext cx="11138876" cy="4286721"/>
          </a:xfrm>
          <a:prstGeom prst="rect">
            <a:avLst/>
          </a:prstGeom>
        </p:spPr>
        <p:txBody>
          <a:bodyPr/>
          <a:lstStyle>
            <a:lvl1pPr marL="216000" indent="-216000">
              <a:spcBef>
                <a:spcPts val="600"/>
              </a:spcBef>
              <a:defRPr sz="1600"/>
            </a:lvl1pPr>
            <a:lvl2pPr marL="648000" indent="-216000">
              <a:spcBef>
                <a:spcPts val="600"/>
              </a:spcBef>
              <a:defRPr sz="1600"/>
            </a:lvl2pPr>
            <a:lvl3pPr marL="1152000" indent="-216000">
              <a:spcBef>
                <a:spcPts val="600"/>
              </a:spcBef>
              <a:defRPr sz="1600"/>
            </a:lvl3pPr>
            <a:lvl4pPr>
              <a:spcBef>
                <a:spcPts val="600"/>
              </a:spcBef>
              <a:defRPr sz="1600"/>
            </a:lvl4pPr>
            <a:lvl5pPr>
              <a:spcBef>
                <a:spcPts val="600"/>
              </a:spcBef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l-PL" dirty="0"/>
          </a:p>
        </p:txBody>
      </p:sp>
      <p:sp>
        <p:nvSpPr>
          <p:cNvPr id="5" name="shpPlaceholderNumber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0896535" y="6323017"/>
            <a:ext cx="771836" cy="193675"/>
          </a:xfrm>
          <a:prstGeom prst="rect">
            <a:avLst/>
          </a:prstGeom>
          <a:ln/>
        </p:spPr>
        <p:txBody>
          <a:bodyPr anchor="ctr" anchorCtr="0"/>
          <a:lstStyle>
            <a:lvl1pPr algn="r">
              <a:defRPr sz="10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0BC32AB4-61FB-4062-9E20-33DD6EC6477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527384" y="6093296"/>
            <a:ext cx="10369219" cy="432048"/>
          </a:xfrm>
          <a:prstGeom prst="rect">
            <a:avLst/>
          </a:prstGeom>
        </p:spPr>
        <p:txBody>
          <a:bodyPr anchor="b" anchorCtr="0"/>
          <a:lstStyle>
            <a:lvl1pPr marL="0" indent="0">
              <a:spcBef>
                <a:spcPts val="0"/>
              </a:spcBef>
              <a:buNone/>
              <a:defRPr sz="800"/>
            </a:lvl1pPr>
            <a:lvl2pPr>
              <a:buNone/>
              <a:defRPr sz="1200"/>
            </a:lvl2pPr>
            <a:lvl3pPr>
              <a:buNone/>
              <a:defRPr sz="1200"/>
            </a:lvl3pPr>
            <a:lvl4pPr>
              <a:buNone/>
              <a:defRPr sz="1200"/>
            </a:lvl4pPr>
            <a:lvl5pPr>
              <a:buNone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8248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7FD7F7D6-5646-3A1A-E77F-889D2FB9C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C2658D1-7BA3-7473-6016-272CBB33E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1EC77C-C422-6C31-1DFB-4A265D3728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FC88B5-2CE2-4873-A466-FDE43C615573}" type="datetimeFigureOut">
              <a:rPr lang="zh-CN" altLang="en-US" smtClean="0"/>
              <a:t>2024/12/16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EE2FFE-7FC7-C710-FD72-6DA807AE6A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6BF06EC-9D37-993E-16DA-44913B0936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C27AC-5E48-4B8B-9FF4-01B6B8968F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56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eb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E74755-2A98-2D8F-415E-115A2A2E58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b="1" dirty="0">
                <a:solidFill>
                  <a:srgbClr val="0070C0"/>
                </a:solidFill>
              </a:rPr>
              <a:t>血栓性疾病实验诊断</a:t>
            </a:r>
            <a:br>
              <a:rPr lang="en-US" altLang="zh-CN" b="1" dirty="0">
                <a:solidFill>
                  <a:srgbClr val="0070C0"/>
                </a:solidFill>
              </a:rPr>
            </a:br>
            <a:r>
              <a:rPr lang="zh-CN" altLang="en-US" b="1" dirty="0">
                <a:solidFill>
                  <a:srgbClr val="0070C0"/>
                </a:solidFill>
              </a:rPr>
              <a:t>与处置原则</a:t>
            </a:r>
          </a:p>
        </p:txBody>
      </p:sp>
      <p:sp>
        <p:nvSpPr>
          <p:cNvPr id="4" name="副标题 2">
            <a:extLst>
              <a:ext uri="{FF2B5EF4-FFF2-40B4-BE49-F238E27FC236}">
                <a16:creationId xmlns:a16="http://schemas.microsoft.com/office/drawing/2014/main" id="{82415B20-DCE7-0157-A926-576B1AC4D8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90807"/>
            <a:ext cx="9144000" cy="1655762"/>
          </a:xfrm>
        </p:spPr>
        <p:txBody>
          <a:bodyPr/>
          <a:lstStyle/>
          <a:p>
            <a:r>
              <a:rPr lang="zh-CN" altLang="en-US" dirty="0">
                <a:solidFill>
                  <a:srgbClr val="0070C0"/>
                </a:solidFill>
              </a:rPr>
              <a:t>唐宁</a:t>
            </a:r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华中科技大学同济医学院附属同济医院</a:t>
            </a:r>
          </a:p>
        </p:txBody>
      </p:sp>
    </p:spTree>
    <p:extLst>
      <p:ext uri="{BB962C8B-B14F-4D97-AF65-F5344CB8AC3E}">
        <p14:creationId xmlns:p14="http://schemas.microsoft.com/office/powerpoint/2010/main" val="3174993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FFBD80-288D-EC1F-B37D-C93C26443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1420" y="327870"/>
            <a:ext cx="3306288" cy="1325563"/>
          </a:xfrm>
        </p:spPr>
        <p:txBody>
          <a:bodyPr/>
          <a:lstStyle/>
          <a:p>
            <a:r>
              <a:rPr lang="zh-CN" altLang="en-US" b="1" dirty="0">
                <a:solidFill>
                  <a:srgbClr val="0070C0"/>
                </a:solidFill>
              </a:rPr>
              <a:t>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286762-1F40-6BE2-1F27-C8CCCC2FE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3831" y="1656443"/>
            <a:ext cx="10515600" cy="4836432"/>
          </a:xfrm>
        </p:spPr>
        <p:txBody>
          <a:bodyPr>
            <a:normAutofit fontScale="92500" lnSpcReduction="20000"/>
          </a:bodyPr>
          <a:lstStyle/>
          <a:p>
            <a:r>
              <a:rPr lang="zh-CN" altLang="en-US" dirty="0">
                <a:solidFill>
                  <a:srgbClr val="0070C0"/>
                </a:solidFill>
              </a:rPr>
              <a:t>静脉血栓排除</a:t>
            </a:r>
            <a:endParaRPr lang="en-US" altLang="zh-CN" dirty="0">
              <a:solidFill>
                <a:srgbClr val="0070C0"/>
              </a:solidFill>
            </a:endParaRPr>
          </a:p>
          <a:p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遗传性易栓症诊断</a:t>
            </a:r>
            <a:endParaRPr lang="en-US" altLang="zh-CN" dirty="0">
              <a:solidFill>
                <a:srgbClr val="0070C0"/>
              </a:solidFill>
            </a:endParaRPr>
          </a:p>
          <a:p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获得性易栓症诊断（如抗磷脂综合征、嗜酸性粒细胞增多症）</a:t>
            </a:r>
            <a:endParaRPr lang="en-US" altLang="zh-CN" dirty="0">
              <a:solidFill>
                <a:srgbClr val="0070C0"/>
              </a:solidFill>
            </a:endParaRPr>
          </a:p>
          <a:p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血栓性微血管病诊断</a:t>
            </a:r>
            <a:endParaRPr lang="en-US" altLang="zh-CN" dirty="0">
              <a:solidFill>
                <a:srgbClr val="0070C0"/>
              </a:solidFill>
            </a:endParaRPr>
          </a:p>
          <a:p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肝素诱导血小板减少症（</a:t>
            </a:r>
            <a:r>
              <a:rPr lang="en-US" altLang="zh-CN" dirty="0">
                <a:solidFill>
                  <a:srgbClr val="0070C0"/>
                </a:solidFill>
              </a:rPr>
              <a:t>HIT</a:t>
            </a:r>
            <a:r>
              <a:rPr lang="zh-CN" altLang="en-US" dirty="0">
                <a:solidFill>
                  <a:srgbClr val="0070C0"/>
                </a:solidFill>
              </a:rPr>
              <a:t>）诊断</a:t>
            </a:r>
            <a:endParaRPr lang="en-US" altLang="zh-CN" dirty="0">
              <a:solidFill>
                <a:srgbClr val="0070C0"/>
              </a:solidFill>
            </a:endParaRPr>
          </a:p>
          <a:p>
            <a:endParaRPr lang="en-US" altLang="zh-CN" dirty="0">
              <a:solidFill>
                <a:srgbClr val="0070C0"/>
              </a:solidFill>
            </a:endParaRPr>
          </a:p>
          <a:p>
            <a:r>
              <a:rPr lang="zh-CN" altLang="en-US" dirty="0">
                <a:solidFill>
                  <a:srgbClr val="0070C0"/>
                </a:solidFill>
              </a:rPr>
              <a:t>抗凝</a:t>
            </a:r>
            <a:r>
              <a:rPr lang="en-US" altLang="zh-CN" dirty="0">
                <a:solidFill>
                  <a:srgbClr val="0070C0"/>
                </a:solidFill>
              </a:rPr>
              <a:t>/</a:t>
            </a:r>
            <a:r>
              <a:rPr lang="zh-CN" altLang="en-US" dirty="0">
                <a:solidFill>
                  <a:srgbClr val="0070C0"/>
                </a:solidFill>
              </a:rPr>
              <a:t>抗血小板治疗监测</a:t>
            </a:r>
            <a:endParaRPr lang="en-US" altLang="zh-CN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951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72606" y="1657351"/>
            <a:ext cx="4281488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69" name="AutoShape 2"/>
          <p:cNvSpPr>
            <a:spLocks noChangeArrowheads="1"/>
          </p:cNvSpPr>
          <p:nvPr/>
        </p:nvSpPr>
        <p:spPr bwMode="auto">
          <a:xfrm>
            <a:off x="6381526" y="2065338"/>
            <a:ext cx="3981676" cy="3624262"/>
          </a:xfrm>
          <a:prstGeom prst="roundRect">
            <a:avLst>
              <a:gd name="adj" fmla="val 2255"/>
            </a:avLst>
          </a:prstGeom>
          <a:solidFill>
            <a:schemeClr val="bg1"/>
          </a:solidFill>
          <a:ln w="28575">
            <a:solidFill>
              <a:schemeClr val="accent1"/>
            </a:solidFill>
            <a:bevel/>
            <a:headEnd/>
            <a:tailEnd/>
          </a:ln>
        </p:spPr>
        <p:txBody>
          <a:bodyPr lIns="134987" tIns="34286" rIns="68574" bIns="34286" anchor="ctr"/>
          <a:lstStyle/>
          <a:p>
            <a:pPr defTabSz="912813">
              <a:lnSpc>
                <a:spcPct val="150000"/>
              </a:lnSpc>
            </a:pPr>
            <a:r>
              <a:rPr lang="zh-CN" altLang="en-US" sz="12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/>
              </a:rPr>
              <a:t>       </a:t>
            </a:r>
            <a:endParaRPr lang="zh-CN" altLang="en-US" sz="80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/>
            </a:endParaRPr>
          </a:p>
        </p:txBody>
      </p:sp>
      <p:sp>
        <p:nvSpPr>
          <p:cNvPr id="35843" name="Text Box 6"/>
          <p:cNvSpPr txBox="1">
            <a:spLocks noChangeArrowheads="1"/>
          </p:cNvSpPr>
          <p:nvPr/>
        </p:nvSpPr>
        <p:spPr bwMode="auto">
          <a:xfrm>
            <a:off x="2488180" y="1181399"/>
            <a:ext cx="350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静脉血栓诊断流程</a:t>
            </a:r>
          </a:p>
        </p:txBody>
      </p:sp>
      <p:sp>
        <p:nvSpPr>
          <p:cNvPr id="35844" name="TextBox 6"/>
          <p:cNvSpPr txBox="1">
            <a:spLocks noChangeArrowheads="1"/>
          </p:cNvSpPr>
          <p:nvPr/>
        </p:nvSpPr>
        <p:spPr bwMode="auto">
          <a:xfrm>
            <a:off x="6471103" y="2589213"/>
            <a:ext cx="377598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88913" indent="-188913">
              <a:lnSpc>
                <a:spcPct val="150000"/>
              </a:lnSpc>
              <a:buFont typeface="Wingdings" pitchFamily="2" charset="2"/>
              <a:buChar char="Ø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排除效率低，检测费用可能并不比节省的影像检查费用少；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8913" indent="-188913">
              <a:lnSpc>
                <a:spcPct val="150000"/>
              </a:lnSpc>
              <a:buFont typeface="Wingdings" pitchFamily="2" charset="2"/>
              <a:buChar char="Ø"/>
            </a:pP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88913" indent="-188913">
              <a:lnSpc>
                <a:spcPct val="150000"/>
              </a:lnSpc>
              <a:buFont typeface="Wingdings" pitchFamily="2" charset="2"/>
              <a:buChar char="Ø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D-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二聚体也存在假阴性，例如抗凝治疗导致的暂时性不升高、试剂敏感性不足等。</a:t>
            </a:r>
          </a:p>
        </p:txBody>
      </p:sp>
      <p:sp>
        <p:nvSpPr>
          <p:cNvPr id="142347" name="Rectangle 11"/>
          <p:cNvSpPr>
            <a:spLocks noChangeArrowheads="1"/>
          </p:cNvSpPr>
          <p:nvPr/>
        </p:nvSpPr>
        <p:spPr bwMode="auto">
          <a:xfrm>
            <a:off x="397824" y="334686"/>
            <a:ext cx="11396351" cy="58477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1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 中、低临床可能性人群中静脉血栓的排除：</a:t>
            </a:r>
            <a:r>
              <a:rPr lang="en-US" altLang="zh-CN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D-</a:t>
            </a:r>
            <a:r>
              <a:rPr lang="zh-CN" altLang="en-US" sz="32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二聚体</a:t>
            </a:r>
          </a:p>
        </p:txBody>
      </p:sp>
      <p:sp>
        <p:nvSpPr>
          <p:cNvPr id="35849" name="Freeform 5"/>
          <p:cNvSpPr>
            <a:spLocks noEditPoints="1"/>
          </p:cNvSpPr>
          <p:nvPr/>
        </p:nvSpPr>
        <p:spPr bwMode="auto">
          <a:xfrm>
            <a:off x="4206194" y="3055938"/>
            <a:ext cx="620712" cy="438150"/>
          </a:xfrm>
          <a:custGeom>
            <a:avLst/>
            <a:gdLst>
              <a:gd name="T0" fmla="*/ 2147483647 w 219"/>
              <a:gd name="T1" fmla="*/ 2147483647 h 154"/>
              <a:gd name="T2" fmla="*/ 2147483647 w 219"/>
              <a:gd name="T3" fmla="*/ 2147483647 h 154"/>
              <a:gd name="T4" fmla="*/ 2147483647 w 219"/>
              <a:gd name="T5" fmla="*/ 2147483647 h 154"/>
              <a:gd name="T6" fmla="*/ 2147483647 w 219"/>
              <a:gd name="T7" fmla="*/ 2147483647 h 154"/>
              <a:gd name="T8" fmla="*/ 2147483647 w 219"/>
              <a:gd name="T9" fmla="*/ 2147483647 h 154"/>
              <a:gd name="T10" fmla="*/ 2147483647 w 219"/>
              <a:gd name="T11" fmla="*/ 2147483647 h 154"/>
              <a:gd name="T12" fmla="*/ 2147483647 w 219"/>
              <a:gd name="T13" fmla="*/ 2147483647 h 154"/>
              <a:gd name="T14" fmla="*/ 2147483647 w 219"/>
              <a:gd name="T15" fmla="*/ 2147483647 h 154"/>
              <a:gd name="T16" fmla="*/ 2147483647 w 219"/>
              <a:gd name="T17" fmla="*/ 2147483647 h 154"/>
              <a:gd name="T18" fmla="*/ 2147483647 w 219"/>
              <a:gd name="T19" fmla="*/ 2147483647 h 154"/>
              <a:gd name="T20" fmla="*/ 2147483647 w 219"/>
              <a:gd name="T21" fmla="*/ 2147483647 h 154"/>
              <a:gd name="T22" fmla="*/ 2147483647 w 219"/>
              <a:gd name="T23" fmla="*/ 2147483647 h 154"/>
              <a:gd name="T24" fmla="*/ 2147483647 w 219"/>
              <a:gd name="T25" fmla="*/ 2147483647 h 154"/>
              <a:gd name="T26" fmla="*/ 2147483647 w 219"/>
              <a:gd name="T27" fmla="*/ 2147483647 h 154"/>
              <a:gd name="T28" fmla="*/ 2147483647 w 219"/>
              <a:gd name="T29" fmla="*/ 2147483647 h 154"/>
              <a:gd name="T30" fmla="*/ 2147483647 w 219"/>
              <a:gd name="T31" fmla="*/ 2147483647 h 154"/>
              <a:gd name="T32" fmla="*/ 2147483647 w 219"/>
              <a:gd name="T33" fmla="*/ 2147483647 h 154"/>
              <a:gd name="T34" fmla="*/ 2147483647 w 219"/>
              <a:gd name="T35" fmla="*/ 2147483647 h 154"/>
              <a:gd name="T36" fmla="*/ 2147483647 w 219"/>
              <a:gd name="T37" fmla="*/ 2147483647 h 154"/>
              <a:gd name="T38" fmla="*/ 2147483647 w 219"/>
              <a:gd name="T39" fmla="*/ 2147483647 h 154"/>
              <a:gd name="T40" fmla="*/ 2147483647 w 219"/>
              <a:gd name="T41" fmla="*/ 2147483647 h 154"/>
              <a:gd name="T42" fmla="*/ 2147483647 w 219"/>
              <a:gd name="T43" fmla="*/ 2147483647 h 154"/>
              <a:gd name="T44" fmla="*/ 2147483647 w 219"/>
              <a:gd name="T45" fmla="*/ 2147483647 h 154"/>
              <a:gd name="T46" fmla="*/ 2147483647 w 219"/>
              <a:gd name="T47" fmla="*/ 2147483647 h 154"/>
              <a:gd name="T48" fmla="*/ 2147483647 w 219"/>
              <a:gd name="T49" fmla="*/ 2147483647 h 154"/>
              <a:gd name="T50" fmla="*/ 2147483647 w 219"/>
              <a:gd name="T51" fmla="*/ 2147483647 h 154"/>
              <a:gd name="T52" fmla="*/ 2147483647 w 219"/>
              <a:gd name="T53" fmla="*/ 0 h 154"/>
              <a:gd name="T54" fmla="*/ 2147483647 w 219"/>
              <a:gd name="T55" fmla="*/ 0 h 154"/>
              <a:gd name="T56" fmla="*/ 0 w 219"/>
              <a:gd name="T57" fmla="*/ 2147483647 h 154"/>
              <a:gd name="T58" fmla="*/ 0 w 219"/>
              <a:gd name="T59" fmla="*/ 2147483647 h 154"/>
              <a:gd name="T60" fmla="*/ 0 w 219"/>
              <a:gd name="T61" fmla="*/ 2147483647 h 154"/>
              <a:gd name="T62" fmla="*/ 2147483647 w 219"/>
              <a:gd name="T63" fmla="*/ 2147483647 h 154"/>
              <a:gd name="T64" fmla="*/ 2147483647 w 219"/>
              <a:gd name="T65" fmla="*/ 2147483647 h 154"/>
              <a:gd name="T66" fmla="*/ 2147483647 w 219"/>
              <a:gd name="T67" fmla="*/ 2147483647 h 154"/>
              <a:gd name="T68" fmla="*/ 2147483647 w 219"/>
              <a:gd name="T69" fmla="*/ 2147483647 h 154"/>
              <a:gd name="T70" fmla="*/ 2147483647 w 219"/>
              <a:gd name="T71" fmla="*/ 2147483647 h 154"/>
              <a:gd name="T72" fmla="*/ 2147483647 w 219"/>
              <a:gd name="T73" fmla="*/ 2147483647 h 154"/>
              <a:gd name="T74" fmla="*/ 2147483647 w 219"/>
              <a:gd name="T75" fmla="*/ 2147483647 h 154"/>
              <a:gd name="T76" fmla="*/ 2147483647 w 219"/>
              <a:gd name="T77" fmla="*/ 2147483647 h 154"/>
              <a:gd name="T78" fmla="*/ 2147483647 w 219"/>
              <a:gd name="T79" fmla="*/ 2147483647 h 154"/>
              <a:gd name="T80" fmla="*/ 2147483647 w 219"/>
              <a:gd name="T81" fmla="*/ 2147483647 h 154"/>
              <a:gd name="T82" fmla="*/ 2147483647 w 219"/>
              <a:gd name="T83" fmla="*/ 0 h 154"/>
              <a:gd name="T84" fmla="*/ 2147483647 w 219"/>
              <a:gd name="T85" fmla="*/ 0 h 154"/>
              <a:gd name="T86" fmla="*/ 2147483647 w 219"/>
              <a:gd name="T87" fmla="*/ 2147483647 h 154"/>
              <a:gd name="T88" fmla="*/ 2147483647 w 219"/>
              <a:gd name="T89" fmla="*/ 2147483647 h 154"/>
              <a:gd name="T90" fmla="*/ 2147483647 w 219"/>
              <a:gd name="T91" fmla="*/ 2147483647 h 154"/>
              <a:gd name="T92" fmla="*/ 2147483647 w 219"/>
              <a:gd name="T93" fmla="*/ 2147483647 h 154"/>
              <a:gd name="T94" fmla="*/ 2147483647 w 219"/>
              <a:gd name="T95" fmla="*/ 2147483647 h 154"/>
              <a:gd name="T96" fmla="*/ 2147483647 w 219"/>
              <a:gd name="T97" fmla="*/ 2147483647 h 154"/>
              <a:gd name="T98" fmla="*/ 2147483647 w 219"/>
              <a:gd name="T99" fmla="*/ 2147483647 h 154"/>
              <a:gd name="T100" fmla="*/ 2147483647 w 219"/>
              <a:gd name="T101" fmla="*/ 2147483647 h 154"/>
              <a:gd name="T102" fmla="*/ 0 w 219"/>
              <a:gd name="T103" fmla="*/ 2147483647 h 154"/>
              <a:gd name="T104" fmla="*/ 0 w 219"/>
              <a:gd name="T105" fmla="*/ 2147483647 h 154"/>
              <a:gd name="T106" fmla="*/ 0 w 219"/>
              <a:gd name="T107" fmla="*/ 2147483647 h 154"/>
              <a:gd name="T108" fmla="*/ 2147483647 w 219"/>
              <a:gd name="T109" fmla="*/ 2147483647 h 154"/>
              <a:gd name="T110" fmla="*/ 2147483647 w 219"/>
              <a:gd name="T111" fmla="*/ 2147483647 h 154"/>
              <a:gd name="T112" fmla="*/ 2147483647 w 219"/>
              <a:gd name="T113" fmla="*/ 2147483647 h 154"/>
              <a:gd name="T114" fmla="*/ 2147483647 w 219"/>
              <a:gd name="T115" fmla="*/ 2147483647 h 154"/>
              <a:gd name="T116" fmla="*/ 2147483647 w 219"/>
              <a:gd name="T117" fmla="*/ 2147483647 h 154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219"/>
              <a:gd name="T178" fmla="*/ 0 h 154"/>
              <a:gd name="T179" fmla="*/ 219 w 219"/>
              <a:gd name="T180" fmla="*/ 154 h 154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219" h="154">
                <a:moveTo>
                  <a:pt x="218" y="117"/>
                </a:moveTo>
                <a:cubicBezTo>
                  <a:pt x="219" y="117"/>
                  <a:pt x="219" y="117"/>
                  <a:pt x="219" y="118"/>
                </a:cubicBezTo>
                <a:cubicBezTo>
                  <a:pt x="219" y="119"/>
                  <a:pt x="219" y="119"/>
                  <a:pt x="218" y="119"/>
                </a:cubicBezTo>
                <a:cubicBezTo>
                  <a:pt x="174" y="153"/>
                  <a:pt x="174" y="153"/>
                  <a:pt x="174" y="153"/>
                </a:cubicBezTo>
                <a:cubicBezTo>
                  <a:pt x="174" y="154"/>
                  <a:pt x="173" y="154"/>
                  <a:pt x="172" y="153"/>
                </a:cubicBezTo>
                <a:cubicBezTo>
                  <a:pt x="171" y="153"/>
                  <a:pt x="171" y="152"/>
                  <a:pt x="171" y="151"/>
                </a:cubicBezTo>
                <a:cubicBezTo>
                  <a:pt x="179" y="133"/>
                  <a:pt x="179" y="133"/>
                  <a:pt x="179" y="133"/>
                </a:cubicBezTo>
                <a:cubicBezTo>
                  <a:pt x="145" y="131"/>
                  <a:pt x="126" y="119"/>
                  <a:pt x="113" y="106"/>
                </a:cubicBezTo>
                <a:cubicBezTo>
                  <a:pt x="118" y="100"/>
                  <a:pt x="122" y="94"/>
                  <a:pt x="126" y="89"/>
                </a:cubicBezTo>
                <a:cubicBezTo>
                  <a:pt x="128" y="86"/>
                  <a:pt x="130" y="84"/>
                  <a:pt x="131" y="82"/>
                </a:cubicBezTo>
                <a:cubicBezTo>
                  <a:pt x="141" y="93"/>
                  <a:pt x="154" y="102"/>
                  <a:pt x="179" y="103"/>
                </a:cubicBezTo>
                <a:cubicBezTo>
                  <a:pt x="171" y="85"/>
                  <a:pt x="171" y="85"/>
                  <a:pt x="171" y="85"/>
                </a:cubicBezTo>
                <a:cubicBezTo>
                  <a:pt x="171" y="84"/>
                  <a:pt x="171" y="83"/>
                  <a:pt x="172" y="83"/>
                </a:cubicBezTo>
                <a:cubicBezTo>
                  <a:pt x="172" y="82"/>
                  <a:pt x="173" y="82"/>
                  <a:pt x="173" y="82"/>
                </a:cubicBezTo>
                <a:cubicBezTo>
                  <a:pt x="173" y="82"/>
                  <a:pt x="174" y="82"/>
                  <a:pt x="174" y="83"/>
                </a:cubicBezTo>
                <a:lnTo>
                  <a:pt x="218" y="117"/>
                </a:lnTo>
                <a:close/>
                <a:moveTo>
                  <a:pt x="45" y="71"/>
                </a:moveTo>
                <a:cubicBezTo>
                  <a:pt x="45" y="71"/>
                  <a:pt x="45" y="71"/>
                  <a:pt x="46" y="71"/>
                </a:cubicBezTo>
                <a:cubicBezTo>
                  <a:pt x="46" y="71"/>
                  <a:pt x="46" y="71"/>
                  <a:pt x="47" y="71"/>
                </a:cubicBezTo>
                <a:cubicBezTo>
                  <a:pt x="47" y="70"/>
                  <a:pt x="48" y="69"/>
                  <a:pt x="47" y="69"/>
                </a:cubicBezTo>
                <a:cubicBezTo>
                  <a:pt x="40" y="50"/>
                  <a:pt x="40" y="50"/>
                  <a:pt x="40" y="50"/>
                </a:cubicBezTo>
                <a:cubicBezTo>
                  <a:pt x="65" y="52"/>
                  <a:pt x="77" y="61"/>
                  <a:pt x="87" y="72"/>
                </a:cubicBezTo>
                <a:cubicBezTo>
                  <a:pt x="89" y="70"/>
                  <a:pt x="91" y="68"/>
                  <a:pt x="93" y="65"/>
                </a:cubicBezTo>
                <a:cubicBezTo>
                  <a:pt x="96" y="60"/>
                  <a:pt x="101" y="54"/>
                  <a:pt x="106" y="49"/>
                </a:cubicBezTo>
                <a:cubicBezTo>
                  <a:pt x="92" y="35"/>
                  <a:pt x="73" y="23"/>
                  <a:pt x="40" y="21"/>
                </a:cubicBezTo>
                <a:cubicBezTo>
                  <a:pt x="47" y="2"/>
                  <a:pt x="47" y="2"/>
                  <a:pt x="47" y="2"/>
                </a:cubicBezTo>
                <a:cubicBezTo>
                  <a:pt x="48" y="1"/>
                  <a:pt x="47" y="1"/>
                  <a:pt x="47" y="0"/>
                </a:cubicBezTo>
                <a:cubicBezTo>
                  <a:pt x="46" y="0"/>
                  <a:pt x="45" y="0"/>
                  <a:pt x="45" y="0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4"/>
                  <a:pt x="0" y="35"/>
                  <a:pt x="0" y="35"/>
                </a:cubicBezTo>
                <a:cubicBezTo>
                  <a:pt x="0" y="36"/>
                  <a:pt x="0" y="36"/>
                  <a:pt x="0" y="37"/>
                </a:cubicBezTo>
                <a:lnTo>
                  <a:pt x="45" y="71"/>
                </a:lnTo>
                <a:close/>
                <a:moveTo>
                  <a:pt x="121" y="86"/>
                </a:moveTo>
                <a:cubicBezTo>
                  <a:pt x="134" y="67"/>
                  <a:pt x="145" y="53"/>
                  <a:pt x="179" y="50"/>
                </a:cubicBezTo>
                <a:cubicBezTo>
                  <a:pt x="171" y="69"/>
                  <a:pt x="171" y="69"/>
                  <a:pt x="171" y="69"/>
                </a:cubicBezTo>
                <a:cubicBezTo>
                  <a:pt x="171" y="69"/>
                  <a:pt x="171" y="70"/>
                  <a:pt x="172" y="71"/>
                </a:cubicBezTo>
                <a:cubicBezTo>
                  <a:pt x="172" y="71"/>
                  <a:pt x="173" y="71"/>
                  <a:pt x="173" y="71"/>
                </a:cubicBezTo>
                <a:cubicBezTo>
                  <a:pt x="173" y="71"/>
                  <a:pt x="174" y="71"/>
                  <a:pt x="174" y="71"/>
                </a:cubicBezTo>
                <a:cubicBezTo>
                  <a:pt x="218" y="37"/>
                  <a:pt x="218" y="37"/>
                  <a:pt x="218" y="37"/>
                </a:cubicBezTo>
                <a:cubicBezTo>
                  <a:pt x="219" y="36"/>
                  <a:pt x="219" y="36"/>
                  <a:pt x="219" y="35"/>
                </a:cubicBezTo>
                <a:cubicBezTo>
                  <a:pt x="219" y="35"/>
                  <a:pt x="219" y="34"/>
                  <a:pt x="218" y="34"/>
                </a:cubicBezTo>
                <a:cubicBezTo>
                  <a:pt x="174" y="0"/>
                  <a:pt x="174" y="0"/>
                  <a:pt x="174" y="0"/>
                </a:cubicBezTo>
                <a:cubicBezTo>
                  <a:pt x="174" y="0"/>
                  <a:pt x="173" y="0"/>
                  <a:pt x="172" y="0"/>
                </a:cubicBezTo>
                <a:cubicBezTo>
                  <a:pt x="171" y="1"/>
                  <a:pt x="171" y="1"/>
                  <a:pt x="171" y="2"/>
                </a:cubicBezTo>
                <a:cubicBezTo>
                  <a:pt x="179" y="21"/>
                  <a:pt x="179" y="21"/>
                  <a:pt x="179" y="21"/>
                </a:cubicBezTo>
                <a:cubicBezTo>
                  <a:pt x="130" y="23"/>
                  <a:pt x="112" y="48"/>
                  <a:pt x="97" y="69"/>
                </a:cubicBezTo>
                <a:cubicBezTo>
                  <a:pt x="84" y="87"/>
                  <a:pt x="74" y="101"/>
                  <a:pt x="40" y="103"/>
                </a:cubicBezTo>
                <a:cubicBezTo>
                  <a:pt x="47" y="85"/>
                  <a:pt x="47" y="85"/>
                  <a:pt x="47" y="85"/>
                </a:cubicBezTo>
                <a:cubicBezTo>
                  <a:pt x="48" y="84"/>
                  <a:pt x="47" y="83"/>
                  <a:pt x="47" y="83"/>
                </a:cubicBezTo>
                <a:cubicBezTo>
                  <a:pt x="46" y="82"/>
                  <a:pt x="46" y="82"/>
                  <a:pt x="46" y="82"/>
                </a:cubicBezTo>
                <a:cubicBezTo>
                  <a:pt x="45" y="82"/>
                  <a:pt x="45" y="82"/>
                  <a:pt x="45" y="8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17"/>
                  <a:pt x="0" y="117"/>
                  <a:pt x="0" y="118"/>
                </a:cubicBezTo>
                <a:cubicBezTo>
                  <a:pt x="0" y="119"/>
                  <a:pt x="0" y="119"/>
                  <a:pt x="0" y="119"/>
                </a:cubicBezTo>
                <a:cubicBezTo>
                  <a:pt x="45" y="153"/>
                  <a:pt x="45" y="153"/>
                  <a:pt x="45" y="153"/>
                </a:cubicBezTo>
                <a:cubicBezTo>
                  <a:pt x="45" y="154"/>
                  <a:pt x="46" y="154"/>
                  <a:pt x="47" y="153"/>
                </a:cubicBezTo>
                <a:cubicBezTo>
                  <a:pt x="47" y="153"/>
                  <a:pt x="48" y="152"/>
                  <a:pt x="47" y="151"/>
                </a:cubicBezTo>
                <a:cubicBezTo>
                  <a:pt x="40" y="133"/>
                  <a:pt x="40" y="133"/>
                  <a:pt x="40" y="133"/>
                </a:cubicBezTo>
                <a:cubicBezTo>
                  <a:pt x="89" y="131"/>
                  <a:pt x="107" y="106"/>
                  <a:pt x="121" y="86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lIns="121920" tIns="60960" rIns="121920" bIns="60960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AutoShape 22"/>
          <p:cNvSpPr>
            <a:spLocks noChangeArrowheads="1"/>
          </p:cNvSpPr>
          <p:nvPr/>
        </p:nvSpPr>
        <p:spPr bwMode="auto">
          <a:xfrm>
            <a:off x="6813780" y="1643064"/>
            <a:ext cx="3100387" cy="830263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lIns="68574" tIns="34286" rIns="68574" bIns="34286" anchor="ctr"/>
          <a:lstStyle/>
          <a:p>
            <a:pPr algn="ctr" defTabSz="912813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高临床可能性人群</a:t>
            </a:r>
          </a:p>
          <a:p>
            <a:pPr algn="ctr" defTabSz="912813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为什么不检测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二聚体？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69" grpId="0" bldLvl="0" animBg="1" autoUpdateAnimBg="0"/>
      <p:bldP spid="19" grpId="0" bldLvl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5572141"/>
            <a:ext cx="9144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10248" y="5953128"/>
            <a:ext cx="3676650" cy="37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1159" y="1714489"/>
            <a:ext cx="797242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1952596" y="1285861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有明确证据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0050" y="1285861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证据较弱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96132" y="1285861"/>
            <a:ext cx="18573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/>
              <a:t>缺乏证据</a:t>
            </a:r>
          </a:p>
        </p:txBody>
      </p:sp>
      <p:sp>
        <p:nvSpPr>
          <p:cNvPr id="2" name="矩形 1"/>
          <p:cNvSpPr/>
          <p:nvPr/>
        </p:nvSpPr>
        <p:spPr>
          <a:xfrm>
            <a:off x="1881158" y="2204864"/>
            <a:ext cx="1928826" cy="7200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881158" y="3538525"/>
            <a:ext cx="1928826" cy="82657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标题 1"/>
          <p:cNvSpPr>
            <a:spLocks noGrp="1"/>
          </p:cNvSpPr>
          <p:nvPr>
            <p:ph type="title"/>
          </p:nvPr>
        </p:nvSpPr>
        <p:spPr>
          <a:xfrm>
            <a:off x="1952596" y="297074"/>
            <a:ext cx="8229600" cy="706090"/>
          </a:xfrm>
        </p:spPr>
        <p:txBody>
          <a:bodyPr>
            <a:normAutofit/>
          </a:bodyPr>
          <a:lstStyle/>
          <a:p>
            <a:r>
              <a:rPr lang="en-US" altLang="zh-CN" sz="3200" b="1" dirty="0">
                <a:solidFill>
                  <a:srgbClr val="0070C0"/>
                </a:solidFill>
              </a:rPr>
              <a:t>2.</a:t>
            </a:r>
            <a:r>
              <a:rPr lang="zh-CN" altLang="en-US" sz="3200" b="1" dirty="0">
                <a:solidFill>
                  <a:srgbClr val="0070C0"/>
                </a:solidFill>
              </a:rPr>
              <a:t>遗传性易栓症</a:t>
            </a:r>
          </a:p>
        </p:txBody>
      </p:sp>
    </p:spTree>
    <p:extLst>
      <p:ext uri="{BB962C8B-B14F-4D97-AF65-F5344CB8AC3E}">
        <p14:creationId xmlns:p14="http://schemas.microsoft.com/office/powerpoint/2010/main" val="275546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>
                <a:solidFill>
                  <a:srgbClr val="0070C0"/>
                </a:solidFill>
              </a:rPr>
              <a:t>遗传性</a:t>
            </a:r>
            <a:r>
              <a:rPr lang="en-US" altLang="zh-CN" sz="3200" b="1">
                <a:solidFill>
                  <a:srgbClr val="0070C0"/>
                </a:solidFill>
              </a:rPr>
              <a:t>PC</a:t>
            </a:r>
            <a:r>
              <a:rPr lang="zh-CN" altLang="en-US" sz="3200" b="1">
                <a:solidFill>
                  <a:srgbClr val="0070C0"/>
                </a:solidFill>
              </a:rPr>
              <a:t>、</a:t>
            </a:r>
            <a:r>
              <a:rPr lang="en-US" altLang="zh-CN" sz="3200" b="1">
                <a:solidFill>
                  <a:srgbClr val="0070C0"/>
                </a:solidFill>
              </a:rPr>
              <a:t>PS</a:t>
            </a:r>
            <a:r>
              <a:rPr lang="zh-CN" altLang="en-US" sz="3200" b="1">
                <a:solidFill>
                  <a:srgbClr val="0070C0"/>
                </a:solidFill>
              </a:rPr>
              <a:t>、</a:t>
            </a:r>
            <a:r>
              <a:rPr lang="en-US" altLang="zh-CN" sz="3200" b="1">
                <a:solidFill>
                  <a:srgbClr val="0070C0"/>
                </a:solidFill>
              </a:rPr>
              <a:t>AT</a:t>
            </a:r>
            <a:r>
              <a:rPr lang="zh-CN" altLang="en-US" sz="3200" b="1">
                <a:solidFill>
                  <a:srgbClr val="0070C0"/>
                </a:solidFill>
              </a:rPr>
              <a:t>缺乏症的特征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遗传方式：常染色体显性遗传为主</a:t>
            </a:r>
            <a:endParaRPr lang="en-US" altLang="zh-CN" dirty="0"/>
          </a:p>
          <a:p>
            <a:pPr>
              <a:buNone/>
            </a:pPr>
            <a:endParaRPr lang="en-US" altLang="zh-CN"/>
          </a:p>
          <a:p>
            <a:r>
              <a:rPr lang="zh-CN" altLang="en-US"/>
              <a:t>主要与静脉血栓形成相关，仅部分</a:t>
            </a:r>
            <a:r>
              <a:rPr lang="en-US" altLang="zh-CN"/>
              <a:t>PS</a:t>
            </a:r>
            <a:r>
              <a:rPr lang="zh-CN" altLang="en-US"/>
              <a:t>缺乏症与动脉血栓形成相关</a:t>
            </a:r>
            <a:endParaRPr lang="en-US" altLang="zh-CN" dirty="0"/>
          </a:p>
          <a:p>
            <a:endParaRPr lang="en-US" altLang="zh-CN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2524100" y="4214818"/>
          <a:ext cx="6413490" cy="2072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56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800"/>
                        <a:t>杂合突变相应水平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/>
                        <a:t>PC</a:t>
                      </a:r>
                      <a:endParaRPr lang="zh-CN" alt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/>
                        <a:t>40-65%</a:t>
                      </a:r>
                      <a:endParaRPr lang="zh-CN" altLang="en-US" sz="28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/>
                        <a:t>PS</a:t>
                      </a:r>
                      <a:endParaRPr lang="zh-CN" alt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/>
                        <a:t>20-64%</a:t>
                      </a:r>
                      <a:endParaRPr lang="zh-CN" altLang="en-US" sz="28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/>
                        <a:t>AT</a:t>
                      </a:r>
                      <a:endParaRPr lang="zh-CN" altLang="en-US" sz="28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/>
                        <a:t>50%</a:t>
                      </a:r>
                      <a:r>
                        <a:rPr lang="zh-CN" altLang="en-US" sz="2800" b="1"/>
                        <a:t>左右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3767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2346B4BD-5BD5-4B54-16FB-6DADEF1DD732}"/>
              </a:ext>
            </a:extLst>
          </p:cNvPr>
          <p:cNvGraphicFramePr>
            <a:graphicFrameLocks noGrp="1"/>
          </p:cNvGraphicFramePr>
          <p:nvPr/>
        </p:nvGraphicFramePr>
        <p:xfrm>
          <a:off x="4223792" y="1556792"/>
          <a:ext cx="3096344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61921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可致</a:t>
                      </a:r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PS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获得性缺乏的情况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48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妊娠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409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急性时相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0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维生素</a:t>
                      </a:r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K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拮抗剂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3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肝病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39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消耗（如</a:t>
                      </a:r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DIC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、手术、血栓形成）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8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含雌激素的口服避孕药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56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SLE</a:t>
                      </a:r>
                      <a:endParaRPr lang="zh-CN" altLang="en-US" sz="2000" dirty="0"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165486"/>
                  </a:ext>
                </a:extLst>
              </a:tr>
            </a:tbl>
          </a:graphicData>
        </a:graphic>
      </p:graphicFrame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C16B6082-6198-1CD8-0BF0-165304D03B22}"/>
              </a:ext>
            </a:extLst>
          </p:cNvPr>
          <p:cNvGraphicFramePr>
            <a:graphicFrameLocks noGrp="1"/>
          </p:cNvGraphicFramePr>
          <p:nvPr/>
        </p:nvGraphicFramePr>
        <p:xfrm>
          <a:off x="695400" y="1556792"/>
          <a:ext cx="3096344" cy="3078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2619216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可致</a:t>
                      </a:r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PC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获得性缺乏的情况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485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急性时相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709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维生素</a:t>
                      </a:r>
                      <a:r>
                        <a:rPr lang="en-US" altLang="zh-CN" sz="200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K</a:t>
                      </a:r>
                      <a:r>
                        <a:rPr lang="zh-CN" altLang="en-US" sz="200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拮抗剂</a:t>
                      </a:r>
                      <a:endParaRPr lang="zh-CN" altLang="en-US" sz="2000" dirty="0"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83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肝病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399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消耗（如</a:t>
                      </a:r>
                      <a:r>
                        <a:rPr lang="en-US" altLang="zh-CN" sz="200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DIC</a:t>
                      </a:r>
                      <a:r>
                        <a:rPr lang="zh-CN" altLang="en-US" sz="200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、手术、血栓形成）</a:t>
                      </a:r>
                      <a:endParaRPr lang="zh-CN" altLang="en-US" sz="2000" dirty="0"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88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镰状细胞病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56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L-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天冬氨酸酶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165486"/>
                  </a:ext>
                </a:extLst>
              </a:tr>
            </a:tbl>
          </a:graphicData>
        </a:graphic>
      </p:graphicFrame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F5C31786-8754-DED3-6ACC-AE44B7DDD24E}"/>
              </a:ext>
            </a:extLst>
          </p:cNvPr>
          <p:cNvGraphicFramePr>
            <a:graphicFrameLocks noGrp="1"/>
          </p:cNvGraphicFramePr>
          <p:nvPr/>
        </p:nvGraphicFramePr>
        <p:xfrm>
          <a:off x="7752184" y="1556792"/>
          <a:ext cx="3096344" cy="3169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4">
                  <a:extLst>
                    <a:ext uri="{9D8B030D-6E8A-4147-A177-3AD203B41FA5}">
                      <a16:colId xmlns:a16="http://schemas.microsoft.com/office/drawing/2014/main" val="12339036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可致</a:t>
                      </a:r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AT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获得性缺乏的情况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84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    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肝病</a:t>
                      </a:r>
                      <a:endParaRPr lang="en-US" altLang="zh-CN" sz="2000" dirty="0"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734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    DIC</a:t>
                      </a:r>
                      <a:endParaRPr lang="zh-CN" altLang="en-US" sz="2000" dirty="0">
                        <a:latin typeface="Microsoft YaHei Light" panose="020B0502040204020203" pitchFamily="34" charset="-122"/>
                        <a:ea typeface="Microsoft YaHei Light" panose="020B0502040204020203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215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    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肾病综合征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4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    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重型脓毒症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21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    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血栓形成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689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    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肝素治疗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216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zh-CN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    L-</a:t>
                      </a:r>
                      <a:r>
                        <a:rPr lang="zh-CN" altLang="en-US" sz="2000" dirty="0">
                          <a:latin typeface="Microsoft YaHei Light" panose="020B0502040204020203" pitchFamily="34" charset="-122"/>
                          <a:ea typeface="Microsoft YaHei Light" panose="020B0502040204020203" pitchFamily="34" charset="-122"/>
                        </a:rPr>
                        <a:t>天冬氨酸酶治疗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190617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1FAD1318-8B2C-4CA2-A390-A4DE8079A896}"/>
              </a:ext>
            </a:extLst>
          </p:cNvPr>
          <p:cNvSpPr txBox="1"/>
          <p:nvPr/>
        </p:nvSpPr>
        <p:spPr>
          <a:xfrm>
            <a:off x="1493315" y="542983"/>
            <a:ext cx="892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/>
              <a:t>诊断遗传性易栓症，需首先排除获得性因素：</a:t>
            </a:r>
          </a:p>
        </p:txBody>
      </p:sp>
    </p:spTree>
    <p:extLst>
      <p:ext uri="{BB962C8B-B14F-4D97-AF65-F5344CB8AC3E}">
        <p14:creationId xmlns:p14="http://schemas.microsoft.com/office/powerpoint/2010/main" val="1456053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5738" y="151548"/>
            <a:ext cx="2714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PC</a:t>
            </a:r>
            <a:r>
              <a:rPr lang="zh-CN" altLang="en-US" sz="2400" b="1" dirty="0">
                <a:solidFill>
                  <a:srgbClr val="0070C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检测流程：</a:t>
            </a:r>
            <a:endParaRPr lang="en-US" altLang="zh-CN" sz="2400" b="1" dirty="0">
              <a:solidFill>
                <a:srgbClr val="0070C0"/>
              </a:solidFill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sz="2400" b="1" dirty="0">
                <a:solidFill>
                  <a:srgbClr val="0070C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（发色底物法）</a:t>
            </a:r>
          </a:p>
        </p:txBody>
      </p:sp>
      <p:sp>
        <p:nvSpPr>
          <p:cNvPr id="6" name="矩形 5"/>
          <p:cNvSpPr/>
          <p:nvPr/>
        </p:nvSpPr>
        <p:spPr>
          <a:xfrm>
            <a:off x="9336360" y="6350547"/>
            <a:ext cx="25715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i="1" dirty="0"/>
              <a:t>JTH, 2020: 271-277</a:t>
            </a:r>
            <a:endParaRPr lang="zh-CN" altLang="en-US" sz="2400" i="1" dirty="0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32EB4E2-9DE5-34A2-3AAB-085BCF6FDAB1}"/>
              </a:ext>
            </a:extLst>
          </p:cNvPr>
          <p:cNvSpPr txBox="1"/>
          <p:nvPr/>
        </p:nvSpPr>
        <p:spPr>
          <a:xfrm>
            <a:off x="4963185" y="121482"/>
            <a:ext cx="2088232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包括发色法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PC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检测</a:t>
            </a:r>
            <a:endParaRPr lang="en-US" altLang="zh-CN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的易栓症筛查</a:t>
            </a:r>
          </a:p>
        </p:txBody>
      </p:sp>
      <p:cxnSp>
        <p:nvCxnSpPr>
          <p:cNvPr id="4" name="直接连接符 3">
            <a:extLst>
              <a:ext uri="{FF2B5EF4-FFF2-40B4-BE49-F238E27FC236}">
                <a16:creationId xmlns:a16="http://schemas.microsoft.com/office/drawing/2014/main" id="{F5BB21B1-C703-8DD1-0C81-54DBC5540E5A}"/>
              </a:ext>
            </a:extLst>
          </p:cNvPr>
          <p:cNvCxnSpPr>
            <a:cxnSpLocks/>
          </p:cNvCxnSpPr>
          <p:nvPr/>
        </p:nvCxnSpPr>
        <p:spPr>
          <a:xfrm>
            <a:off x="6528048" y="767813"/>
            <a:ext cx="0" cy="7268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178513BA-F612-91CE-69CB-760D3E681D15}"/>
              </a:ext>
            </a:extLst>
          </p:cNvPr>
          <p:cNvSpPr txBox="1"/>
          <p:nvPr/>
        </p:nvSpPr>
        <p:spPr>
          <a:xfrm>
            <a:off x="2279580" y="1017549"/>
            <a:ext cx="343664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可检测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PT/APTT/TT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，了解年龄等临床信息。若正应用维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K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拮抗剂，建议停药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30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天后复查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PC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。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7EC6BF89-FE17-5D6F-B720-ED4A6AAFC173}"/>
              </a:ext>
            </a:extLst>
          </p:cNvPr>
          <p:cNvCxnSpPr>
            <a:cxnSpLocks/>
          </p:cNvCxnSpPr>
          <p:nvPr/>
        </p:nvCxnSpPr>
        <p:spPr>
          <a:xfrm>
            <a:off x="5733342" y="1201602"/>
            <a:ext cx="794706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DC8199D0-0225-BA52-E861-9477CF8BA034}"/>
              </a:ext>
            </a:extLst>
          </p:cNvPr>
          <p:cNvSpPr txBox="1"/>
          <p:nvPr/>
        </p:nvSpPr>
        <p:spPr>
          <a:xfrm>
            <a:off x="6065154" y="1494647"/>
            <a:ext cx="186358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发色法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PC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检测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6230CE9-926C-F70D-1870-459769B5B7D4}"/>
              </a:ext>
            </a:extLst>
          </p:cNvPr>
          <p:cNvSpPr txBox="1"/>
          <p:nvPr/>
        </p:nvSpPr>
        <p:spPr>
          <a:xfrm>
            <a:off x="3839661" y="2272974"/>
            <a:ext cx="11832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结果正常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69565A9-7FE2-FF7C-2898-645C7E980AA6}"/>
              </a:ext>
            </a:extLst>
          </p:cNvPr>
          <p:cNvSpPr txBox="1"/>
          <p:nvPr/>
        </p:nvSpPr>
        <p:spPr>
          <a:xfrm>
            <a:off x="3838957" y="3000431"/>
            <a:ext cx="118326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报告结果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19CD2172-34AD-D405-9DB5-3B1ECC652DF7}"/>
              </a:ext>
            </a:extLst>
          </p:cNvPr>
          <p:cNvCxnSpPr>
            <a:cxnSpLocks/>
          </p:cNvCxnSpPr>
          <p:nvPr/>
        </p:nvCxnSpPr>
        <p:spPr>
          <a:xfrm>
            <a:off x="4433316" y="2642306"/>
            <a:ext cx="0" cy="33645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69198E6A-92DB-7B68-83C0-8E94C0C493F6}"/>
              </a:ext>
            </a:extLst>
          </p:cNvPr>
          <p:cNvCxnSpPr>
            <a:cxnSpLocks/>
          </p:cNvCxnSpPr>
          <p:nvPr/>
        </p:nvCxnSpPr>
        <p:spPr>
          <a:xfrm>
            <a:off x="4430591" y="2066975"/>
            <a:ext cx="31754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01A58CFF-562E-CD4F-E99A-ACE97A907F3D}"/>
              </a:ext>
            </a:extLst>
          </p:cNvPr>
          <p:cNvCxnSpPr>
            <a:cxnSpLocks/>
          </p:cNvCxnSpPr>
          <p:nvPr/>
        </p:nvCxnSpPr>
        <p:spPr>
          <a:xfrm>
            <a:off x="4430591" y="2067249"/>
            <a:ext cx="0" cy="20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id="{2FE9447F-637A-6BBA-5F6A-6AD016ABB215}"/>
              </a:ext>
            </a:extLst>
          </p:cNvPr>
          <p:cNvCxnSpPr>
            <a:cxnSpLocks/>
          </p:cNvCxnSpPr>
          <p:nvPr/>
        </p:nvCxnSpPr>
        <p:spPr>
          <a:xfrm>
            <a:off x="7606008" y="2066975"/>
            <a:ext cx="0" cy="1682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9E79CEA9-A6DD-EE91-8CE3-CF3386440596}"/>
              </a:ext>
            </a:extLst>
          </p:cNvPr>
          <p:cNvSpPr txBox="1"/>
          <p:nvPr/>
        </p:nvSpPr>
        <p:spPr>
          <a:xfrm>
            <a:off x="6018299" y="2250448"/>
            <a:ext cx="236762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得到低值结果（相对于年龄相关参考值）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330A5DBF-5FE5-1D35-3B73-9D682E60BD22}"/>
              </a:ext>
            </a:extLst>
          </p:cNvPr>
          <p:cNvCxnSpPr>
            <a:cxnSpLocks/>
          </p:cNvCxnSpPr>
          <p:nvPr/>
        </p:nvCxnSpPr>
        <p:spPr>
          <a:xfrm>
            <a:off x="7224037" y="2894645"/>
            <a:ext cx="0" cy="1682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id="{CFD5D9F2-687B-10EF-D5DC-480A96E81911}"/>
              </a:ext>
            </a:extLst>
          </p:cNvPr>
          <p:cNvSpPr txBox="1"/>
          <p:nvPr/>
        </p:nvSpPr>
        <p:spPr>
          <a:xfrm>
            <a:off x="5970257" y="3067536"/>
            <a:ext cx="305397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了解临床信息，关注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和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PS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结果。考虑检测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FVII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和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FX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。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F5BE02CC-AAD1-35AE-BC1B-3C4A2B5A7614}"/>
              </a:ext>
            </a:extLst>
          </p:cNvPr>
          <p:cNvCxnSpPr>
            <a:cxnSpLocks/>
          </p:cNvCxnSpPr>
          <p:nvPr/>
        </p:nvCxnSpPr>
        <p:spPr>
          <a:xfrm>
            <a:off x="6534599" y="1863979"/>
            <a:ext cx="0" cy="2054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80F1AD77-D746-7D2F-9559-066904B070FD}"/>
              </a:ext>
            </a:extLst>
          </p:cNvPr>
          <p:cNvCxnSpPr>
            <a:cxnSpLocks/>
          </p:cNvCxnSpPr>
          <p:nvPr/>
        </p:nvCxnSpPr>
        <p:spPr>
          <a:xfrm>
            <a:off x="7320136" y="3943581"/>
            <a:ext cx="0" cy="2054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24" name="文本框 1023">
            <a:extLst>
              <a:ext uri="{FF2B5EF4-FFF2-40B4-BE49-F238E27FC236}">
                <a16:creationId xmlns:a16="http://schemas.microsoft.com/office/drawing/2014/main" id="{9A85B634-F7DD-8C4F-47C4-6C4938530DF2}"/>
              </a:ext>
            </a:extLst>
          </p:cNvPr>
          <p:cNvSpPr txBox="1"/>
          <p:nvPr/>
        </p:nvSpPr>
        <p:spPr>
          <a:xfrm>
            <a:off x="2951644" y="4397774"/>
            <a:ext cx="382765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延长，或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FVII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FX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PS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减低</a:t>
            </a:r>
          </a:p>
        </p:txBody>
      </p:sp>
      <p:sp>
        <p:nvSpPr>
          <p:cNvPr id="1025" name="文本框 1024">
            <a:extLst>
              <a:ext uri="{FF2B5EF4-FFF2-40B4-BE49-F238E27FC236}">
                <a16:creationId xmlns:a16="http://schemas.microsoft.com/office/drawing/2014/main" id="{14DCC89E-7ECB-B37D-C33D-ABCC75E730BE}"/>
              </a:ext>
            </a:extLst>
          </p:cNvPr>
          <p:cNvSpPr txBox="1"/>
          <p:nvPr/>
        </p:nvSpPr>
        <p:spPr>
          <a:xfrm>
            <a:off x="7433669" y="4412068"/>
            <a:ext cx="200320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FVII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FX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正常</a:t>
            </a:r>
          </a:p>
        </p:txBody>
      </p:sp>
      <p:sp>
        <p:nvSpPr>
          <p:cNvPr id="1027" name="文本框 1026">
            <a:extLst>
              <a:ext uri="{FF2B5EF4-FFF2-40B4-BE49-F238E27FC236}">
                <a16:creationId xmlns:a16="http://schemas.microsoft.com/office/drawing/2014/main" id="{7A713C7D-53DF-6C83-6EE2-95EB1FAD0291}"/>
              </a:ext>
            </a:extLst>
          </p:cNvPr>
          <p:cNvSpPr txBox="1"/>
          <p:nvPr/>
        </p:nvSpPr>
        <p:spPr>
          <a:xfrm>
            <a:off x="3719352" y="5071251"/>
            <a:ext cx="2487666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结合临床信息报告，可能提示获得性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PC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缺乏；必要时择期复查。</a:t>
            </a:r>
          </a:p>
        </p:txBody>
      </p:sp>
      <p:sp>
        <p:nvSpPr>
          <p:cNvPr id="1028" name="文本框 1027">
            <a:extLst>
              <a:ext uri="{FF2B5EF4-FFF2-40B4-BE49-F238E27FC236}">
                <a16:creationId xmlns:a16="http://schemas.microsoft.com/office/drawing/2014/main" id="{40E1F045-9ACE-6169-2385-44E0D13C4BEF}"/>
              </a:ext>
            </a:extLst>
          </p:cNvPr>
          <p:cNvSpPr txBox="1"/>
          <p:nvPr/>
        </p:nvSpPr>
        <p:spPr>
          <a:xfrm>
            <a:off x="6978982" y="5110337"/>
            <a:ext cx="365832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报告，并建议复查以确认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PC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</a:t>
            </a:r>
          </a:p>
        </p:txBody>
      </p:sp>
      <p:sp>
        <p:nvSpPr>
          <p:cNvPr id="1029" name="文本框 1028">
            <a:extLst>
              <a:ext uri="{FF2B5EF4-FFF2-40B4-BE49-F238E27FC236}">
                <a16:creationId xmlns:a16="http://schemas.microsoft.com/office/drawing/2014/main" id="{D6622BB8-34A7-06EA-E5C4-E538C69301D5}"/>
              </a:ext>
            </a:extLst>
          </p:cNvPr>
          <p:cNvSpPr txBox="1"/>
          <p:nvPr/>
        </p:nvSpPr>
        <p:spPr>
          <a:xfrm>
            <a:off x="6974174" y="5664161"/>
            <a:ext cx="343217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如有相关临床表现，建议调查家系。可包含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PC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抗原、基因检测。</a:t>
            </a:r>
          </a:p>
        </p:txBody>
      </p:sp>
      <p:cxnSp>
        <p:nvCxnSpPr>
          <p:cNvPr id="1032" name="直接连接符 1031">
            <a:extLst>
              <a:ext uri="{FF2B5EF4-FFF2-40B4-BE49-F238E27FC236}">
                <a16:creationId xmlns:a16="http://schemas.microsoft.com/office/drawing/2014/main" id="{9CAD7F2F-BEFA-5F89-D75E-3DCB3E7701D5}"/>
              </a:ext>
            </a:extLst>
          </p:cNvPr>
          <p:cNvCxnSpPr>
            <a:cxnSpLocks/>
          </p:cNvCxnSpPr>
          <p:nvPr/>
        </p:nvCxnSpPr>
        <p:spPr>
          <a:xfrm>
            <a:off x="5226632" y="4788438"/>
            <a:ext cx="0" cy="2828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4" name="直接连接符 1033">
            <a:extLst>
              <a:ext uri="{FF2B5EF4-FFF2-40B4-BE49-F238E27FC236}">
                <a16:creationId xmlns:a16="http://schemas.microsoft.com/office/drawing/2014/main" id="{784C2F39-60F9-110F-7D31-A71789BAD15D}"/>
              </a:ext>
            </a:extLst>
          </p:cNvPr>
          <p:cNvCxnSpPr>
            <a:cxnSpLocks/>
          </p:cNvCxnSpPr>
          <p:nvPr/>
        </p:nvCxnSpPr>
        <p:spPr>
          <a:xfrm>
            <a:off x="8435272" y="4781400"/>
            <a:ext cx="0" cy="34163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6" name="直接连接符 1035">
            <a:extLst>
              <a:ext uri="{FF2B5EF4-FFF2-40B4-BE49-F238E27FC236}">
                <a16:creationId xmlns:a16="http://schemas.microsoft.com/office/drawing/2014/main" id="{07DDD81C-AEB8-C3D5-F65A-2DA540565C40}"/>
              </a:ext>
            </a:extLst>
          </p:cNvPr>
          <p:cNvCxnSpPr>
            <a:cxnSpLocks/>
          </p:cNvCxnSpPr>
          <p:nvPr/>
        </p:nvCxnSpPr>
        <p:spPr>
          <a:xfrm>
            <a:off x="8435272" y="5458662"/>
            <a:ext cx="0" cy="20549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7" name="直接连接符 1036">
            <a:extLst>
              <a:ext uri="{FF2B5EF4-FFF2-40B4-BE49-F238E27FC236}">
                <a16:creationId xmlns:a16="http://schemas.microsoft.com/office/drawing/2014/main" id="{96891DC5-1F46-F068-8DF4-AAB8B2D545BB}"/>
              </a:ext>
            </a:extLst>
          </p:cNvPr>
          <p:cNvCxnSpPr>
            <a:cxnSpLocks/>
          </p:cNvCxnSpPr>
          <p:nvPr/>
        </p:nvCxnSpPr>
        <p:spPr>
          <a:xfrm>
            <a:off x="5259855" y="4149080"/>
            <a:ext cx="317541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8" name="直接连接符 1037">
            <a:extLst>
              <a:ext uri="{FF2B5EF4-FFF2-40B4-BE49-F238E27FC236}">
                <a16:creationId xmlns:a16="http://schemas.microsoft.com/office/drawing/2014/main" id="{1B70D1C9-DEE5-8C3D-6F2C-3BA3646775B1}"/>
              </a:ext>
            </a:extLst>
          </p:cNvPr>
          <p:cNvCxnSpPr>
            <a:cxnSpLocks/>
          </p:cNvCxnSpPr>
          <p:nvPr/>
        </p:nvCxnSpPr>
        <p:spPr>
          <a:xfrm>
            <a:off x="5259855" y="4149354"/>
            <a:ext cx="0" cy="20572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9" name="直接连接符 1038">
            <a:extLst>
              <a:ext uri="{FF2B5EF4-FFF2-40B4-BE49-F238E27FC236}">
                <a16:creationId xmlns:a16="http://schemas.microsoft.com/office/drawing/2014/main" id="{8978532B-6E5F-F47E-943B-F64B9DA3425D}"/>
              </a:ext>
            </a:extLst>
          </p:cNvPr>
          <p:cNvCxnSpPr>
            <a:cxnSpLocks/>
          </p:cNvCxnSpPr>
          <p:nvPr/>
        </p:nvCxnSpPr>
        <p:spPr>
          <a:xfrm>
            <a:off x="8435272" y="4149080"/>
            <a:ext cx="0" cy="16822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C818FD-5A61-AFB9-4764-C2E74AD09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894" y="362924"/>
            <a:ext cx="6618246" cy="816603"/>
          </a:xfrm>
        </p:spPr>
        <p:txBody>
          <a:bodyPr>
            <a:normAutofit/>
          </a:bodyPr>
          <a:lstStyle/>
          <a:p>
            <a:pPr algn="l"/>
            <a:r>
              <a:rPr lang="zh-CN" altLang="en-US" sz="2400" b="1" dirty="0">
                <a:solidFill>
                  <a:srgbClr val="0070C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遗传性蛋白</a:t>
            </a:r>
            <a:r>
              <a:rPr lang="en-US" altLang="zh-CN" sz="2400" b="1" dirty="0">
                <a:solidFill>
                  <a:srgbClr val="0070C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S</a:t>
            </a:r>
            <a:r>
              <a:rPr lang="zh-CN" altLang="en-US" sz="2400" b="1" dirty="0">
                <a:solidFill>
                  <a:srgbClr val="0070C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缺乏症的检测流程：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D468DA93-9E16-B6A0-8428-07EF1D0F52F1}"/>
              </a:ext>
            </a:extLst>
          </p:cNvPr>
          <p:cNvSpPr txBox="1"/>
          <p:nvPr/>
        </p:nvSpPr>
        <p:spPr>
          <a:xfrm>
            <a:off x="983432" y="1472429"/>
            <a:ext cx="2592288" cy="707886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评估是否存在获得性缺乏因素或干扰因素</a:t>
            </a: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01889488-8A01-A635-BC7C-30B603247A49}"/>
              </a:ext>
            </a:extLst>
          </p:cNvPr>
          <p:cNvCxnSpPr>
            <a:cxnSpLocks/>
            <a:stCxn id="3" idx="2"/>
            <a:endCxn id="6" idx="0"/>
          </p:cNvCxnSpPr>
          <p:nvPr/>
        </p:nvCxnSpPr>
        <p:spPr>
          <a:xfrm>
            <a:off x="2279576" y="2180315"/>
            <a:ext cx="0" cy="311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22D24EE3-4AC5-9FDD-5A9A-31C28BFF4E71}"/>
              </a:ext>
            </a:extLst>
          </p:cNvPr>
          <p:cNvSpPr txBox="1"/>
          <p:nvPr/>
        </p:nvSpPr>
        <p:spPr>
          <a:xfrm>
            <a:off x="1595500" y="2491539"/>
            <a:ext cx="1368152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延迟送检</a:t>
            </a: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612F22EF-C696-EC0F-3846-1C251624ED42}"/>
              </a:ext>
            </a:extLst>
          </p:cNvPr>
          <p:cNvCxnSpPr>
            <a:cxnSpLocks/>
          </p:cNvCxnSpPr>
          <p:nvPr/>
        </p:nvCxnSpPr>
        <p:spPr>
          <a:xfrm>
            <a:off x="3575720" y="1801466"/>
            <a:ext cx="50405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F128B12D-B073-FC03-9060-D96A3022DB5C}"/>
              </a:ext>
            </a:extLst>
          </p:cNvPr>
          <p:cNvSpPr txBox="1"/>
          <p:nvPr/>
        </p:nvSpPr>
        <p:spPr>
          <a:xfrm>
            <a:off x="3575720" y="1403081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否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28EBAA2-168D-23E9-8267-9EC2AC6AC64B}"/>
              </a:ext>
            </a:extLst>
          </p:cNvPr>
          <p:cNvSpPr txBox="1"/>
          <p:nvPr/>
        </p:nvSpPr>
        <p:spPr>
          <a:xfrm>
            <a:off x="2345140" y="2164214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是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341EB41A-22DF-7F0A-1909-5406E01EEC51}"/>
              </a:ext>
            </a:extLst>
          </p:cNvPr>
          <p:cNvSpPr txBox="1"/>
          <p:nvPr/>
        </p:nvSpPr>
        <p:spPr>
          <a:xfrm>
            <a:off x="4079776" y="1572358"/>
            <a:ext cx="2016224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游离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PS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抗原检测</a:t>
            </a:r>
          </a:p>
        </p:txBody>
      </p:sp>
      <p:cxnSp>
        <p:nvCxnSpPr>
          <p:cNvPr id="14" name="连接符: 肘形 13">
            <a:extLst>
              <a:ext uri="{FF2B5EF4-FFF2-40B4-BE49-F238E27FC236}">
                <a16:creationId xmlns:a16="http://schemas.microsoft.com/office/drawing/2014/main" id="{88A3E750-3FA9-CA1C-A20F-3E3DCB102204}"/>
              </a:ext>
            </a:extLst>
          </p:cNvPr>
          <p:cNvCxnSpPr>
            <a:cxnSpLocks/>
          </p:cNvCxnSpPr>
          <p:nvPr/>
        </p:nvCxnSpPr>
        <p:spPr>
          <a:xfrm>
            <a:off x="6096000" y="1712760"/>
            <a:ext cx="864098" cy="636120"/>
          </a:xfrm>
          <a:prstGeom prst="bentConnector3">
            <a:avLst>
              <a:gd name="adj1" fmla="val 100265"/>
            </a:avLst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6EE22D8A-0A98-2501-8AD1-F38FF3EC829E}"/>
              </a:ext>
            </a:extLst>
          </p:cNvPr>
          <p:cNvSpPr txBox="1"/>
          <p:nvPr/>
        </p:nvSpPr>
        <p:spPr>
          <a:xfrm>
            <a:off x="6254718" y="1375632"/>
            <a:ext cx="70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降低</a:t>
            </a:r>
          </a:p>
        </p:txBody>
      </p: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AE197A57-181A-E2EE-5DA7-BC4CBB97AA5A}"/>
              </a:ext>
            </a:extLst>
          </p:cNvPr>
          <p:cNvCxnSpPr>
            <a:cxnSpLocks/>
          </p:cNvCxnSpPr>
          <p:nvPr/>
        </p:nvCxnSpPr>
        <p:spPr>
          <a:xfrm>
            <a:off x="4799856" y="1993645"/>
            <a:ext cx="0" cy="311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DBE586D5-A7C2-A61D-7357-D74963A81235}"/>
              </a:ext>
            </a:extLst>
          </p:cNvPr>
          <p:cNvSpPr txBox="1"/>
          <p:nvPr/>
        </p:nvSpPr>
        <p:spPr>
          <a:xfrm>
            <a:off x="4825118" y="1957079"/>
            <a:ext cx="86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正常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BE313B9-B273-CF1C-B54C-AF702F6DB73F}"/>
              </a:ext>
            </a:extLst>
          </p:cNvPr>
          <p:cNvSpPr txBox="1"/>
          <p:nvPr/>
        </p:nvSpPr>
        <p:spPr>
          <a:xfrm>
            <a:off x="4079776" y="2357189"/>
            <a:ext cx="1368152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排除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I/III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型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9736191-5ABB-E512-6B8A-85B2E0E6C0F6}"/>
              </a:ext>
            </a:extLst>
          </p:cNvPr>
          <p:cNvSpPr txBox="1"/>
          <p:nvPr/>
        </p:nvSpPr>
        <p:spPr>
          <a:xfrm>
            <a:off x="6384032" y="2348880"/>
            <a:ext cx="1368152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考虑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I/III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型</a:t>
            </a: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00746C31-2E1C-C917-F48A-D3C591214A0B}"/>
              </a:ext>
            </a:extLst>
          </p:cNvPr>
          <p:cNvCxnSpPr>
            <a:cxnSpLocks/>
          </p:cNvCxnSpPr>
          <p:nvPr/>
        </p:nvCxnSpPr>
        <p:spPr>
          <a:xfrm>
            <a:off x="4799856" y="2757299"/>
            <a:ext cx="0" cy="311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24892D26-535B-803F-917D-9DA351598E8C}"/>
              </a:ext>
            </a:extLst>
          </p:cNvPr>
          <p:cNvSpPr txBox="1"/>
          <p:nvPr/>
        </p:nvSpPr>
        <p:spPr>
          <a:xfrm>
            <a:off x="3215680" y="3068523"/>
            <a:ext cx="2520280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临床高度怀疑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PS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</a:t>
            </a:r>
          </a:p>
        </p:txBody>
      </p:sp>
      <p:cxnSp>
        <p:nvCxnSpPr>
          <p:cNvPr id="27" name="连接符: 肘形 26">
            <a:extLst>
              <a:ext uri="{FF2B5EF4-FFF2-40B4-BE49-F238E27FC236}">
                <a16:creationId xmlns:a16="http://schemas.microsoft.com/office/drawing/2014/main" id="{332F42A1-6834-3E96-E0EE-578D767DFB3B}"/>
              </a:ext>
            </a:extLst>
          </p:cNvPr>
          <p:cNvCxnSpPr>
            <a:cxnSpLocks/>
            <a:stCxn id="25" idx="1"/>
          </p:cNvCxnSpPr>
          <p:nvPr/>
        </p:nvCxnSpPr>
        <p:spPr>
          <a:xfrm rot="10800000" flipV="1">
            <a:off x="1991544" y="3268577"/>
            <a:ext cx="1224136" cy="180424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id="{42E047F5-6FAF-5CF8-B125-ED16E26895AD}"/>
              </a:ext>
            </a:extLst>
          </p:cNvPr>
          <p:cNvSpPr txBox="1"/>
          <p:nvPr/>
        </p:nvSpPr>
        <p:spPr>
          <a:xfrm>
            <a:off x="1661063" y="5087581"/>
            <a:ext cx="1368152" cy="707886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不需要进一步检测</a:t>
            </a:r>
          </a:p>
        </p:txBody>
      </p:sp>
      <p:cxnSp>
        <p:nvCxnSpPr>
          <p:cNvPr id="30" name="直接箭头连接符 29">
            <a:extLst>
              <a:ext uri="{FF2B5EF4-FFF2-40B4-BE49-F238E27FC236}">
                <a16:creationId xmlns:a16="http://schemas.microsoft.com/office/drawing/2014/main" id="{21C7ABB9-9391-FB5D-8E39-0ED01BD6851B}"/>
              </a:ext>
            </a:extLst>
          </p:cNvPr>
          <p:cNvCxnSpPr>
            <a:cxnSpLocks/>
          </p:cNvCxnSpPr>
          <p:nvPr/>
        </p:nvCxnSpPr>
        <p:spPr>
          <a:xfrm>
            <a:off x="4799856" y="3468633"/>
            <a:ext cx="0" cy="3112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文本框 30">
            <a:extLst>
              <a:ext uri="{FF2B5EF4-FFF2-40B4-BE49-F238E27FC236}">
                <a16:creationId xmlns:a16="http://schemas.microsoft.com/office/drawing/2014/main" id="{8FAC7034-4019-19A9-0BF6-EFA48E7A910D}"/>
              </a:ext>
            </a:extLst>
          </p:cNvPr>
          <p:cNvSpPr txBox="1"/>
          <p:nvPr/>
        </p:nvSpPr>
        <p:spPr>
          <a:xfrm>
            <a:off x="2565399" y="294100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否</a:t>
            </a:r>
          </a:p>
        </p:txBody>
      </p:sp>
      <p:sp>
        <p:nvSpPr>
          <p:cNvPr id="1024" name="文本框 1023">
            <a:extLst>
              <a:ext uri="{FF2B5EF4-FFF2-40B4-BE49-F238E27FC236}">
                <a16:creationId xmlns:a16="http://schemas.microsoft.com/office/drawing/2014/main" id="{F0E821C8-2CD4-56F6-D633-9D29403CA103}"/>
              </a:ext>
            </a:extLst>
          </p:cNvPr>
          <p:cNvSpPr txBox="1"/>
          <p:nvPr/>
        </p:nvSpPr>
        <p:spPr>
          <a:xfrm>
            <a:off x="4753111" y="3422466"/>
            <a:ext cx="504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是</a:t>
            </a:r>
          </a:p>
        </p:txBody>
      </p:sp>
      <p:sp>
        <p:nvSpPr>
          <p:cNvPr id="1025" name="文本框 1024">
            <a:extLst>
              <a:ext uri="{FF2B5EF4-FFF2-40B4-BE49-F238E27FC236}">
                <a16:creationId xmlns:a16="http://schemas.microsoft.com/office/drawing/2014/main" id="{242D6FBB-2F0B-4D09-2DEC-2A9D0931438C}"/>
              </a:ext>
            </a:extLst>
          </p:cNvPr>
          <p:cNvSpPr txBox="1"/>
          <p:nvPr/>
        </p:nvSpPr>
        <p:spPr>
          <a:xfrm>
            <a:off x="3863752" y="3824300"/>
            <a:ext cx="1557100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PS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活性测定</a:t>
            </a:r>
          </a:p>
        </p:txBody>
      </p:sp>
      <p:cxnSp>
        <p:nvCxnSpPr>
          <p:cNvPr id="1027" name="直接箭头连接符 1026">
            <a:extLst>
              <a:ext uri="{FF2B5EF4-FFF2-40B4-BE49-F238E27FC236}">
                <a16:creationId xmlns:a16="http://schemas.microsoft.com/office/drawing/2014/main" id="{0C89784A-5E07-3974-B568-93FB8117236F}"/>
              </a:ext>
            </a:extLst>
          </p:cNvPr>
          <p:cNvCxnSpPr>
            <a:cxnSpLocks/>
          </p:cNvCxnSpPr>
          <p:nvPr/>
        </p:nvCxnSpPr>
        <p:spPr>
          <a:xfrm flipH="1">
            <a:off x="3224597" y="4064717"/>
            <a:ext cx="63915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30" name="文本框 1029">
            <a:extLst>
              <a:ext uri="{FF2B5EF4-FFF2-40B4-BE49-F238E27FC236}">
                <a16:creationId xmlns:a16="http://schemas.microsoft.com/office/drawing/2014/main" id="{ADD81F79-AC30-75C1-791B-0CAECDCCF53F}"/>
              </a:ext>
            </a:extLst>
          </p:cNvPr>
          <p:cNvSpPr txBox="1"/>
          <p:nvPr/>
        </p:nvSpPr>
        <p:spPr>
          <a:xfrm>
            <a:off x="3224597" y="3687603"/>
            <a:ext cx="86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正常</a:t>
            </a:r>
          </a:p>
        </p:txBody>
      </p:sp>
      <p:sp>
        <p:nvSpPr>
          <p:cNvPr id="1031" name="文本框 1030">
            <a:extLst>
              <a:ext uri="{FF2B5EF4-FFF2-40B4-BE49-F238E27FC236}">
                <a16:creationId xmlns:a16="http://schemas.microsoft.com/office/drawing/2014/main" id="{DB41C33C-7AC1-C4A4-532B-4D91BFADB931}"/>
              </a:ext>
            </a:extLst>
          </p:cNvPr>
          <p:cNvSpPr txBox="1"/>
          <p:nvPr/>
        </p:nvSpPr>
        <p:spPr>
          <a:xfrm>
            <a:off x="2135560" y="3855041"/>
            <a:ext cx="1089037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排除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II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型</a:t>
            </a:r>
          </a:p>
        </p:txBody>
      </p:sp>
      <p:cxnSp>
        <p:nvCxnSpPr>
          <p:cNvPr id="1034" name="直接箭头连接符 1033">
            <a:extLst>
              <a:ext uri="{FF2B5EF4-FFF2-40B4-BE49-F238E27FC236}">
                <a16:creationId xmlns:a16="http://schemas.microsoft.com/office/drawing/2014/main" id="{37593B8C-433D-4BE1-D15E-7F9595E8A578}"/>
              </a:ext>
            </a:extLst>
          </p:cNvPr>
          <p:cNvCxnSpPr>
            <a:cxnSpLocks/>
          </p:cNvCxnSpPr>
          <p:nvPr/>
        </p:nvCxnSpPr>
        <p:spPr>
          <a:xfrm>
            <a:off x="2639616" y="4255151"/>
            <a:ext cx="0" cy="8324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6" name="直接箭头连接符 1035">
            <a:extLst>
              <a:ext uri="{FF2B5EF4-FFF2-40B4-BE49-F238E27FC236}">
                <a16:creationId xmlns:a16="http://schemas.microsoft.com/office/drawing/2014/main" id="{0FF871A5-0389-1B85-F322-6C0AD68E18F3}"/>
              </a:ext>
            </a:extLst>
          </p:cNvPr>
          <p:cNvCxnSpPr>
            <a:cxnSpLocks/>
          </p:cNvCxnSpPr>
          <p:nvPr/>
        </p:nvCxnSpPr>
        <p:spPr>
          <a:xfrm>
            <a:off x="7176120" y="2757299"/>
            <a:ext cx="0" cy="18989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44" name="直接箭头连接符 1043">
            <a:extLst>
              <a:ext uri="{FF2B5EF4-FFF2-40B4-BE49-F238E27FC236}">
                <a16:creationId xmlns:a16="http://schemas.microsoft.com/office/drawing/2014/main" id="{6C539545-08A1-F450-8E54-767038120DA7}"/>
              </a:ext>
            </a:extLst>
          </p:cNvPr>
          <p:cNvCxnSpPr>
            <a:cxnSpLocks/>
          </p:cNvCxnSpPr>
          <p:nvPr/>
        </p:nvCxnSpPr>
        <p:spPr>
          <a:xfrm>
            <a:off x="5420852" y="4024355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46" name="文本框 1045">
            <a:extLst>
              <a:ext uri="{FF2B5EF4-FFF2-40B4-BE49-F238E27FC236}">
                <a16:creationId xmlns:a16="http://schemas.microsoft.com/office/drawing/2014/main" id="{266C8BC1-1417-EA47-35E9-9ECA99E46693}"/>
              </a:ext>
            </a:extLst>
          </p:cNvPr>
          <p:cNvSpPr txBox="1"/>
          <p:nvPr/>
        </p:nvSpPr>
        <p:spPr>
          <a:xfrm>
            <a:off x="5379889" y="3575853"/>
            <a:ext cx="70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降低</a:t>
            </a:r>
          </a:p>
        </p:txBody>
      </p:sp>
      <p:sp>
        <p:nvSpPr>
          <p:cNvPr id="1047" name="文本框 1046">
            <a:extLst>
              <a:ext uri="{FF2B5EF4-FFF2-40B4-BE49-F238E27FC236}">
                <a16:creationId xmlns:a16="http://schemas.microsoft.com/office/drawing/2014/main" id="{AA7C2AC6-D304-E66A-C29D-667BC0B7E8EC}"/>
              </a:ext>
            </a:extLst>
          </p:cNvPr>
          <p:cNvSpPr txBox="1"/>
          <p:nvPr/>
        </p:nvSpPr>
        <p:spPr>
          <a:xfrm>
            <a:off x="5798891" y="3855041"/>
            <a:ext cx="1116125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考虑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II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型</a:t>
            </a:r>
          </a:p>
        </p:txBody>
      </p:sp>
      <p:cxnSp>
        <p:nvCxnSpPr>
          <p:cNvPr id="1048" name="直接箭头连接符 1047">
            <a:extLst>
              <a:ext uri="{FF2B5EF4-FFF2-40B4-BE49-F238E27FC236}">
                <a16:creationId xmlns:a16="http://schemas.microsoft.com/office/drawing/2014/main" id="{B98AC663-23BF-11FC-C944-10E8CB0B071E}"/>
              </a:ext>
            </a:extLst>
          </p:cNvPr>
          <p:cNvCxnSpPr>
            <a:cxnSpLocks/>
          </p:cNvCxnSpPr>
          <p:nvPr/>
        </p:nvCxnSpPr>
        <p:spPr>
          <a:xfrm>
            <a:off x="6350881" y="4255151"/>
            <a:ext cx="0" cy="4010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0" name="直接箭头连接符 1049">
            <a:extLst>
              <a:ext uri="{FF2B5EF4-FFF2-40B4-BE49-F238E27FC236}">
                <a16:creationId xmlns:a16="http://schemas.microsoft.com/office/drawing/2014/main" id="{858F4B24-7103-8A3B-B2BF-E1FCBA6BCD85}"/>
              </a:ext>
            </a:extLst>
          </p:cNvPr>
          <p:cNvCxnSpPr>
            <a:cxnSpLocks/>
          </p:cNvCxnSpPr>
          <p:nvPr/>
        </p:nvCxnSpPr>
        <p:spPr>
          <a:xfrm>
            <a:off x="7176120" y="3268577"/>
            <a:ext cx="36004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1" name="文本框 1050">
            <a:extLst>
              <a:ext uri="{FF2B5EF4-FFF2-40B4-BE49-F238E27FC236}">
                <a16:creationId xmlns:a16="http://schemas.microsoft.com/office/drawing/2014/main" id="{E47406DD-BBFE-710E-B3B6-993E85F70ACE}"/>
              </a:ext>
            </a:extLst>
          </p:cNvPr>
          <p:cNvSpPr txBox="1"/>
          <p:nvPr/>
        </p:nvSpPr>
        <p:spPr>
          <a:xfrm>
            <a:off x="7536160" y="2909604"/>
            <a:ext cx="1116125" cy="707886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总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PS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抗原检测</a:t>
            </a:r>
          </a:p>
        </p:txBody>
      </p:sp>
      <p:cxnSp>
        <p:nvCxnSpPr>
          <p:cNvPr id="1052" name="直接箭头连接符 1051">
            <a:extLst>
              <a:ext uri="{FF2B5EF4-FFF2-40B4-BE49-F238E27FC236}">
                <a16:creationId xmlns:a16="http://schemas.microsoft.com/office/drawing/2014/main" id="{E2E91DBB-3484-DD31-08A6-7096F9161AE5}"/>
              </a:ext>
            </a:extLst>
          </p:cNvPr>
          <p:cNvCxnSpPr>
            <a:cxnSpLocks/>
          </p:cNvCxnSpPr>
          <p:nvPr/>
        </p:nvCxnSpPr>
        <p:spPr>
          <a:xfrm>
            <a:off x="7968208" y="3647058"/>
            <a:ext cx="0" cy="298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54" name="文本框 1053">
            <a:extLst>
              <a:ext uri="{FF2B5EF4-FFF2-40B4-BE49-F238E27FC236}">
                <a16:creationId xmlns:a16="http://schemas.microsoft.com/office/drawing/2014/main" id="{821B0F32-A0DE-27CE-6CA2-B162F1654D4C}"/>
              </a:ext>
            </a:extLst>
          </p:cNvPr>
          <p:cNvSpPr txBox="1"/>
          <p:nvPr/>
        </p:nvSpPr>
        <p:spPr>
          <a:xfrm>
            <a:off x="7465011" y="3945185"/>
            <a:ext cx="1194550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考虑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III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型</a:t>
            </a:r>
          </a:p>
        </p:txBody>
      </p:sp>
      <p:cxnSp>
        <p:nvCxnSpPr>
          <p:cNvPr id="1056" name="直接箭头连接符 1055">
            <a:extLst>
              <a:ext uri="{FF2B5EF4-FFF2-40B4-BE49-F238E27FC236}">
                <a16:creationId xmlns:a16="http://schemas.microsoft.com/office/drawing/2014/main" id="{4B2C38FF-1276-4A89-B69C-22B17659BAFD}"/>
              </a:ext>
            </a:extLst>
          </p:cNvPr>
          <p:cNvCxnSpPr>
            <a:cxnSpLocks/>
          </p:cNvCxnSpPr>
          <p:nvPr/>
        </p:nvCxnSpPr>
        <p:spPr>
          <a:xfrm>
            <a:off x="7968208" y="4345295"/>
            <a:ext cx="0" cy="298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58" name="直接连接符 1057">
            <a:extLst>
              <a:ext uri="{FF2B5EF4-FFF2-40B4-BE49-F238E27FC236}">
                <a16:creationId xmlns:a16="http://schemas.microsoft.com/office/drawing/2014/main" id="{1EDCA9C0-91B7-7CC0-9B73-235CD1E97E68}"/>
              </a:ext>
            </a:extLst>
          </p:cNvPr>
          <p:cNvCxnSpPr>
            <a:stCxn id="1051" idx="3"/>
          </p:cNvCxnSpPr>
          <p:nvPr/>
        </p:nvCxnSpPr>
        <p:spPr>
          <a:xfrm>
            <a:off x="8652285" y="3263547"/>
            <a:ext cx="468051" cy="503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60" name="直接箭头连接符 1059">
            <a:extLst>
              <a:ext uri="{FF2B5EF4-FFF2-40B4-BE49-F238E27FC236}">
                <a16:creationId xmlns:a16="http://schemas.microsoft.com/office/drawing/2014/main" id="{BB7D8C15-6BEE-108D-572D-53CF05FEB914}"/>
              </a:ext>
            </a:extLst>
          </p:cNvPr>
          <p:cNvCxnSpPr/>
          <p:nvPr/>
        </p:nvCxnSpPr>
        <p:spPr>
          <a:xfrm>
            <a:off x="9120336" y="3268577"/>
            <a:ext cx="0" cy="7028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1" name="文本框 1060">
            <a:extLst>
              <a:ext uri="{FF2B5EF4-FFF2-40B4-BE49-F238E27FC236}">
                <a16:creationId xmlns:a16="http://schemas.microsoft.com/office/drawing/2014/main" id="{D080827A-86A4-7D49-F0A9-36972576CC23}"/>
              </a:ext>
            </a:extLst>
          </p:cNvPr>
          <p:cNvSpPr txBox="1"/>
          <p:nvPr/>
        </p:nvSpPr>
        <p:spPr>
          <a:xfrm>
            <a:off x="8872793" y="3970646"/>
            <a:ext cx="1194550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考虑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型</a:t>
            </a:r>
          </a:p>
        </p:txBody>
      </p:sp>
      <p:sp>
        <p:nvSpPr>
          <p:cNvPr id="1062" name="文本框 1061">
            <a:extLst>
              <a:ext uri="{FF2B5EF4-FFF2-40B4-BE49-F238E27FC236}">
                <a16:creationId xmlns:a16="http://schemas.microsoft.com/office/drawing/2014/main" id="{1C0BE1D2-7839-F224-E914-218E0C29678B}"/>
              </a:ext>
            </a:extLst>
          </p:cNvPr>
          <p:cNvSpPr txBox="1"/>
          <p:nvPr/>
        </p:nvSpPr>
        <p:spPr>
          <a:xfrm>
            <a:off x="9110425" y="3299734"/>
            <a:ext cx="7053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降低</a:t>
            </a:r>
          </a:p>
        </p:txBody>
      </p:sp>
      <p:sp>
        <p:nvSpPr>
          <p:cNvPr id="1063" name="文本框 1062">
            <a:extLst>
              <a:ext uri="{FF2B5EF4-FFF2-40B4-BE49-F238E27FC236}">
                <a16:creationId xmlns:a16="http://schemas.microsoft.com/office/drawing/2014/main" id="{7C933D55-3767-8740-3B9D-49B8BE6FB36E}"/>
              </a:ext>
            </a:extLst>
          </p:cNvPr>
          <p:cNvSpPr txBox="1"/>
          <p:nvPr/>
        </p:nvSpPr>
        <p:spPr>
          <a:xfrm>
            <a:off x="8005868" y="3596272"/>
            <a:ext cx="864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正常</a:t>
            </a:r>
          </a:p>
        </p:txBody>
      </p:sp>
      <p:cxnSp>
        <p:nvCxnSpPr>
          <p:cNvPr id="1064" name="直接箭头连接符 1063">
            <a:extLst>
              <a:ext uri="{FF2B5EF4-FFF2-40B4-BE49-F238E27FC236}">
                <a16:creationId xmlns:a16="http://schemas.microsoft.com/office/drawing/2014/main" id="{288401D9-04CA-3173-17AA-D877A21A3192}"/>
              </a:ext>
            </a:extLst>
          </p:cNvPr>
          <p:cNvCxnSpPr>
            <a:cxnSpLocks/>
          </p:cNvCxnSpPr>
          <p:nvPr/>
        </p:nvCxnSpPr>
        <p:spPr>
          <a:xfrm>
            <a:off x="9110425" y="4358118"/>
            <a:ext cx="0" cy="298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69" name="文本框 1068">
            <a:extLst>
              <a:ext uri="{FF2B5EF4-FFF2-40B4-BE49-F238E27FC236}">
                <a16:creationId xmlns:a16="http://schemas.microsoft.com/office/drawing/2014/main" id="{EB1E5B56-E43C-8A6E-5712-FA808D729C42}"/>
              </a:ext>
            </a:extLst>
          </p:cNvPr>
          <p:cNvSpPr txBox="1"/>
          <p:nvPr/>
        </p:nvSpPr>
        <p:spPr>
          <a:xfrm>
            <a:off x="5853262" y="4697065"/>
            <a:ext cx="5067274" cy="400110"/>
          </a:xfrm>
          <a:prstGeom prst="rect">
            <a:avLst/>
          </a:prstGeom>
          <a:noFill/>
          <a:ln>
            <a:solidFill>
              <a:schemeClr val="dk1">
                <a:shade val="95000"/>
                <a:satMod val="10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评估获得性缺乏因素</a:t>
            </a:r>
            <a:r>
              <a:rPr lang="en-US" altLang="zh-CN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,4</a:t>
            </a:r>
            <a:r>
              <a:rPr lang="zh-CN" altLang="en-US" sz="2000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周后复查以确认缺乏</a:t>
            </a:r>
          </a:p>
        </p:txBody>
      </p:sp>
      <p:sp>
        <p:nvSpPr>
          <p:cNvPr id="1071" name="文本框 1070">
            <a:extLst>
              <a:ext uri="{FF2B5EF4-FFF2-40B4-BE49-F238E27FC236}">
                <a16:creationId xmlns:a16="http://schemas.microsoft.com/office/drawing/2014/main" id="{CF0E942E-C906-747C-149E-B22DED47CA74}"/>
              </a:ext>
            </a:extLst>
          </p:cNvPr>
          <p:cNvSpPr txBox="1"/>
          <p:nvPr/>
        </p:nvSpPr>
        <p:spPr>
          <a:xfrm>
            <a:off x="7068108" y="6163205"/>
            <a:ext cx="4525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1F1F1F"/>
                </a:solidFill>
                <a:effectLst/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JTH January 2021, Pages 68-74</a:t>
            </a:r>
            <a:endParaRPr lang="zh-CN" altLang="en-US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2871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CBBA5EB-5F83-E83D-81DB-1657611AB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34" y="311913"/>
            <a:ext cx="9227419" cy="490066"/>
          </a:xfrm>
        </p:spPr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sz="2400" b="1" dirty="0">
                <a:solidFill>
                  <a:srgbClr val="0070C0"/>
                </a:solidFill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缺乏症的检测流程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3C70171-1D0D-9727-CD0E-3D09E950F516}"/>
              </a:ext>
            </a:extLst>
          </p:cNvPr>
          <p:cNvSpPr txBox="1"/>
          <p:nvPr/>
        </p:nvSpPr>
        <p:spPr>
          <a:xfrm>
            <a:off x="630493" y="1636222"/>
            <a:ext cx="284061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怀疑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缺乏，检测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活性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18D67CB-BE5A-1508-27FE-13477799B513}"/>
              </a:ext>
            </a:extLst>
          </p:cNvPr>
          <p:cNvCxnSpPr>
            <a:cxnSpLocks/>
          </p:cNvCxnSpPr>
          <p:nvPr/>
        </p:nvCxnSpPr>
        <p:spPr>
          <a:xfrm>
            <a:off x="7366385" y="4577503"/>
            <a:ext cx="2212471" cy="83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8EA97795-37DA-1C03-7B0F-DA5A212E0D2C}"/>
              </a:ext>
            </a:extLst>
          </p:cNvPr>
          <p:cNvCxnSpPr>
            <a:cxnSpLocks/>
          </p:cNvCxnSpPr>
          <p:nvPr/>
        </p:nvCxnSpPr>
        <p:spPr>
          <a:xfrm flipV="1">
            <a:off x="6930051" y="1434500"/>
            <a:ext cx="0" cy="5636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6C304B9B-BD6D-6DE5-B79A-CBD123C921B9}"/>
              </a:ext>
            </a:extLst>
          </p:cNvPr>
          <p:cNvCxnSpPr>
            <a:cxnSpLocks/>
          </p:cNvCxnSpPr>
          <p:nvPr/>
        </p:nvCxnSpPr>
        <p:spPr>
          <a:xfrm>
            <a:off x="1834918" y="2005554"/>
            <a:ext cx="0" cy="62381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13A5743D-B09F-A3D2-F248-D0AE95A4E242}"/>
              </a:ext>
            </a:extLst>
          </p:cNvPr>
          <p:cNvSpPr txBox="1"/>
          <p:nvPr/>
        </p:nvSpPr>
        <p:spPr>
          <a:xfrm>
            <a:off x="1022005" y="2630236"/>
            <a:ext cx="1846869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是否正给予全剂量的肝素治疗？</a:t>
            </a: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DB3980C5-C939-F424-EDF4-18A270761741}"/>
              </a:ext>
            </a:extLst>
          </p:cNvPr>
          <p:cNvCxnSpPr>
            <a:cxnSpLocks/>
          </p:cNvCxnSpPr>
          <p:nvPr/>
        </p:nvCxnSpPr>
        <p:spPr>
          <a:xfrm>
            <a:off x="1801989" y="3277437"/>
            <a:ext cx="0" cy="6480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0659471E-ADB7-2DB7-A47B-C0AB2C48AA58}"/>
              </a:ext>
            </a:extLst>
          </p:cNvPr>
          <p:cNvSpPr txBox="1"/>
          <p:nvPr/>
        </p:nvSpPr>
        <p:spPr>
          <a:xfrm>
            <a:off x="4439816" y="1628800"/>
            <a:ext cx="2062470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是否在应用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DOAC</a:t>
            </a:r>
            <a:endParaRPr lang="zh-CN" altLang="en-US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E3EB0969-1294-244B-DFF2-F5389E814368}"/>
              </a:ext>
            </a:extLst>
          </p:cNvPr>
          <p:cNvCxnSpPr>
            <a:cxnSpLocks/>
          </p:cNvCxnSpPr>
          <p:nvPr/>
        </p:nvCxnSpPr>
        <p:spPr>
          <a:xfrm>
            <a:off x="6934334" y="1434500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8280CEE7-8E5B-40F7-0304-6EECA2FAB00E}"/>
              </a:ext>
            </a:extLst>
          </p:cNvPr>
          <p:cNvCxnSpPr>
            <a:cxnSpLocks/>
            <a:endCxn id="13" idx="1"/>
          </p:cNvCxnSpPr>
          <p:nvPr/>
        </p:nvCxnSpPr>
        <p:spPr>
          <a:xfrm>
            <a:off x="3482562" y="1805519"/>
            <a:ext cx="957254" cy="79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7B79A71C-72A5-123E-3BDC-C83C1BFD135B}"/>
              </a:ext>
            </a:extLst>
          </p:cNvPr>
          <p:cNvSpPr txBox="1"/>
          <p:nvPr/>
        </p:nvSpPr>
        <p:spPr>
          <a:xfrm>
            <a:off x="3458173" y="1417206"/>
            <a:ext cx="9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正常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6EDE8F31-2BAC-FEE1-5844-277F7CAA88FA}"/>
              </a:ext>
            </a:extLst>
          </p:cNvPr>
          <p:cNvCxnSpPr>
            <a:cxnSpLocks/>
          </p:cNvCxnSpPr>
          <p:nvPr/>
        </p:nvCxnSpPr>
        <p:spPr>
          <a:xfrm>
            <a:off x="6502286" y="1763525"/>
            <a:ext cx="4277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7A90C441-0571-124E-CB20-8A6D6B8EE31F}"/>
              </a:ext>
            </a:extLst>
          </p:cNvPr>
          <p:cNvCxnSpPr>
            <a:cxnSpLocks/>
          </p:cNvCxnSpPr>
          <p:nvPr/>
        </p:nvCxnSpPr>
        <p:spPr>
          <a:xfrm>
            <a:off x="6934334" y="2005554"/>
            <a:ext cx="4320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0" name="文本框 29">
            <a:extLst>
              <a:ext uri="{FF2B5EF4-FFF2-40B4-BE49-F238E27FC236}">
                <a16:creationId xmlns:a16="http://schemas.microsoft.com/office/drawing/2014/main" id="{4630F8F4-1DA5-FCA6-F91E-3FA13D7C27EB}"/>
              </a:ext>
            </a:extLst>
          </p:cNvPr>
          <p:cNvSpPr txBox="1"/>
          <p:nvPr/>
        </p:nvSpPr>
        <p:spPr>
          <a:xfrm>
            <a:off x="7402306" y="1159188"/>
            <a:ext cx="4346296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若使用</a:t>
            </a:r>
            <a:r>
              <a:rPr lang="en-US" altLang="zh-CN" dirty="0" err="1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IIa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试剂，停直接凝血酶抑制药后复查；若使用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Xa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试剂，停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Xa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抑制药后复查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51B39C0-F49A-EAAB-915F-25B2D1E0AB72}"/>
              </a:ext>
            </a:extLst>
          </p:cNvPr>
          <p:cNvSpPr txBox="1"/>
          <p:nvPr/>
        </p:nvSpPr>
        <p:spPr>
          <a:xfrm>
            <a:off x="6922955" y="1675184"/>
            <a:ext cx="486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否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AA947094-6A50-16C0-9238-83C15419FDEE}"/>
              </a:ext>
            </a:extLst>
          </p:cNvPr>
          <p:cNvSpPr txBox="1"/>
          <p:nvPr/>
        </p:nvSpPr>
        <p:spPr>
          <a:xfrm>
            <a:off x="6907149" y="1108667"/>
            <a:ext cx="4864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是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EBD1D24-1D38-C532-7BD4-7E47C726D2A9}"/>
              </a:ext>
            </a:extLst>
          </p:cNvPr>
          <p:cNvSpPr txBox="1"/>
          <p:nvPr/>
        </p:nvSpPr>
        <p:spPr>
          <a:xfrm>
            <a:off x="7366382" y="1914140"/>
            <a:ext cx="27885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没有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缺乏的实验室证据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A44E2D8-E109-01AE-C572-1B7D0F6C7C4D}"/>
              </a:ext>
            </a:extLst>
          </p:cNvPr>
          <p:cNvSpPr txBox="1"/>
          <p:nvPr/>
        </p:nvSpPr>
        <p:spPr>
          <a:xfrm>
            <a:off x="1870546" y="2230332"/>
            <a:ext cx="9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降低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0FEF42DB-793E-5C7A-F6C6-1B0C9B39D3DD}"/>
              </a:ext>
            </a:extLst>
          </p:cNvPr>
          <p:cNvSpPr txBox="1"/>
          <p:nvPr/>
        </p:nvSpPr>
        <p:spPr>
          <a:xfrm>
            <a:off x="1870523" y="3307139"/>
            <a:ext cx="9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是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A9288870-3DA7-B132-37BC-D457F06F8FFF}"/>
              </a:ext>
            </a:extLst>
          </p:cNvPr>
          <p:cNvSpPr txBox="1"/>
          <p:nvPr/>
        </p:nvSpPr>
        <p:spPr>
          <a:xfrm>
            <a:off x="963797" y="3925509"/>
            <a:ext cx="1846869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患者停全剂量肝素治疗后一周复查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40E52C68-02D6-FAF9-05CB-5600C335E86C}"/>
              </a:ext>
            </a:extLst>
          </p:cNvPr>
          <p:cNvSpPr txBox="1"/>
          <p:nvPr/>
        </p:nvSpPr>
        <p:spPr>
          <a:xfrm>
            <a:off x="2967351" y="2510564"/>
            <a:ext cx="9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否</a:t>
            </a:r>
          </a:p>
        </p:txBody>
      </p:sp>
      <p:cxnSp>
        <p:nvCxnSpPr>
          <p:cNvPr id="40" name="直接箭头连接符 39">
            <a:extLst>
              <a:ext uri="{FF2B5EF4-FFF2-40B4-BE49-F238E27FC236}">
                <a16:creationId xmlns:a16="http://schemas.microsoft.com/office/drawing/2014/main" id="{C57E09B6-DCE6-B33F-B5DE-C0970214A4C3}"/>
              </a:ext>
            </a:extLst>
          </p:cNvPr>
          <p:cNvCxnSpPr>
            <a:cxnSpLocks/>
            <a:endCxn id="39" idx="2"/>
          </p:cNvCxnSpPr>
          <p:nvPr/>
        </p:nvCxnSpPr>
        <p:spPr>
          <a:xfrm>
            <a:off x="2868874" y="2879896"/>
            <a:ext cx="589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文本框 43">
            <a:extLst>
              <a:ext uri="{FF2B5EF4-FFF2-40B4-BE49-F238E27FC236}">
                <a16:creationId xmlns:a16="http://schemas.microsoft.com/office/drawing/2014/main" id="{6802DF3B-73EA-FB08-ED6D-8531B5A0B7BC}"/>
              </a:ext>
            </a:extLst>
          </p:cNvPr>
          <p:cNvSpPr txBox="1"/>
          <p:nvPr/>
        </p:nvSpPr>
        <p:spPr>
          <a:xfrm>
            <a:off x="3458172" y="2455223"/>
            <a:ext cx="2840617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是否存在获得性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缺乏证据，例如血栓形成、手术、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DIC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、肝病、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ECMO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、雌激素治疗、妊娠、蛋白尿或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L-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天冬氨酸酶治疗？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2549CFFC-15DB-C5FD-BE7D-94C2B28D044F}"/>
              </a:ext>
            </a:extLst>
          </p:cNvPr>
          <p:cNvSpPr txBox="1"/>
          <p:nvPr/>
        </p:nvSpPr>
        <p:spPr>
          <a:xfrm>
            <a:off x="6408555" y="2637878"/>
            <a:ext cx="9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否</a:t>
            </a:r>
          </a:p>
        </p:txBody>
      </p:sp>
      <p:cxnSp>
        <p:nvCxnSpPr>
          <p:cNvPr id="49" name="直接箭头连接符 48">
            <a:extLst>
              <a:ext uri="{FF2B5EF4-FFF2-40B4-BE49-F238E27FC236}">
                <a16:creationId xmlns:a16="http://schemas.microsoft.com/office/drawing/2014/main" id="{9B70AD3C-A707-CB9A-AF8D-E8595586D69C}"/>
              </a:ext>
            </a:extLst>
          </p:cNvPr>
          <p:cNvCxnSpPr>
            <a:cxnSpLocks/>
            <a:endCxn id="48" idx="2"/>
          </p:cNvCxnSpPr>
          <p:nvPr/>
        </p:nvCxnSpPr>
        <p:spPr>
          <a:xfrm>
            <a:off x="6310078" y="3007210"/>
            <a:ext cx="5892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1637CD17-0CBC-0CC4-6384-038878A06430}"/>
              </a:ext>
            </a:extLst>
          </p:cNvPr>
          <p:cNvSpPr txBox="1"/>
          <p:nvPr/>
        </p:nvSpPr>
        <p:spPr>
          <a:xfrm>
            <a:off x="6913376" y="2815866"/>
            <a:ext cx="278853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检测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抗原以确定亚型</a:t>
            </a:r>
          </a:p>
        </p:txBody>
      </p:sp>
      <p:cxnSp>
        <p:nvCxnSpPr>
          <p:cNvPr id="51" name="直接箭头连接符 50">
            <a:extLst>
              <a:ext uri="{FF2B5EF4-FFF2-40B4-BE49-F238E27FC236}">
                <a16:creationId xmlns:a16="http://schemas.microsoft.com/office/drawing/2014/main" id="{C0A686A9-C196-61B8-55DF-853CC9E26F97}"/>
              </a:ext>
            </a:extLst>
          </p:cNvPr>
          <p:cNvCxnSpPr>
            <a:cxnSpLocks/>
          </p:cNvCxnSpPr>
          <p:nvPr/>
        </p:nvCxnSpPr>
        <p:spPr>
          <a:xfrm>
            <a:off x="7274597" y="3193887"/>
            <a:ext cx="0" cy="441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文本框 51">
            <a:extLst>
              <a:ext uri="{FF2B5EF4-FFF2-40B4-BE49-F238E27FC236}">
                <a16:creationId xmlns:a16="http://schemas.microsoft.com/office/drawing/2014/main" id="{6BDA9472-7ED4-E346-6CCE-B3A6C3FE5ADA}"/>
              </a:ext>
            </a:extLst>
          </p:cNvPr>
          <p:cNvSpPr txBox="1"/>
          <p:nvPr/>
        </p:nvSpPr>
        <p:spPr>
          <a:xfrm>
            <a:off x="7262237" y="3202693"/>
            <a:ext cx="9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降低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EA20DD07-122F-5658-3C89-4051F47C68EC}"/>
              </a:ext>
            </a:extLst>
          </p:cNvPr>
          <p:cNvSpPr txBox="1"/>
          <p:nvPr/>
        </p:nvSpPr>
        <p:spPr>
          <a:xfrm>
            <a:off x="9084632" y="3241369"/>
            <a:ext cx="9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正常</a:t>
            </a:r>
          </a:p>
        </p:txBody>
      </p:sp>
      <p:cxnSp>
        <p:nvCxnSpPr>
          <p:cNvPr id="54" name="直接箭头连接符 53">
            <a:extLst>
              <a:ext uri="{FF2B5EF4-FFF2-40B4-BE49-F238E27FC236}">
                <a16:creationId xmlns:a16="http://schemas.microsoft.com/office/drawing/2014/main" id="{755EBD5B-7D9C-AFC9-F053-98472A3ACD72}"/>
              </a:ext>
            </a:extLst>
          </p:cNvPr>
          <p:cNvCxnSpPr>
            <a:cxnSpLocks/>
          </p:cNvCxnSpPr>
          <p:nvPr/>
        </p:nvCxnSpPr>
        <p:spPr>
          <a:xfrm>
            <a:off x="9095639" y="3185198"/>
            <a:ext cx="0" cy="441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2C3AEA0D-D234-8D01-A528-B360E2AC9BD6}"/>
              </a:ext>
            </a:extLst>
          </p:cNvPr>
          <p:cNvSpPr txBox="1"/>
          <p:nvPr/>
        </p:nvSpPr>
        <p:spPr>
          <a:xfrm>
            <a:off x="6619881" y="3676470"/>
            <a:ext cx="163915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型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缺乏（数量缺乏）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id="{EBE9897D-D1CD-5358-5921-FCBADE05D329}"/>
              </a:ext>
            </a:extLst>
          </p:cNvPr>
          <p:cNvSpPr txBox="1"/>
          <p:nvPr/>
        </p:nvSpPr>
        <p:spPr>
          <a:xfrm>
            <a:off x="8687425" y="3651035"/>
            <a:ext cx="163915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II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型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缺乏（质量缺陷）</a:t>
            </a:r>
          </a:p>
        </p:txBody>
      </p:sp>
      <p:cxnSp>
        <p:nvCxnSpPr>
          <p:cNvPr id="57" name="直接箭头连接符 56">
            <a:extLst>
              <a:ext uri="{FF2B5EF4-FFF2-40B4-BE49-F238E27FC236}">
                <a16:creationId xmlns:a16="http://schemas.microsoft.com/office/drawing/2014/main" id="{F0C657B0-9591-B420-FF97-A0632FA01917}"/>
              </a:ext>
            </a:extLst>
          </p:cNvPr>
          <p:cNvCxnSpPr>
            <a:cxnSpLocks/>
          </p:cNvCxnSpPr>
          <p:nvPr/>
        </p:nvCxnSpPr>
        <p:spPr>
          <a:xfrm>
            <a:off x="4783616" y="3922568"/>
            <a:ext cx="0" cy="9262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A4C09A54-594A-2D57-0350-44737F1D323A}"/>
              </a:ext>
            </a:extLst>
          </p:cNvPr>
          <p:cNvSpPr txBox="1"/>
          <p:nvPr/>
        </p:nvSpPr>
        <p:spPr>
          <a:xfrm>
            <a:off x="4819041" y="4142514"/>
            <a:ext cx="981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是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5E5A2F88-53D1-335B-DE1D-50DC879BEC16}"/>
              </a:ext>
            </a:extLst>
          </p:cNvPr>
          <p:cNvSpPr txBox="1"/>
          <p:nvPr/>
        </p:nvSpPr>
        <p:spPr>
          <a:xfrm>
            <a:off x="3860181" y="4848839"/>
            <a:ext cx="2118272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排除获得性因素后复查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；若难以排除，可检查直系亲属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水平</a:t>
            </a:r>
          </a:p>
        </p:txBody>
      </p:sp>
      <p:cxnSp>
        <p:nvCxnSpPr>
          <p:cNvPr id="61" name="直接箭头连接符 60">
            <a:extLst>
              <a:ext uri="{FF2B5EF4-FFF2-40B4-BE49-F238E27FC236}">
                <a16:creationId xmlns:a16="http://schemas.microsoft.com/office/drawing/2014/main" id="{EE720AEB-65E4-7B52-D375-025914E08DFB}"/>
              </a:ext>
            </a:extLst>
          </p:cNvPr>
          <p:cNvCxnSpPr>
            <a:cxnSpLocks/>
          </p:cNvCxnSpPr>
          <p:nvPr/>
        </p:nvCxnSpPr>
        <p:spPr>
          <a:xfrm>
            <a:off x="8498736" y="4577503"/>
            <a:ext cx="0" cy="441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文本框 61">
            <a:extLst>
              <a:ext uri="{FF2B5EF4-FFF2-40B4-BE49-F238E27FC236}">
                <a16:creationId xmlns:a16="http://schemas.microsoft.com/office/drawing/2014/main" id="{52E5CA70-FCC4-9BC3-8E25-0CDB8905C242}"/>
              </a:ext>
            </a:extLst>
          </p:cNvPr>
          <p:cNvSpPr txBox="1"/>
          <p:nvPr/>
        </p:nvSpPr>
        <p:spPr>
          <a:xfrm>
            <a:off x="7615080" y="5018598"/>
            <a:ext cx="2451195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4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周后复查以确定</a:t>
            </a:r>
            <a:r>
              <a:rPr lang="en-US" altLang="zh-CN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AT</a:t>
            </a:r>
            <a:r>
              <a:rPr lang="zh-CN" altLang="en-US" dirty="0"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缺乏，并考虑亲属送检</a:t>
            </a:r>
          </a:p>
        </p:txBody>
      </p:sp>
      <p:cxnSp>
        <p:nvCxnSpPr>
          <p:cNvPr id="66" name="直接连接符 65">
            <a:extLst>
              <a:ext uri="{FF2B5EF4-FFF2-40B4-BE49-F238E27FC236}">
                <a16:creationId xmlns:a16="http://schemas.microsoft.com/office/drawing/2014/main" id="{85503625-5A03-3D77-E4E4-60C9CDB6F0E1}"/>
              </a:ext>
            </a:extLst>
          </p:cNvPr>
          <p:cNvCxnSpPr>
            <a:cxnSpLocks/>
          </p:cNvCxnSpPr>
          <p:nvPr/>
        </p:nvCxnSpPr>
        <p:spPr>
          <a:xfrm flipV="1">
            <a:off x="7366385" y="4325565"/>
            <a:ext cx="0" cy="2519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1" name="直接连接符 70">
            <a:extLst>
              <a:ext uri="{FF2B5EF4-FFF2-40B4-BE49-F238E27FC236}">
                <a16:creationId xmlns:a16="http://schemas.microsoft.com/office/drawing/2014/main" id="{74A1C3DD-AE31-D8E3-6E49-4976096D20BC}"/>
              </a:ext>
            </a:extLst>
          </p:cNvPr>
          <p:cNvCxnSpPr>
            <a:cxnSpLocks/>
          </p:cNvCxnSpPr>
          <p:nvPr/>
        </p:nvCxnSpPr>
        <p:spPr>
          <a:xfrm flipV="1">
            <a:off x="9575456" y="4325566"/>
            <a:ext cx="0" cy="25193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3C1BB9F6-01DD-6C67-913D-1E7C0C4936E1}"/>
              </a:ext>
            </a:extLst>
          </p:cNvPr>
          <p:cNvSpPr txBox="1"/>
          <p:nvPr/>
        </p:nvSpPr>
        <p:spPr>
          <a:xfrm>
            <a:off x="7831283" y="6361421"/>
            <a:ext cx="37412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0" i="0" dirty="0">
                <a:solidFill>
                  <a:srgbClr val="1F1F1F"/>
                </a:solidFill>
                <a:effectLst/>
                <a:latin typeface="Microsoft YaHei Light" panose="020B0502040204020203" pitchFamily="34" charset="-122"/>
                <a:ea typeface="Microsoft YaHei Light" panose="020B0502040204020203" pitchFamily="34" charset="-122"/>
              </a:rPr>
              <a:t> JTH January 2020, Pages 17-22</a:t>
            </a:r>
            <a:endParaRPr lang="zh-CN" altLang="en-US" dirty="0">
              <a:latin typeface="Microsoft YaHei Light" panose="020B0502040204020203" pitchFamily="34" charset="-122"/>
              <a:ea typeface="Microsoft YaHei Light" panose="020B0502040204020203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15570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67408" y="142852"/>
            <a:ext cx="10585176" cy="3571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altLang="zh-CN" sz="2800" b="1" i="1" dirty="0"/>
              <a:t>Case</a:t>
            </a:r>
          </a:p>
          <a:p>
            <a:r>
              <a:rPr lang="zh-CN" altLang="en-US" sz="2400" dirty="0"/>
              <a:t>患者男，</a:t>
            </a:r>
            <a:r>
              <a:rPr lang="en-US" altLang="zh-CN" sz="2400" dirty="0"/>
              <a:t>25</a:t>
            </a:r>
            <a:r>
              <a:rPr lang="zh-CN" altLang="en-US" sz="2400" dirty="0"/>
              <a:t>岁，上腹疼痛</a:t>
            </a:r>
            <a:r>
              <a:rPr lang="en-US" altLang="zh-CN" sz="2400" dirty="0"/>
              <a:t>6</a:t>
            </a:r>
            <a:r>
              <a:rPr lang="zh-CN" altLang="en-US" sz="2400" dirty="0"/>
              <a:t>天入院，门诊超声检查示门静脉、肠系膜上静脉血栓形成。抗凝、溶栓、取栓手术后再次复发血栓形成，合并肠缺血坏死，治疗效果不佳。</a:t>
            </a:r>
            <a:endParaRPr lang="en-US" altLang="zh-CN" sz="2400" dirty="0"/>
          </a:p>
          <a:p>
            <a:r>
              <a:rPr lang="zh-CN" altLang="en-US" sz="2400" dirty="0"/>
              <a:t>易栓症相关检查：</a:t>
            </a:r>
            <a:endParaRPr lang="en-US" altLang="zh-CN" sz="2400" dirty="0"/>
          </a:p>
          <a:p>
            <a:pPr>
              <a:buNone/>
            </a:pPr>
            <a:r>
              <a:rPr lang="en-US" altLang="zh-CN" sz="2400" dirty="0"/>
              <a:t>    PC</a:t>
            </a:r>
            <a:r>
              <a:rPr lang="zh-CN" altLang="en-US" sz="2400" dirty="0"/>
              <a:t>、</a:t>
            </a:r>
            <a:r>
              <a:rPr lang="en-US" altLang="zh-CN" sz="2400" dirty="0"/>
              <a:t>PS</a:t>
            </a:r>
            <a:r>
              <a:rPr lang="zh-CN" altLang="en-US" sz="2400" dirty="0"/>
              <a:t>、</a:t>
            </a:r>
            <a:r>
              <a:rPr lang="en-US" altLang="zh-CN" sz="2400" dirty="0"/>
              <a:t>APL</a:t>
            </a:r>
            <a:r>
              <a:rPr lang="zh-CN" altLang="en-US" sz="2400" dirty="0"/>
              <a:t>均正常；抗凝血酶（</a:t>
            </a:r>
            <a:r>
              <a:rPr lang="en-US" altLang="zh-CN" sz="2400" dirty="0"/>
              <a:t>AT</a:t>
            </a:r>
            <a:r>
              <a:rPr lang="zh-CN" altLang="en-US" sz="2400" dirty="0"/>
              <a:t>）活性：</a:t>
            </a:r>
            <a:r>
              <a:rPr lang="en-US" altLang="zh-CN" sz="2400" dirty="0"/>
              <a:t>36%~42% </a:t>
            </a:r>
            <a:r>
              <a:rPr lang="zh-CN" altLang="en-US" sz="2400" dirty="0"/>
              <a:t>（参考值：</a:t>
            </a:r>
            <a:r>
              <a:rPr lang="en-US" altLang="zh-CN" sz="2400" dirty="0"/>
              <a:t>80-120%</a:t>
            </a:r>
            <a:r>
              <a:rPr lang="zh-CN" altLang="en-US" sz="2400" dirty="0"/>
              <a:t>）</a:t>
            </a:r>
            <a:endParaRPr lang="en-US" altLang="zh-CN" sz="2400" dirty="0"/>
          </a:p>
          <a:p>
            <a:pPr>
              <a:buNone/>
            </a:pPr>
            <a:r>
              <a:rPr lang="zh-CN" altLang="en-US" sz="2400" b="1" i="1" dirty="0">
                <a:solidFill>
                  <a:srgbClr val="0070C0"/>
                </a:solidFill>
              </a:rPr>
              <a:t>临床咨询：该程度的</a:t>
            </a:r>
            <a:r>
              <a:rPr lang="en-US" altLang="zh-CN" sz="2400" b="1" i="1" dirty="0">
                <a:solidFill>
                  <a:srgbClr val="0070C0"/>
                </a:solidFill>
              </a:rPr>
              <a:t>AT</a:t>
            </a:r>
            <a:r>
              <a:rPr lang="zh-CN" altLang="en-US" sz="2400" b="1" i="1" dirty="0">
                <a:solidFill>
                  <a:srgbClr val="0070C0"/>
                </a:solidFill>
              </a:rPr>
              <a:t>降低是否为易栓因素？</a:t>
            </a:r>
            <a:endParaRPr lang="en-US" altLang="zh-CN" sz="2400" b="1" i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zh-CN" sz="2400" b="1" i="1" dirty="0">
                <a:solidFill>
                  <a:srgbClr val="0070C0"/>
                </a:solidFill>
              </a:rPr>
              <a:t>                       </a:t>
            </a:r>
            <a:r>
              <a:rPr lang="zh-CN" altLang="en-US" sz="2400" b="1" i="1" dirty="0">
                <a:solidFill>
                  <a:srgbClr val="0070C0"/>
                </a:solidFill>
              </a:rPr>
              <a:t>如何快速判断是否为遗传性</a:t>
            </a:r>
            <a:r>
              <a:rPr lang="en-US" altLang="zh-CN" sz="2400" b="1" i="1" dirty="0">
                <a:solidFill>
                  <a:srgbClr val="0070C0"/>
                </a:solidFill>
              </a:rPr>
              <a:t>AT</a:t>
            </a:r>
            <a:r>
              <a:rPr lang="zh-CN" altLang="en-US" sz="2400" b="1" i="1" dirty="0">
                <a:solidFill>
                  <a:srgbClr val="0070C0"/>
                </a:solidFill>
              </a:rPr>
              <a:t>缺乏症？</a:t>
            </a:r>
            <a:endParaRPr lang="en-US" altLang="zh-CN" sz="2400" b="1" i="1" dirty="0">
              <a:solidFill>
                <a:srgbClr val="0070C0"/>
              </a:solidFill>
            </a:endParaRPr>
          </a:p>
          <a:p>
            <a:pPr>
              <a:buNone/>
            </a:pPr>
            <a:endParaRPr lang="en-US" altLang="zh-CN" sz="2400" b="1" i="1" dirty="0"/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3600844"/>
            <a:ext cx="2486028" cy="3257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图片 4" descr="IMG_20190528153044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10380" y="3589310"/>
            <a:ext cx="3857620" cy="3259618"/>
          </a:xfrm>
          <a:prstGeom prst="rect">
            <a:avLst/>
          </a:prstGeom>
        </p:spPr>
      </p:pic>
      <p:pic>
        <p:nvPicPr>
          <p:cNvPr id="8" name="图片 7" descr="1.2.392.200036.9116.2.6.1.37.2420991567.1558064799.927834.bmp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5736" y="3571876"/>
            <a:ext cx="2643206" cy="32861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33233" y="349420"/>
            <a:ext cx="1169541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400" b="1" dirty="0">
                <a:solidFill>
                  <a:srgbClr val="0070C0"/>
                </a:solidFill>
              </a:rPr>
              <a:t>答复：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zh-CN" sz="2400" b="1" dirty="0">
                <a:solidFill>
                  <a:srgbClr val="0070C0"/>
                </a:solidFill>
              </a:rPr>
              <a:t>1.</a:t>
            </a:r>
            <a:r>
              <a:rPr lang="zh-CN" altLang="en-US" sz="2400" b="1" dirty="0">
                <a:solidFill>
                  <a:srgbClr val="0070C0"/>
                </a:solidFill>
              </a:rPr>
              <a:t>遗传性</a:t>
            </a:r>
            <a:r>
              <a:rPr lang="en-US" altLang="zh-CN" sz="2400" b="1" dirty="0">
                <a:solidFill>
                  <a:srgbClr val="0070C0"/>
                </a:solidFill>
              </a:rPr>
              <a:t>AT</a:t>
            </a:r>
            <a:r>
              <a:rPr lang="zh-CN" altLang="en-US" sz="2400" b="1" dirty="0">
                <a:solidFill>
                  <a:srgbClr val="0070C0"/>
                </a:solidFill>
              </a:rPr>
              <a:t>缺乏通常</a:t>
            </a:r>
            <a:r>
              <a:rPr lang="en-US" altLang="zh-CN" sz="2400" b="1" dirty="0">
                <a:solidFill>
                  <a:srgbClr val="0070C0"/>
                </a:solidFill>
              </a:rPr>
              <a:t>AT</a:t>
            </a:r>
            <a:r>
              <a:rPr lang="zh-CN" altLang="en-US" sz="2400" b="1" dirty="0">
                <a:solidFill>
                  <a:srgbClr val="0070C0"/>
                </a:solidFill>
              </a:rPr>
              <a:t>活性为正常人</a:t>
            </a:r>
            <a:r>
              <a:rPr lang="en-US" altLang="zh-CN" sz="2400" b="1" dirty="0">
                <a:solidFill>
                  <a:srgbClr val="0070C0"/>
                </a:solidFill>
              </a:rPr>
              <a:t>50%</a:t>
            </a:r>
            <a:r>
              <a:rPr lang="zh-CN" altLang="en-US" sz="2400" b="1" dirty="0">
                <a:solidFill>
                  <a:srgbClr val="0070C0"/>
                </a:solidFill>
              </a:rPr>
              <a:t>左右，该患者</a:t>
            </a:r>
            <a:r>
              <a:rPr lang="en-US" altLang="zh-CN" sz="2400" b="1" dirty="0">
                <a:solidFill>
                  <a:srgbClr val="0070C0"/>
                </a:solidFill>
              </a:rPr>
              <a:t>AT</a:t>
            </a:r>
            <a:r>
              <a:rPr lang="zh-CN" altLang="en-US" sz="2400" b="1" dirty="0">
                <a:solidFill>
                  <a:srgbClr val="0070C0"/>
                </a:solidFill>
              </a:rPr>
              <a:t>降低不排除易栓症；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pPr>
              <a:buNone/>
            </a:pPr>
            <a:endParaRPr lang="en-US" altLang="zh-CN" sz="2400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altLang="zh-CN" sz="2400" b="1" dirty="0">
                <a:solidFill>
                  <a:srgbClr val="0070C0"/>
                </a:solidFill>
              </a:rPr>
              <a:t>2.</a:t>
            </a:r>
            <a:r>
              <a:rPr lang="zh-CN" altLang="en-US" sz="2400" b="1" dirty="0">
                <a:solidFill>
                  <a:srgbClr val="0070C0"/>
                </a:solidFill>
              </a:rPr>
              <a:t>大部分</a:t>
            </a:r>
            <a:r>
              <a:rPr lang="en-US" altLang="zh-CN" sz="2400" b="1" dirty="0">
                <a:solidFill>
                  <a:srgbClr val="0070C0"/>
                </a:solidFill>
              </a:rPr>
              <a:t>AT</a:t>
            </a:r>
            <a:r>
              <a:rPr lang="zh-CN" altLang="en-US" sz="2400" b="1" dirty="0">
                <a:solidFill>
                  <a:srgbClr val="0070C0"/>
                </a:solidFill>
              </a:rPr>
              <a:t>缺乏症为显性遗传，建议患者父母送检</a:t>
            </a:r>
            <a:r>
              <a:rPr lang="en-US" altLang="zh-CN" sz="2400" b="1" dirty="0">
                <a:solidFill>
                  <a:srgbClr val="0070C0"/>
                </a:solidFill>
              </a:rPr>
              <a:t>AT</a:t>
            </a:r>
            <a:r>
              <a:rPr lang="zh-CN" altLang="en-US" sz="2400" b="1" dirty="0">
                <a:solidFill>
                  <a:srgbClr val="0070C0"/>
                </a:solidFill>
              </a:rPr>
              <a:t>活性，可初步判断；</a:t>
            </a:r>
            <a:endParaRPr lang="en-US" altLang="zh-CN" sz="2400" dirty="0"/>
          </a:p>
          <a:p>
            <a:pPr>
              <a:buNone/>
            </a:pPr>
            <a:endParaRPr lang="en-US" altLang="zh-CN" sz="2400" dirty="0"/>
          </a:p>
          <a:p>
            <a:r>
              <a:rPr lang="zh-CN" altLang="en-US" sz="2400" dirty="0"/>
              <a:t>患者父亲</a:t>
            </a:r>
            <a:r>
              <a:rPr lang="en-US" altLang="zh-CN" sz="2400" dirty="0"/>
              <a:t>AT</a:t>
            </a:r>
            <a:r>
              <a:rPr lang="zh-CN" altLang="en-US" sz="2400" dirty="0"/>
              <a:t>活性：</a:t>
            </a:r>
            <a:r>
              <a:rPr lang="en-US" altLang="zh-CN" sz="2400" dirty="0"/>
              <a:t>59%</a:t>
            </a:r>
            <a:r>
              <a:rPr lang="zh-CN" altLang="en-US" sz="2400" dirty="0"/>
              <a:t>，母亲</a:t>
            </a:r>
            <a:r>
              <a:rPr lang="en-US" altLang="zh-CN" sz="2400" dirty="0"/>
              <a:t>AT</a:t>
            </a:r>
            <a:r>
              <a:rPr lang="zh-CN" altLang="en-US" sz="2400" dirty="0"/>
              <a:t>活性：</a:t>
            </a:r>
            <a:r>
              <a:rPr lang="en-US" altLang="zh-CN" sz="2400" dirty="0"/>
              <a:t>102%  (Ref:80-120%)</a:t>
            </a:r>
            <a:r>
              <a:rPr lang="zh-CN" altLang="en-US" sz="2400" dirty="0"/>
              <a:t>，初步考虑遗传性</a:t>
            </a:r>
            <a:r>
              <a:rPr lang="en-US" altLang="zh-CN" sz="2400" dirty="0"/>
              <a:t>AT</a:t>
            </a:r>
            <a:r>
              <a:rPr lang="zh-CN" altLang="en-US" sz="2400" dirty="0"/>
              <a:t>缺乏</a:t>
            </a:r>
            <a:r>
              <a:rPr lang="en-US" altLang="zh-CN" sz="2400" dirty="0"/>
              <a:t>;</a:t>
            </a:r>
          </a:p>
          <a:p>
            <a:endParaRPr lang="en-US" altLang="zh-CN" sz="2400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zh-CN" altLang="en-US" sz="2400" dirty="0"/>
              <a:t>一周后基因检测结果：患者及其父均存在</a:t>
            </a:r>
            <a:r>
              <a:rPr lang="en-US" altLang="zh-CN" sz="2400" dirty="0"/>
              <a:t>AT</a:t>
            </a:r>
            <a:r>
              <a:rPr lang="zh-CN" altLang="en-US" sz="2400" dirty="0"/>
              <a:t>基因杂合错义突变。</a:t>
            </a:r>
          </a:p>
        </p:txBody>
      </p:sp>
      <p:pic>
        <p:nvPicPr>
          <p:cNvPr id="29697" name="图片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59233" y="3942518"/>
            <a:ext cx="6667500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2925367" y="3480853"/>
            <a:ext cx="442915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solidFill>
                  <a:srgbClr val="000000"/>
                </a:solidFill>
                <a:latin typeface="新宋体" pitchFamily="49" charset="-122"/>
                <a:ea typeface="新宋体" pitchFamily="49" charset="-122"/>
                <a:cs typeface="Times New Roman" pitchFamily="18" charset="0"/>
              </a:rPr>
              <a:t>受检者：</a:t>
            </a:r>
            <a:r>
              <a:rPr lang="en-US" altLang="zh-CN" sz="2400" i="1" dirty="0">
                <a:solidFill>
                  <a:srgbClr val="000000"/>
                </a:solidFill>
                <a:latin typeface="Times New Roman" pitchFamily="18" charset="0"/>
                <a:ea typeface="新宋体" pitchFamily="49" charset="-122"/>
                <a:cs typeface="Times New Roman" pitchFamily="18" charset="0"/>
              </a:rPr>
              <a:t>SERPINC1</a:t>
            </a:r>
            <a:r>
              <a:rPr lang="en-US" altLang="zh-CN" sz="2400" dirty="0">
                <a:solidFill>
                  <a:srgbClr val="000000"/>
                </a:solidFill>
                <a:latin typeface="Times New Roman" pitchFamily="18" charset="0"/>
                <a:ea typeface="新宋体" pitchFamily="49" charset="-122"/>
                <a:cs typeface="Times New Roman" pitchFamily="18" charset="0"/>
              </a:rPr>
              <a:t> c.321C&gt;G</a:t>
            </a:r>
            <a:endParaRPr lang="en-US" altLang="zh-CN" sz="2400" dirty="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pic>
        <p:nvPicPr>
          <p:cNvPr id="29699" name="图片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02110" y="5299840"/>
            <a:ext cx="6665913" cy="811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544853" y="4799775"/>
            <a:ext cx="55721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400">
                <a:solidFill>
                  <a:srgbClr val="000000"/>
                </a:solidFill>
                <a:latin typeface="新宋体" pitchFamily="49" charset="-122"/>
                <a:ea typeface="新宋体" pitchFamily="49" charset="-122"/>
                <a:cs typeface="Times New Roman" pitchFamily="18" charset="0"/>
              </a:rPr>
              <a:t>受检者父亲：</a:t>
            </a:r>
            <a:r>
              <a:rPr lang="en-US" altLang="zh-CN" sz="2400" i="1">
                <a:solidFill>
                  <a:srgbClr val="000000"/>
                </a:solidFill>
                <a:latin typeface="Times New Roman" pitchFamily="18" charset="0"/>
                <a:ea typeface="新宋体" pitchFamily="49" charset="-122"/>
                <a:cs typeface="Times New Roman" pitchFamily="18" charset="0"/>
              </a:rPr>
              <a:t>SERPINC1</a:t>
            </a:r>
            <a:r>
              <a:rPr lang="en-US" altLang="zh-CN" sz="2400">
                <a:solidFill>
                  <a:srgbClr val="000000"/>
                </a:solidFill>
                <a:latin typeface="Times New Roman" pitchFamily="18" charset="0"/>
                <a:ea typeface="新宋体" pitchFamily="49" charset="-122"/>
                <a:cs typeface="Times New Roman" pitchFamily="18" charset="0"/>
              </a:rPr>
              <a:t> c.321C&gt;G</a:t>
            </a:r>
            <a:endParaRPr lang="en-US" altLang="zh-CN" sz="2400">
              <a:latin typeface="Arial" pitchFamily="34" charset="0"/>
              <a:ea typeface="宋体" pitchFamily="2" charset="-122"/>
              <a:cs typeface="宋体" pitchFamily="2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E301AEA-DFDC-65CF-45BC-616924D12582}"/>
              </a:ext>
            </a:extLst>
          </p:cNvPr>
          <p:cNvSpPr txBox="1"/>
          <p:nvPr/>
        </p:nvSpPr>
        <p:spPr>
          <a:xfrm>
            <a:off x="116617" y="6277747"/>
            <a:ext cx="119587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rgbClr val="0070C0"/>
                </a:solidFill>
              </a:rPr>
              <a:t>AT</a:t>
            </a:r>
            <a:r>
              <a:rPr lang="zh-CN" altLang="en-US" sz="2400" b="1" dirty="0">
                <a:solidFill>
                  <a:srgbClr val="0070C0"/>
                </a:solidFill>
              </a:rPr>
              <a:t>缺乏症可能导致肝素抵抗，建议换用其他抗凝药。患者换用阿加曲班后血栓症状改善</a:t>
            </a:r>
            <a:r>
              <a:rPr lang="en-US" altLang="zh-CN" sz="2400" b="1" dirty="0">
                <a:solidFill>
                  <a:srgbClr val="0070C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25557" y="2636912"/>
          <a:ext cx="6755726" cy="3704235"/>
        </p:xfrm>
        <a:graphic>
          <a:graphicData uri="http://schemas.openxmlformats.org/drawingml/2006/table">
            <a:tbl>
              <a:tblPr/>
              <a:tblGrid>
                <a:gridCol w="4049634">
                  <a:extLst>
                    <a:ext uri="{9D8B030D-6E8A-4147-A177-3AD203B41FA5}">
                      <a16:colId xmlns:a16="http://schemas.microsoft.com/office/drawing/2014/main" val="1766667140"/>
                    </a:ext>
                  </a:extLst>
                </a:gridCol>
                <a:gridCol w="545414">
                  <a:extLst>
                    <a:ext uri="{9D8B030D-6E8A-4147-A177-3AD203B41FA5}">
                      <a16:colId xmlns:a16="http://schemas.microsoft.com/office/drawing/2014/main" val="2415117195"/>
                    </a:ext>
                  </a:extLst>
                </a:gridCol>
                <a:gridCol w="2160678">
                  <a:extLst>
                    <a:ext uri="{9D8B030D-6E8A-4147-A177-3AD203B41FA5}">
                      <a16:colId xmlns:a16="http://schemas.microsoft.com/office/drawing/2014/main" val="139162772"/>
                    </a:ext>
                  </a:extLst>
                </a:gridCol>
              </a:tblGrid>
              <a:tr h="410411">
                <a:tc gridSpan="2">
                  <a:txBody>
                    <a:bodyPr/>
                    <a:lstStyle/>
                    <a:p>
                      <a:pPr algn="l" fontAlgn="t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effectLst/>
                          <a:latin typeface="Imago" pitchFamily="34" charset="0"/>
                        </a:rPr>
                        <a:t>凝血筛查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effectLst/>
                          <a:latin typeface="Imago" pitchFamily="34" charset="0"/>
                        </a:rPr>
                        <a:t>参考区间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874916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PT (s)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anose="020B0500060000020004" pitchFamily="34" charset="0"/>
                        </a:rPr>
                        <a:t>12.9</a:t>
                      </a:r>
                    </a:p>
                  </a:txBody>
                  <a:tcPr marL="33637" marR="33637" marT="50456" marB="5045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11.5-14.5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790227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APTT (s)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anose="020B0500060000020004" pitchFamily="34" charset="0"/>
                        </a:rPr>
                        <a:t>32.3</a:t>
                      </a:r>
                    </a:p>
                  </a:txBody>
                  <a:tcPr marL="33637" marR="33637" marT="50456" marB="5045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29.0-42.0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178927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Fibrinogen (g/L)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anose="020B0500060000020004" pitchFamily="34" charset="0"/>
                        </a:rPr>
                        <a:t>3.1</a:t>
                      </a:r>
                    </a:p>
                  </a:txBody>
                  <a:tcPr marL="33637" marR="33637" marT="50456" marB="5045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2.0–4.0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196053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Thrombin time</a:t>
                      </a:r>
                      <a:r>
                        <a:rPr lang="en-US" sz="1600" baseline="0" dirty="0">
                          <a:effectLst/>
                          <a:latin typeface="Imago" pitchFamily="34" charset="0"/>
                        </a:rPr>
                        <a:t> </a:t>
                      </a:r>
                      <a:endParaRPr lang="en-US" sz="1600" dirty="0"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anose="020B0500060000020004" pitchFamily="34" charset="0"/>
                        </a:rPr>
                        <a:t>16.7</a:t>
                      </a:r>
                    </a:p>
                  </a:txBody>
                  <a:tcPr marL="33637" marR="33637" marT="50456" marB="5045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14.0-19.0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449636"/>
                  </a:ext>
                </a:extLst>
              </a:tr>
              <a:tr h="410411">
                <a:tc gridSpan="2">
                  <a:txBody>
                    <a:bodyPr/>
                    <a:lstStyle/>
                    <a:p>
                      <a:pPr fontAlgn="t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effectLst/>
                          <a:latin typeface="Imago" pitchFamily="34" charset="0"/>
                        </a:rPr>
                        <a:t>遗传性易栓症检测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Imago" pitchFamily="34" charset="0"/>
                        </a:rPr>
                        <a:t>参考区间</a:t>
                      </a:r>
                      <a:endParaRPr lang="en-GB" sz="1600" b="1" dirty="0">
                        <a:solidFill>
                          <a:schemeClr val="bg1"/>
                        </a:solidFill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157361"/>
                  </a:ext>
                </a:extLst>
              </a:tr>
              <a:tr h="410411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Antithrombin activity (%)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itchFamily="34" charset="0"/>
                        </a:rPr>
                        <a:t>83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86–130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58313651"/>
                  </a:ext>
                </a:extLst>
              </a:tr>
              <a:tr h="410411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Protein C activity (%)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Imago" pitchFamily="34" charset="0"/>
                        </a:rPr>
                        <a:t>42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72–164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460755"/>
                  </a:ext>
                </a:extLst>
              </a:tr>
              <a:tr h="410411">
                <a:tc>
                  <a:txBody>
                    <a:bodyPr/>
                    <a:lstStyle/>
                    <a:p>
                      <a:pPr fontAlgn="t"/>
                      <a:r>
                        <a:rPr lang="nl-NL" sz="1600" dirty="0">
                          <a:effectLst/>
                          <a:latin typeface="Imago" pitchFamily="34" charset="0"/>
                        </a:rPr>
                        <a:t>Protein S </a:t>
                      </a:r>
                      <a:r>
                        <a:rPr lang="en-US" altLang="zh-CN" sz="1600" dirty="0">
                          <a:effectLst/>
                          <a:latin typeface="Imago" pitchFamily="34" charset="0"/>
                        </a:rPr>
                        <a:t>activity</a:t>
                      </a:r>
                      <a:r>
                        <a:rPr lang="nl-NL" sz="1600" dirty="0">
                          <a:effectLst/>
                          <a:latin typeface="Imago" pitchFamily="34" charset="0"/>
                        </a:rPr>
                        <a:t> (%)</a:t>
                      </a:r>
                      <a:endParaRPr lang="en-US" sz="1600" dirty="0"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  <a:latin typeface="Imago" pitchFamily="34" charset="0"/>
                        </a:rPr>
                        <a:t>40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74–132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257890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63352" y="182536"/>
            <a:ext cx="1451674" cy="700050"/>
          </a:xfrm>
        </p:spPr>
        <p:txBody>
          <a:bodyPr>
            <a:normAutofit/>
          </a:bodyPr>
          <a:lstStyle/>
          <a:p>
            <a:r>
              <a:rPr lang="en-US" altLang="zh-CN" sz="3200" b="1" i="1" dirty="0">
                <a:latin typeface="Imago" panose="020B0500060000020004" pitchFamily="34" charset="0"/>
              </a:rPr>
              <a:t>Case</a:t>
            </a:r>
            <a:endParaRPr lang="en-GB" sz="3200" i="1" dirty="0">
              <a:latin typeface="Minion" panose="02040503050201020203" pitchFamily="18" charset="0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F3652A1-52AA-4181-A6F5-8FBDB68BC79D}"/>
              </a:ext>
            </a:extLst>
          </p:cNvPr>
          <p:cNvSpPr txBox="1"/>
          <p:nvPr/>
        </p:nvSpPr>
        <p:spPr>
          <a:xfrm>
            <a:off x="7392144" y="3284984"/>
            <a:ext cx="463695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i="1" dirty="0">
                <a:solidFill>
                  <a:srgbClr val="186DBE"/>
                </a:solidFill>
              </a:rPr>
              <a:t>问题：</a:t>
            </a:r>
            <a:endParaRPr lang="en-US" altLang="zh-CN" sz="2800" b="1" i="1" dirty="0">
              <a:solidFill>
                <a:srgbClr val="186DBE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i="1" dirty="0">
                <a:solidFill>
                  <a:srgbClr val="186DBE"/>
                </a:solidFill>
              </a:rPr>
              <a:t>可以排除哪些干扰因</a:t>
            </a:r>
            <a:r>
              <a:rPr lang="zh-CN" altLang="en-US" sz="2800" b="1" i="1">
                <a:solidFill>
                  <a:srgbClr val="186DBE"/>
                </a:solidFill>
              </a:rPr>
              <a:t>素？</a:t>
            </a:r>
            <a:endParaRPr lang="en-US" altLang="zh-CN" sz="2800" b="1" i="1">
              <a:solidFill>
                <a:srgbClr val="186DBE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b="1" i="1" dirty="0">
              <a:solidFill>
                <a:srgbClr val="186DBE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altLang="zh-CN" sz="2800" b="1" i="1" dirty="0">
                <a:solidFill>
                  <a:srgbClr val="186DBE"/>
                </a:solidFill>
              </a:rPr>
              <a:t>40%</a:t>
            </a:r>
            <a:r>
              <a:rPr lang="zh-CN" altLang="en-US" sz="2800" b="1" i="1" dirty="0">
                <a:solidFill>
                  <a:srgbClr val="186DBE"/>
                </a:solidFill>
              </a:rPr>
              <a:t>以上的</a:t>
            </a:r>
            <a:r>
              <a:rPr lang="en-US" altLang="zh-CN" sz="2800" b="1" i="1" dirty="0">
                <a:solidFill>
                  <a:srgbClr val="186DBE"/>
                </a:solidFill>
              </a:rPr>
              <a:t>PC/PS</a:t>
            </a:r>
            <a:r>
              <a:rPr lang="zh-CN" altLang="en-US" sz="2800" b="1" i="1" dirty="0">
                <a:solidFill>
                  <a:srgbClr val="186DBE"/>
                </a:solidFill>
              </a:rPr>
              <a:t>水平是否可能为遗传性缺</a:t>
            </a:r>
            <a:r>
              <a:rPr lang="zh-CN" altLang="en-US" sz="2800" b="1" i="1">
                <a:solidFill>
                  <a:srgbClr val="186DBE"/>
                </a:solidFill>
              </a:rPr>
              <a:t>乏？</a:t>
            </a:r>
            <a:endParaRPr lang="en-US" altLang="zh-CN" sz="2800" b="1" i="1">
              <a:solidFill>
                <a:srgbClr val="186DBE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b="1" i="1" dirty="0">
              <a:solidFill>
                <a:srgbClr val="186DBE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i="1" dirty="0">
                <a:solidFill>
                  <a:srgbClr val="186DBE"/>
                </a:solidFill>
              </a:rPr>
              <a:t>进一步检测建议？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15673C-DD42-4EA4-8232-178031230FF7}"/>
              </a:ext>
            </a:extLst>
          </p:cNvPr>
          <p:cNvSpPr txBox="1"/>
          <p:nvPr/>
        </p:nvSpPr>
        <p:spPr>
          <a:xfrm>
            <a:off x="740179" y="882586"/>
            <a:ext cx="947700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ago" panose="020B0500060000020004" pitchFamily="34" charset="0"/>
                <a:ea typeface="Imago Normal" charset="0"/>
                <a:cs typeface="Imago Normal" charset="0"/>
                <a:sym typeface="Arial"/>
              </a:rPr>
              <a:t>张某某</a:t>
            </a:r>
            <a:endParaRPr lang="en-US" altLang="zh-CN" sz="2400" kern="0" dirty="0">
              <a:solidFill>
                <a:srgbClr val="000000"/>
              </a:solidFill>
              <a:latin typeface="Imago" panose="020B0500060000020004" pitchFamily="34" charset="0"/>
              <a:ea typeface="Imago Normal" charset="0"/>
              <a:cs typeface="Imago Normal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ago" panose="020B0500060000020004" pitchFamily="34" charset="0"/>
                <a:ea typeface="Imago Normal" charset="0"/>
                <a:cs typeface="Imago Normal" charset="0"/>
                <a:sym typeface="Arial"/>
              </a:rPr>
              <a:t>今年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ago" panose="020B0500060000020004" pitchFamily="34" charset="0"/>
                <a:ea typeface="Imago Normal" charset="0"/>
                <a:cs typeface="Imago Normal" charset="0"/>
                <a:sym typeface="Arial"/>
              </a:rPr>
              <a:t>53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ago" panose="020B0500060000020004" pitchFamily="34" charset="0"/>
                <a:ea typeface="Imago Normal" charset="0"/>
                <a:cs typeface="Imago Normal" charset="0"/>
                <a:sym typeface="Arial"/>
              </a:rPr>
              <a:t>岁，男性，突发头痛，抽搐伴意识障碍入院。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mago" panose="020B0500060000020004" pitchFamily="34" charset="0"/>
              <a:ea typeface="Imago Normal" charset="0"/>
              <a:cs typeface="Imago Normal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ago" panose="020B0500060000020004" pitchFamily="34" charset="0"/>
                <a:ea typeface="Imago Normal" charset="0"/>
                <a:cs typeface="Imago Normal" charset="0"/>
                <a:sym typeface="Arial"/>
              </a:rPr>
              <a:t>外院头颅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ago" panose="020B0500060000020004" pitchFamily="34" charset="0"/>
                <a:ea typeface="Imago Normal" charset="0"/>
                <a:cs typeface="Imago Normal" charset="0"/>
                <a:sym typeface="Arial"/>
              </a:rPr>
              <a:t>MRI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ago" panose="020B0500060000020004" pitchFamily="34" charset="0"/>
                <a:ea typeface="Imago Normal" charset="0"/>
                <a:cs typeface="Imago Normal" charset="0"/>
                <a:sym typeface="Arial"/>
              </a:rPr>
              <a:t>提示颅静脉窦血栓形成。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mago" panose="020B0500060000020004" pitchFamily="34" charset="0"/>
              <a:ea typeface="Imago Normal" charset="0"/>
              <a:cs typeface="Imago Normal" charset="0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ago" panose="020B0500060000020004" pitchFamily="34" charset="0"/>
                <a:ea typeface="Imago Normal" charset="0"/>
                <a:cs typeface="Imago Normal" charset="0"/>
                <a:sym typeface="Arial"/>
              </a:rPr>
              <a:t>右腿脉管炎病史十余年。否认血栓病史，家族史不详。</a:t>
            </a:r>
            <a:endParaRPr kumimoji="0" lang="en-US" altLang="zh-CN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Imago" panose="020B0500060000020004" pitchFamily="34" charset="0"/>
              <a:ea typeface="Imago Normal" charset="0"/>
              <a:cs typeface="Imago Normal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604113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>
            <a:extLst>
              <a:ext uri="{FF2B5EF4-FFF2-40B4-BE49-F238E27FC236}">
                <a16:creationId xmlns:a16="http://schemas.microsoft.com/office/drawing/2014/main" id="{618153AA-ADB6-47B5-9767-96012CD6F442}"/>
              </a:ext>
            </a:extLst>
          </p:cNvPr>
          <p:cNvGraphicFramePr>
            <a:graphicFrameLocks noGrp="1"/>
          </p:cNvGraphicFramePr>
          <p:nvPr/>
        </p:nvGraphicFramePr>
        <p:xfrm>
          <a:off x="738150" y="2071678"/>
          <a:ext cx="5041692" cy="1584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32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884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zh-CN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000" dirty="0"/>
                        <a:t>杂合突变相应水平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PC</a:t>
                      </a:r>
                      <a:endParaRPr lang="zh-CN" alt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40-65%</a:t>
                      </a:r>
                      <a:endParaRPr lang="zh-CN" altLang="en-US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PS</a:t>
                      </a:r>
                      <a:endParaRPr lang="zh-CN" alt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20-64%</a:t>
                      </a:r>
                      <a:endParaRPr lang="zh-CN" altLang="en-US" sz="2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/>
                        <a:t>AT</a:t>
                      </a:r>
                      <a:endParaRPr lang="zh-CN" altLang="en-US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/>
                        <a:t>50%</a:t>
                      </a:r>
                      <a:r>
                        <a:rPr lang="zh-CN" altLang="en-US" sz="2000" b="1" dirty="0"/>
                        <a:t>左右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EA745C8F-B248-4935-A07A-E32FC0C885BF}"/>
              </a:ext>
            </a:extLst>
          </p:cNvPr>
          <p:cNvSpPr txBox="1"/>
          <p:nvPr/>
        </p:nvSpPr>
        <p:spPr>
          <a:xfrm>
            <a:off x="238084" y="571480"/>
            <a:ext cx="9715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1.</a:t>
            </a:r>
            <a:r>
              <a:rPr lang="zh-CN" altLang="en-US" sz="2400" b="1" dirty="0"/>
              <a:t>凝血四项正常，可排除普通肝素、</a:t>
            </a:r>
            <a:r>
              <a:rPr lang="en-US" altLang="zh-CN" sz="2400" b="1" dirty="0"/>
              <a:t>DOAC</a:t>
            </a:r>
            <a:r>
              <a:rPr lang="zh-CN" altLang="en-US" sz="2400" b="1" dirty="0"/>
              <a:t>、华法林等抗凝药物</a:t>
            </a:r>
            <a:r>
              <a:rPr lang="zh-CN" altLang="en-US" sz="2400" b="1"/>
              <a:t>干扰</a:t>
            </a:r>
            <a:r>
              <a:rPr lang="en-US" altLang="zh-CN" sz="2400" b="1"/>
              <a:t>;</a:t>
            </a:r>
            <a:endParaRPr lang="en-US" altLang="zh-CN" sz="2400" b="1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DCAD416-3CA1-46F3-8897-2F9BBEC0E257}"/>
              </a:ext>
            </a:extLst>
          </p:cNvPr>
          <p:cNvSpPr txBox="1"/>
          <p:nvPr/>
        </p:nvSpPr>
        <p:spPr>
          <a:xfrm>
            <a:off x="309522" y="4071942"/>
            <a:ext cx="69468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altLang="zh-CN" sz="2800" b="1" i="1" dirty="0">
              <a:solidFill>
                <a:srgbClr val="186DBE"/>
              </a:solidFill>
            </a:endParaRPr>
          </a:p>
          <a:p>
            <a:r>
              <a:rPr lang="en-US" altLang="zh-CN" sz="2400" b="1" i="1" dirty="0"/>
              <a:t>3.</a:t>
            </a:r>
            <a:r>
              <a:rPr lang="zh-CN" altLang="en-US" sz="2400" b="1" i="1" dirty="0"/>
              <a:t>进一步检测建议</a:t>
            </a:r>
            <a:r>
              <a:rPr lang="en-US" altLang="zh-CN" sz="2400" b="1" i="1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/>
              <a:t>FVII:   </a:t>
            </a:r>
            <a:r>
              <a:rPr lang="zh-CN" altLang="en-US" sz="2400" b="1"/>
              <a:t>若</a:t>
            </a:r>
            <a:r>
              <a:rPr lang="en-US" altLang="zh-CN" sz="2400" b="1"/>
              <a:t>FVII</a:t>
            </a:r>
            <a:r>
              <a:rPr lang="zh-CN" altLang="en-US" sz="2400" b="1" dirty="0"/>
              <a:t>也降低，</a:t>
            </a:r>
            <a:r>
              <a:rPr lang="en-US" altLang="zh-CN" sz="2400" b="1" dirty="0"/>
              <a:t>PC</a:t>
            </a:r>
            <a:r>
              <a:rPr lang="zh-CN" altLang="en-US" sz="2400" b="1" dirty="0"/>
              <a:t>获得性降低可</a:t>
            </a:r>
            <a:r>
              <a:rPr lang="zh-CN" altLang="en-US" sz="2400" b="1"/>
              <a:t>能性大；</a:t>
            </a:r>
            <a:endParaRPr lang="en-US" altLang="zh-CN" sz="24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b="1"/>
              <a:t>FVIII:   </a:t>
            </a:r>
            <a:r>
              <a:rPr lang="zh-CN" altLang="en-US" sz="2400" b="1"/>
              <a:t>若</a:t>
            </a:r>
            <a:r>
              <a:rPr lang="en-US" altLang="zh-CN" sz="2400" b="1"/>
              <a:t>FVIII</a:t>
            </a:r>
            <a:r>
              <a:rPr lang="zh-CN" altLang="en-US" sz="2400" b="1" dirty="0"/>
              <a:t>升高，</a:t>
            </a:r>
            <a:r>
              <a:rPr lang="en-US" altLang="zh-CN" sz="2400" b="1" dirty="0"/>
              <a:t>PS</a:t>
            </a:r>
            <a:r>
              <a:rPr lang="zh-CN" altLang="en-US" sz="2400" b="1" dirty="0"/>
              <a:t>获得性降低可能性大；</a:t>
            </a:r>
            <a:endParaRPr lang="en-US" altLang="zh-CN" sz="2400" b="1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B22DFC6-AE65-40A5-838E-914147A6D704}"/>
              </a:ext>
            </a:extLst>
          </p:cNvPr>
          <p:cNvSpPr txBox="1"/>
          <p:nvPr/>
        </p:nvSpPr>
        <p:spPr>
          <a:xfrm>
            <a:off x="380960" y="5786454"/>
            <a:ext cx="10715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/>
              <a:t>FVII:105% (Ref 55-145</a:t>
            </a:r>
            <a:r>
              <a:rPr lang="en-US" altLang="zh-CN" sz="2400" b="1"/>
              <a:t>) </a:t>
            </a:r>
            <a:r>
              <a:rPr lang="zh-CN" altLang="en-US" sz="2400" b="1"/>
              <a:t>；</a:t>
            </a:r>
            <a:r>
              <a:rPr lang="en-US" altLang="zh-CN" sz="2400" b="1"/>
              <a:t>FVIII</a:t>
            </a:r>
            <a:r>
              <a:rPr lang="en-US" altLang="zh-CN" sz="2400" b="1" dirty="0"/>
              <a:t>: 166% (Ref 50-150</a:t>
            </a:r>
            <a:r>
              <a:rPr lang="en-US" altLang="zh-CN" sz="2400" b="1"/>
              <a:t>)</a:t>
            </a:r>
            <a:r>
              <a:rPr lang="zh-CN" altLang="en-US" sz="2400" b="1"/>
              <a:t>；提</a:t>
            </a:r>
            <a:r>
              <a:rPr lang="zh-CN" altLang="en-US" sz="2400" b="1" dirty="0"/>
              <a:t>示蛋白</a:t>
            </a:r>
            <a:r>
              <a:rPr lang="en-US" altLang="zh-CN" sz="2400" b="1" dirty="0"/>
              <a:t>C</a:t>
            </a:r>
            <a:r>
              <a:rPr lang="zh-CN" altLang="en-US" sz="2400" b="1" dirty="0"/>
              <a:t>先天缺乏可能性大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666874E-2D0B-4F24-A6E6-B44FB337A704}"/>
              </a:ext>
            </a:extLst>
          </p:cNvPr>
          <p:cNvSpPr txBox="1"/>
          <p:nvPr/>
        </p:nvSpPr>
        <p:spPr>
          <a:xfrm>
            <a:off x="238084" y="1500174"/>
            <a:ext cx="599915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/>
              <a:t>2. 40%</a:t>
            </a:r>
            <a:r>
              <a:rPr lang="zh-CN" altLang="en-US" sz="2400" b="1" dirty="0"/>
              <a:t>以上的</a:t>
            </a:r>
            <a:r>
              <a:rPr lang="en-US" altLang="zh-CN" sz="2400" b="1" dirty="0"/>
              <a:t>PC/PS</a:t>
            </a:r>
            <a:r>
              <a:rPr lang="zh-CN" altLang="en-US" sz="2400" b="1" dirty="0"/>
              <a:t>水平可能为遗传性缺乏：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3797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452530" y="1285860"/>
          <a:ext cx="6755726" cy="1231233"/>
        </p:xfrm>
        <a:graphic>
          <a:graphicData uri="http://schemas.openxmlformats.org/drawingml/2006/table">
            <a:tbl>
              <a:tblPr/>
              <a:tblGrid>
                <a:gridCol w="4049634">
                  <a:extLst>
                    <a:ext uri="{9D8B030D-6E8A-4147-A177-3AD203B41FA5}">
                      <a16:colId xmlns:a16="http://schemas.microsoft.com/office/drawing/2014/main" val="1766667140"/>
                    </a:ext>
                  </a:extLst>
                </a:gridCol>
                <a:gridCol w="545414">
                  <a:extLst>
                    <a:ext uri="{9D8B030D-6E8A-4147-A177-3AD203B41FA5}">
                      <a16:colId xmlns:a16="http://schemas.microsoft.com/office/drawing/2014/main" val="2415117195"/>
                    </a:ext>
                  </a:extLst>
                </a:gridCol>
                <a:gridCol w="2160678">
                  <a:extLst>
                    <a:ext uri="{9D8B030D-6E8A-4147-A177-3AD203B41FA5}">
                      <a16:colId xmlns:a16="http://schemas.microsoft.com/office/drawing/2014/main" val="139162772"/>
                    </a:ext>
                  </a:extLst>
                </a:gridCol>
              </a:tblGrid>
              <a:tr h="410411">
                <a:tc gridSpan="2">
                  <a:txBody>
                    <a:bodyPr/>
                    <a:lstStyle/>
                    <a:p>
                      <a:pPr fontAlgn="t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effectLst/>
                          <a:latin typeface="Imago" pitchFamily="34" charset="0"/>
                        </a:rPr>
                        <a:t>遗传性易栓症检测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Imago" pitchFamily="34" charset="0"/>
                        </a:rPr>
                        <a:t>参考区间</a:t>
                      </a:r>
                      <a:endParaRPr lang="en-GB" sz="1600" b="1" dirty="0">
                        <a:solidFill>
                          <a:schemeClr val="bg1"/>
                        </a:solidFill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157361"/>
                  </a:ext>
                </a:extLst>
              </a:tr>
              <a:tr h="410411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Protein C activity (%)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itchFamily="34" charset="0"/>
                        </a:rPr>
                        <a:t>42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72–164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460755"/>
                  </a:ext>
                </a:extLst>
              </a:tr>
              <a:tr h="410411">
                <a:tc>
                  <a:txBody>
                    <a:bodyPr/>
                    <a:lstStyle/>
                    <a:p>
                      <a:pPr fontAlgn="t"/>
                      <a:r>
                        <a:rPr lang="nl-NL" sz="1600" dirty="0">
                          <a:effectLst/>
                          <a:latin typeface="Imago" pitchFamily="34" charset="0"/>
                        </a:rPr>
                        <a:t>Protein S </a:t>
                      </a:r>
                      <a:r>
                        <a:rPr lang="en-US" altLang="zh-CN" sz="1600" dirty="0">
                          <a:effectLst/>
                          <a:latin typeface="Imago" pitchFamily="34" charset="0"/>
                        </a:rPr>
                        <a:t>activity</a:t>
                      </a:r>
                      <a:r>
                        <a:rPr lang="nl-NL" sz="1600" dirty="0">
                          <a:effectLst/>
                          <a:latin typeface="Imago" pitchFamily="34" charset="0"/>
                        </a:rPr>
                        <a:t> (%)</a:t>
                      </a:r>
                      <a:endParaRPr lang="en-US" sz="1600" dirty="0"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itchFamily="34" charset="0"/>
                        </a:rPr>
                        <a:t>83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74–132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257890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2398" y="214290"/>
            <a:ext cx="9821333" cy="1309687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zh-CN" altLang="en-US" sz="2800" b="1"/>
              <a:t>三天后，</a:t>
            </a:r>
            <a:r>
              <a:rPr lang="zh-CN" altLang="en-US" sz="2800" i="1">
                <a:latin typeface="Minion" panose="02040503050201020203" pitchFamily="18" charset="0"/>
              </a:rPr>
              <a:t>非急性期实</a:t>
            </a:r>
            <a:r>
              <a:rPr lang="zh-CN" altLang="en-US" sz="2800" i="1" dirty="0">
                <a:latin typeface="Minion" panose="02040503050201020203" pitchFamily="18" charset="0"/>
              </a:rPr>
              <a:t>验室检查结果</a:t>
            </a:r>
            <a:endParaRPr lang="en-GB" sz="2800" i="1" dirty="0">
              <a:latin typeface="Minion" panose="02040503050201020203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2E503AD-ADD8-47B7-9011-FE84FBDDA98E}"/>
              </a:ext>
            </a:extLst>
          </p:cNvPr>
          <p:cNvSpPr/>
          <p:nvPr/>
        </p:nvSpPr>
        <p:spPr>
          <a:xfrm>
            <a:off x="380960" y="4286256"/>
            <a:ext cx="11072890" cy="61657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buClr>
                <a:srgbClr val="FFC000"/>
              </a:buClr>
              <a:buSzPct val="80000"/>
              <a:buFont typeface="Arial" pitchFamily="34" charset="0"/>
              <a:buChar char="•"/>
            </a:pPr>
            <a:r>
              <a:rPr lang="zh-CN" altLang="en-US" sz="2600">
                <a:latin typeface="Times New Roman" panose="02020603050405020304" pitchFamily="18" charset="0"/>
                <a:cs typeface="Times New Roman" panose="02020603050405020304" pitchFamily="18" charset="0"/>
              </a:rPr>
              <a:t>基因检测证实：发</a:t>
            </a:r>
            <a:r>
              <a:rPr lang="zh-CN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现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 c.1297G&gt;A</a:t>
            </a:r>
            <a:r>
              <a:rPr lang="zh-CN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杂合错义突变（</a:t>
            </a:r>
            <a:r>
              <a:rPr lang="en-US" altLang="zh-CN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p.Gly433Ser</a:t>
            </a:r>
            <a:r>
              <a:rPr lang="zh-CN" alt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）。</a:t>
            </a:r>
            <a:endParaRPr lang="en-US" altLang="zh-CN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1B7BA4-D6D1-4762-A943-B17499AD26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5406" y="5072074"/>
            <a:ext cx="6979009" cy="127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234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053474" y="295841"/>
            <a:ext cx="9821333" cy="1081697"/>
          </a:xfrm>
        </p:spPr>
        <p:txBody>
          <a:bodyPr>
            <a:normAutofit/>
          </a:bodyPr>
          <a:lstStyle/>
          <a:p>
            <a:pPr algn="l"/>
            <a:br>
              <a:rPr lang="en-GB" sz="2700" b="1">
                <a:latin typeface="Imago" panose="020B0500060000020004" pitchFamily="34" charset="0"/>
              </a:rPr>
            </a:br>
            <a:r>
              <a:rPr lang="zh-CN" altLang="en-US" sz="2700" b="1">
                <a:latin typeface="Imago" panose="020B0500060000020004" pitchFamily="34" charset="0"/>
              </a:rPr>
              <a:t>该患者</a:t>
            </a:r>
            <a:r>
              <a:rPr lang="zh-CN" altLang="en-US" sz="2800" b="1">
                <a:latin typeface="Imago" panose="020B0500060000020004" pitchFamily="34" charset="0"/>
              </a:rPr>
              <a:t>给予</a:t>
            </a:r>
            <a:r>
              <a:rPr lang="zh-CN" altLang="en-US" sz="2800" b="1"/>
              <a:t>达</a:t>
            </a:r>
            <a:r>
              <a:rPr lang="zh-CN" altLang="en-US" sz="2800" b="1" dirty="0"/>
              <a:t>比加群抗凝治疗后，再次送检</a:t>
            </a:r>
            <a:endParaRPr lang="en-GB" sz="2800" i="1" dirty="0">
              <a:latin typeface="Minion" panose="02040503050201020203" pitchFamily="18" charset="0"/>
            </a:endParaRPr>
          </a:p>
        </p:txBody>
      </p:sp>
      <p:graphicFrame>
        <p:nvGraphicFramePr>
          <p:cNvPr id="5" name="Table 3">
            <a:extLst>
              <a:ext uri="{FF2B5EF4-FFF2-40B4-BE49-F238E27FC236}">
                <a16:creationId xmlns:a16="http://schemas.microsoft.com/office/drawing/2014/main" id="{1880D872-70FE-4E13-8F85-B7CF44F9968F}"/>
              </a:ext>
            </a:extLst>
          </p:cNvPr>
          <p:cNvGraphicFramePr>
            <a:graphicFrameLocks noGrp="1"/>
          </p:cNvGraphicFramePr>
          <p:nvPr/>
        </p:nvGraphicFramePr>
        <p:xfrm>
          <a:off x="409572" y="1392417"/>
          <a:ext cx="6755726" cy="3293824"/>
        </p:xfrm>
        <a:graphic>
          <a:graphicData uri="http://schemas.openxmlformats.org/drawingml/2006/table">
            <a:tbl>
              <a:tblPr/>
              <a:tblGrid>
                <a:gridCol w="4049634">
                  <a:extLst>
                    <a:ext uri="{9D8B030D-6E8A-4147-A177-3AD203B41FA5}">
                      <a16:colId xmlns:a16="http://schemas.microsoft.com/office/drawing/2014/main" val="1766667140"/>
                    </a:ext>
                  </a:extLst>
                </a:gridCol>
                <a:gridCol w="545414">
                  <a:extLst>
                    <a:ext uri="{9D8B030D-6E8A-4147-A177-3AD203B41FA5}">
                      <a16:colId xmlns:a16="http://schemas.microsoft.com/office/drawing/2014/main" val="2415117195"/>
                    </a:ext>
                  </a:extLst>
                </a:gridCol>
                <a:gridCol w="2160678">
                  <a:extLst>
                    <a:ext uri="{9D8B030D-6E8A-4147-A177-3AD203B41FA5}">
                      <a16:colId xmlns:a16="http://schemas.microsoft.com/office/drawing/2014/main" val="139162772"/>
                    </a:ext>
                  </a:extLst>
                </a:gridCol>
              </a:tblGrid>
              <a:tr h="410411">
                <a:tc gridSpan="2">
                  <a:txBody>
                    <a:bodyPr/>
                    <a:lstStyle/>
                    <a:p>
                      <a:pPr algn="l" fontAlgn="t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effectLst/>
                          <a:latin typeface="Imago" pitchFamily="34" charset="0"/>
                        </a:rPr>
                        <a:t>凝血筛查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effectLst/>
                          <a:latin typeface="Imago" pitchFamily="34" charset="0"/>
                        </a:rPr>
                        <a:t>参考区间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4874916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PT (s)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anose="020B0500060000020004" pitchFamily="34" charset="0"/>
                        </a:rPr>
                        <a:t>14.1</a:t>
                      </a:r>
                    </a:p>
                  </a:txBody>
                  <a:tcPr marL="33637" marR="33637" marT="50456" marB="5045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11.5-14.5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8790227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APTT (s)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anose="020B0500060000020004" pitchFamily="34" charset="0"/>
                        </a:rPr>
                        <a:t>44.0</a:t>
                      </a:r>
                    </a:p>
                  </a:txBody>
                  <a:tcPr marL="33637" marR="33637" marT="50456" marB="5045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29.0-42.0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178927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Fibrinogen (g/L)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anose="020B0500060000020004" pitchFamily="34" charset="0"/>
                        </a:rPr>
                        <a:t>3.0</a:t>
                      </a:r>
                    </a:p>
                  </a:txBody>
                  <a:tcPr marL="33637" marR="33637" marT="50456" marB="5045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2.0–4.0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196053"/>
                  </a:ext>
                </a:extLst>
              </a:tr>
              <a:tr h="413045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Thrombin time</a:t>
                      </a:r>
                      <a:r>
                        <a:rPr lang="en-US" sz="1600" baseline="0" dirty="0">
                          <a:effectLst/>
                          <a:latin typeface="Imago" pitchFamily="34" charset="0"/>
                        </a:rPr>
                        <a:t> </a:t>
                      </a:r>
                      <a:endParaRPr lang="en-US" sz="1600" dirty="0"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anose="020B0500060000020004" pitchFamily="34" charset="0"/>
                        </a:rPr>
                        <a:t>92.0</a:t>
                      </a:r>
                    </a:p>
                  </a:txBody>
                  <a:tcPr marL="33637" marR="33637" marT="50456" marB="50456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14.0-19.0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6449636"/>
                  </a:ext>
                </a:extLst>
              </a:tr>
              <a:tr h="410411">
                <a:tc gridSpan="2">
                  <a:txBody>
                    <a:bodyPr/>
                    <a:lstStyle/>
                    <a:p>
                      <a:pPr fontAlgn="t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effectLst/>
                          <a:latin typeface="Imago" pitchFamily="34" charset="0"/>
                        </a:rPr>
                        <a:t>遗传性易栓症检测</a:t>
                      </a:r>
                      <a:endParaRPr lang="en-US" sz="1600" b="1" dirty="0">
                        <a:solidFill>
                          <a:schemeClr val="bg1"/>
                        </a:solidFill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zh-CN" altLang="en-US" sz="1600" b="1" dirty="0">
                          <a:solidFill>
                            <a:schemeClr val="bg1"/>
                          </a:solidFill>
                          <a:latin typeface="Imago" pitchFamily="34" charset="0"/>
                        </a:rPr>
                        <a:t>参考区间</a:t>
                      </a:r>
                      <a:endParaRPr lang="en-GB" sz="1600" b="1" dirty="0">
                        <a:solidFill>
                          <a:schemeClr val="bg1"/>
                        </a:solidFill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86DB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157361"/>
                  </a:ext>
                </a:extLst>
              </a:tr>
              <a:tr h="410411">
                <a:tc>
                  <a:txBody>
                    <a:bodyPr/>
                    <a:lstStyle/>
                    <a:p>
                      <a:pPr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Protein C activity (%)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itchFamily="34" charset="0"/>
                        </a:rPr>
                        <a:t>54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72–164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3460755"/>
                  </a:ext>
                </a:extLst>
              </a:tr>
              <a:tr h="410411">
                <a:tc>
                  <a:txBody>
                    <a:bodyPr/>
                    <a:lstStyle/>
                    <a:p>
                      <a:pPr fontAlgn="t"/>
                      <a:r>
                        <a:rPr lang="nl-NL" sz="1600" dirty="0">
                          <a:effectLst/>
                          <a:latin typeface="Imago" pitchFamily="34" charset="0"/>
                        </a:rPr>
                        <a:t>Protein S </a:t>
                      </a:r>
                      <a:r>
                        <a:rPr lang="en-US" altLang="zh-CN" sz="1600" dirty="0">
                          <a:effectLst/>
                          <a:latin typeface="Imago" pitchFamily="34" charset="0"/>
                        </a:rPr>
                        <a:t>activity</a:t>
                      </a:r>
                      <a:r>
                        <a:rPr lang="nl-NL" sz="1600" dirty="0">
                          <a:effectLst/>
                          <a:latin typeface="Imago" pitchFamily="34" charset="0"/>
                        </a:rPr>
                        <a:t> (%)</a:t>
                      </a:r>
                      <a:endParaRPr lang="en-US" sz="1600" dirty="0">
                        <a:effectLst/>
                        <a:latin typeface="Imago" pitchFamily="34" charset="0"/>
                      </a:endParaRP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b="1" dirty="0">
                          <a:effectLst/>
                          <a:latin typeface="Imago" pitchFamily="34" charset="0"/>
                        </a:rPr>
                        <a:t>189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US" sz="1600" dirty="0">
                          <a:effectLst/>
                          <a:latin typeface="Imago" pitchFamily="34" charset="0"/>
                        </a:rPr>
                        <a:t>74–132</a:t>
                      </a:r>
                    </a:p>
                  </a:txBody>
                  <a:tcPr marL="32905" marR="32905" marT="49357" marB="49357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3257890"/>
                  </a:ext>
                </a:extLst>
              </a:tr>
            </a:tbl>
          </a:graphicData>
        </a:graphic>
      </p:graphicFrame>
      <p:sp>
        <p:nvSpPr>
          <p:cNvPr id="2" name="文本框 1">
            <a:extLst>
              <a:ext uri="{FF2B5EF4-FFF2-40B4-BE49-F238E27FC236}">
                <a16:creationId xmlns:a16="http://schemas.microsoft.com/office/drawing/2014/main" id="{479C6BFF-AB0D-4DFA-BDB8-881D0B30862A}"/>
              </a:ext>
            </a:extLst>
          </p:cNvPr>
          <p:cNvSpPr txBox="1"/>
          <p:nvPr/>
        </p:nvSpPr>
        <p:spPr>
          <a:xfrm>
            <a:off x="7543777" y="2128603"/>
            <a:ext cx="46482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/>
              <a:t>我们的方法学：</a:t>
            </a:r>
            <a:endParaRPr lang="en-US" altLang="zh-CN" sz="2400" b="1" dirty="0"/>
          </a:p>
          <a:p>
            <a:r>
              <a:rPr lang="en-US" altLang="zh-CN" sz="2400" b="1" dirty="0"/>
              <a:t>PC</a:t>
            </a:r>
            <a:r>
              <a:rPr lang="zh-CN" altLang="en-US" sz="2400" b="1" dirty="0"/>
              <a:t>：（蛇毒激活</a:t>
            </a:r>
            <a:r>
              <a:rPr lang="en-US" altLang="zh-CN" sz="2400" b="1" dirty="0"/>
              <a:t>APC</a:t>
            </a:r>
            <a:r>
              <a:rPr lang="zh-CN" altLang="en-US" sz="2400" b="1" dirty="0"/>
              <a:t>）显色法；</a:t>
            </a:r>
            <a:endParaRPr lang="en-US" altLang="zh-CN" sz="2400" b="1" dirty="0"/>
          </a:p>
          <a:p>
            <a:r>
              <a:rPr lang="en-US" altLang="zh-CN" sz="2400" b="1" dirty="0"/>
              <a:t>PS</a:t>
            </a:r>
            <a:r>
              <a:rPr lang="zh-CN" altLang="en-US" sz="2400" b="1" dirty="0"/>
              <a:t>：凝固法；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E4F9BE3-C226-43FD-A3B7-A8FB79BFB795}"/>
              </a:ext>
            </a:extLst>
          </p:cNvPr>
          <p:cNvSpPr txBox="1"/>
          <p:nvPr/>
        </p:nvSpPr>
        <p:spPr>
          <a:xfrm>
            <a:off x="650223" y="5081666"/>
            <a:ext cx="108569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CN" altLang="en-US" sz="2800" b="1" dirty="0">
                <a:solidFill>
                  <a:srgbClr val="186DBE"/>
                </a:solidFill>
              </a:rPr>
              <a:t>达比加群等</a:t>
            </a:r>
            <a:r>
              <a:rPr lang="en-US" altLang="zh-CN" sz="2800" b="1" dirty="0">
                <a:solidFill>
                  <a:srgbClr val="186DBE"/>
                </a:solidFill>
              </a:rPr>
              <a:t>DOAC</a:t>
            </a:r>
            <a:r>
              <a:rPr lang="zh-CN" altLang="en-US" sz="2800" b="1" dirty="0">
                <a:solidFill>
                  <a:srgbClr val="186DBE"/>
                </a:solidFill>
              </a:rPr>
              <a:t>可致凝固法检测的</a:t>
            </a:r>
            <a:r>
              <a:rPr lang="en-US" altLang="zh-CN" sz="2800" b="1" dirty="0">
                <a:solidFill>
                  <a:srgbClr val="186DBE"/>
                </a:solidFill>
              </a:rPr>
              <a:t>PS</a:t>
            </a:r>
            <a:r>
              <a:rPr lang="zh-CN" altLang="en-US" sz="2800" b="1" dirty="0">
                <a:solidFill>
                  <a:srgbClr val="186DBE"/>
                </a:solidFill>
              </a:rPr>
              <a:t>水平显著</a:t>
            </a:r>
            <a:r>
              <a:rPr lang="zh-CN" altLang="en-US" sz="2800" b="1">
                <a:solidFill>
                  <a:srgbClr val="186DBE"/>
                </a:solidFill>
              </a:rPr>
              <a:t>升高，对显色法</a:t>
            </a:r>
            <a:r>
              <a:rPr lang="en-US" altLang="zh-CN" sz="2800" b="1">
                <a:solidFill>
                  <a:srgbClr val="186DBE"/>
                </a:solidFill>
              </a:rPr>
              <a:t>PC</a:t>
            </a:r>
            <a:r>
              <a:rPr lang="zh-CN" altLang="en-US" sz="2800" b="1">
                <a:solidFill>
                  <a:srgbClr val="186DBE"/>
                </a:solidFill>
              </a:rPr>
              <a:t>水平影响不大；</a:t>
            </a:r>
            <a:endParaRPr lang="en-US" altLang="zh-CN" sz="2800" b="1" dirty="0">
              <a:solidFill>
                <a:srgbClr val="186DBE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zh-CN" altLang="en-US" sz="2800" b="1">
                <a:solidFill>
                  <a:srgbClr val="186DBE"/>
                </a:solidFill>
              </a:rPr>
              <a:t>因此本次</a:t>
            </a:r>
            <a:r>
              <a:rPr lang="en-US" altLang="zh-CN" sz="2800" b="1">
                <a:solidFill>
                  <a:srgbClr val="186DBE"/>
                </a:solidFill>
              </a:rPr>
              <a:t>PS</a:t>
            </a:r>
            <a:r>
              <a:rPr lang="zh-CN" altLang="en-US" sz="2800" b="1">
                <a:solidFill>
                  <a:srgbClr val="186DBE"/>
                </a:solidFill>
              </a:rPr>
              <a:t>活性为假性升高，建议可停</a:t>
            </a:r>
            <a:r>
              <a:rPr lang="zh-CN" altLang="en-US" sz="2800" b="1" dirty="0">
                <a:solidFill>
                  <a:srgbClr val="186DBE"/>
                </a:solidFill>
              </a:rPr>
              <a:t>药</a:t>
            </a:r>
            <a:r>
              <a:rPr lang="en-US" altLang="zh-CN" sz="2800" b="1" dirty="0">
                <a:solidFill>
                  <a:srgbClr val="186DBE"/>
                </a:solidFill>
              </a:rPr>
              <a:t>2</a:t>
            </a:r>
            <a:r>
              <a:rPr lang="zh-CN" altLang="en-US" sz="2800" b="1" dirty="0">
                <a:solidFill>
                  <a:srgbClr val="186DBE"/>
                </a:solidFill>
              </a:rPr>
              <a:t>天后</a:t>
            </a:r>
            <a:r>
              <a:rPr lang="zh-CN" altLang="en-US" sz="2800" b="1">
                <a:solidFill>
                  <a:srgbClr val="186DBE"/>
                </a:solidFill>
              </a:rPr>
              <a:t>送检复查；</a:t>
            </a:r>
            <a:endParaRPr lang="zh-CN" altLang="en-US" sz="2800" b="1" dirty="0">
              <a:solidFill>
                <a:srgbClr val="186DB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479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847528" y="433575"/>
            <a:ext cx="9616012" cy="5715040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ts val="2800"/>
              </a:lnSpc>
              <a:spcBef>
                <a:spcPct val="0"/>
              </a:spcBef>
              <a:buClr>
                <a:srgbClr val="2D2DFF"/>
              </a:buClr>
              <a:buSzPct val="120000"/>
              <a:defRPr/>
            </a:pPr>
            <a:endParaRPr lang="en-US" altLang="zh-CN" sz="2400" dirty="0">
              <a:sym typeface="Symbol" pitchFamily="18" charset="2"/>
            </a:endParaRPr>
          </a:p>
          <a:p>
            <a:pPr marL="0" indent="0">
              <a:lnSpc>
                <a:spcPts val="2800"/>
              </a:lnSpc>
              <a:spcBef>
                <a:spcPct val="0"/>
              </a:spcBef>
              <a:buClr>
                <a:srgbClr val="2D2DFF"/>
              </a:buClr>
              <a:buSzPct val="120000"/>
              <a:buNone/>
              <a:defRPr/>
            </a:pPr>
            <a:r>
              <a:rPr lang="zh-CN" altLang="en-US" sz="2800" b="1" dirty="0">
                <a:solidFill>
                  <a:srgbClr val="0070C0"/>
                </a:solidFill>
              </a:rPr>
              <a:t>                           </a:t>
            </a:r>
            <a:r>
              <a:rPr lang="zh-CN" altLang="en-US" sz="2800" b="1" dirty="0">
                <a:solidFill>
                  <a:srgbClr val="002060"/>
                </a:solidFill>
              </a:rPr>
              <a:t>易栓症检测的送检时机</a:t>
            </a:r>
            <a:endParaRPr lang="en-US" altLang="zh-CN" sz="2800" b="1" dirty="0">
              <a:solidFill>
                <a:srgbClr val="002060"/>
              </a:solidFill>
            </a:endParaRPr>
          </a:p>
          <a:p>
            <a:pPr marL="0" indent="0">
              <a:lnSpc>
                <a:spcPts val="2800"/>
              </a:lnSpc>
              <a:spcBef>
                <a:spcPct val="0"/>
              </a:spcBef>
              <a:buClr>
                <a:srgbClr val="2D2DFF"/>
              </a:buClr>
              <a:buSzPct val="120000"/>
              <a:buNone/>
              <a:defRPr/>
            </a:pPr>
            <a:endParaRPr lang="zh-CN" altLang="en-US" sz="2800" b="1" dirty="0">
              <a:solidFill>
                <a:srgbClr val="002060"/>
              </a:solidFill>
            </a:endParaRPr>
          </a:p>
          <a:p>
            <a:pPr latinLnBrk="1"/>
            <a:r>
              <a:rPr lang="en-US" altLang="en-US" sz="2800" b="1" dirty="0">
                <a:solidFill>
                  <a:srgbClr val="002060"/>
                </a:solidFill>
                <a:sym typeface="Symbol" pitchFamily="18" charset="2"/>
              </a:rPr>
              <a:t>VK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拮抗药停用</a:t>
            </a:r>
            <a:r>
              <a:rPr lang="zh-CN" altLang="en-US" sz="2800" b="1" dirty="0">
                <a:solidFill>
                  <a:srgbClr val="FF0000"/>
                </a:solidFill>
                <a:sym typeface="Symbol" pitchFamily="18" charset="2"/>
              </a:rPr>
              <a:t>两周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后检测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PC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PS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；孕前或产后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6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周检测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PS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；</a:t>
            </a:r>
            <a:endParaRPr lang="en-US" altLang="zh-CN" sz="2800" b="1" dirty="0">
              <a:solidFill>
                <a:srgbClr val="002060"/>
              </a:solidFill>
              <a:sym typeface="Symbol" pitchFamily="18" charset="2"/>
            </a:endParaRPr>
          </a:p>
          <a:p>
            <a:pPr latinLnBrk="1">
              <a:buNone/>
            </a:pPr>
            <a:r>
              <a:rPr lang="en-US" altLang="zh-CN" sz="2800" b="1" dirty="0">
                <a:solidFill>
                  <a:srgbClr val="0070C0"/>
                </a:solidFill>
                <a:sym typeface="Symbol" pitchFamily="18" charset="2"/>
              </a:rPr>
              <a:t>          </a:t>
            </a:r>
            <a:r>
              <a:rPr lang="zh-CN" altLang="en-US" sz="2400" i="1" dirty="0">
                <a:sym typeface="Symbol" pitchFamily="18" charset="2"/>
              </a:rPr>
              <a:t>华法林可致</a:t>
            </a:r>
            <a:r>
              <a:rPr lang="en-US" altLang="zh-CN" sz="2400" i="1" dirty="0">
                <a:sym typeface="Symbol" pitchFamily="18" charset="2"/>
              </a:rPr>
              <a:t>PC</a:t>
            </a:r>
            <a:r>
              <a:rPr lang="zh-CN" altLang="en-US" sz="2400" i="1" dirty="0">
                <a:sym typeface="Symbol" pitchFamily="18" charset="2"/>
              </a:rPr>
              <a:t>、</a:t>
            </a:r>
            <a:r>
              <a:rPr lang="en-US" altLang="zh-CN" sz="2400" i="1" dirty="0">
                <a:sym typeface="Symbol" pitchFamily="18" charset="2"/>
              </a:rPr>
              <a:t>PS</a:t>
            </a:r>
            <a:r>
              <a:rPr lang="zh-CN" altLang="en-US" sz="2400" i="1" dirty="0">
                <a:sym typeface="Symbol" pitchFamily="18" charset="2"/>
              </a:rPr>
              <a:t>降低，孕期</a:t>
            </a:r>
            <a:r>
              <a:rPr lang="en-US" altLang="zh-CN" sz="2400" i="1" dirty="0">
                <a:sym typeface="Symbol" pitchFamily="18" charset="2"/>
              </a:rPr>
              <a:t>PS</a:t>
            </a:r>
            <a:r>
              <a:rPr lang="zh-CN" altLang="en-US" sz="2400" i="1" dirty="0">
                <a:sym typeface="Symbol" pitchFamily="18" charset="2"/>
              </a:rPr>
              <a:t>显著减低</a:t>
            </a:r>
            <a:endParaRPr lang="en-US" altLang="zh-CN" sz="2400" i="1" dirty="0">
              <a:sym typeface="Symbol" pitchFamily="18" charset="2"/>
            </a:endParaRPr>
          </a:p>
          <a:p>
            <a:pPr latinLnBrk="1">
              <a:buNone/>
            </a:pPr>
            <a:endParaRPr lang="en-US" altLang="zh-CN" sz="2400" i="1" dirty="0">
              <a:sym typeface="Symbol" pitchFamily="18" charset="2"/>
            </a:endParaRPr>
          </a:p>
          <a:p>
            <a:pPr latinLnBrk="1"/>
            <a:r>
              <a:rPr lang="en-US" altLang="zh-CN" sz="2800" b="1" dirty="0" err="1">
                <a:solidFill>
                  <a:srgbClr val="002060"/>
                </a:solidFill>
                <a:sym typeface="Symbol" pitchFamily="18" charset="2"/>
              </a:rPr>
              <a:t>IIa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800" b="1" dirty="0" err="1">
                <a:solidFill>
                  <a:srgbClr val="002060"/>
                </a:solidFill>
                <a:sym typeface="Symbol" pitchFamily="18" charset="2"/>
              </a:rPr>
              <a:t>Xa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抑制药停用至少</a:t>
            </a:r>
            <a:r>
              <a:rPr lang="en-US" altLang="zh-CN" sz="2800" b="1" dirty="0">
                <a:solidFill>
                  <a:srgbClr val="FF0000"/>
                </a:solidFill>
                <a:sym typeface="Symbol" pitchFamily="18" charset="2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sym typeface="Symbol" pitchFamily="18" charset="2"/>
              </a:rPr>
              <a:t>天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后检测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LA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AT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PC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、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PS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；</a:t>
            </a:r>
            <a:endParaRPr lang="en-US" altLang="zh-CN" sz="2800" b="1" dirty="0">
              <a:solidFill>
                <a:srgbClr val="002060"/>
              </a:solidFill>
              <a:sym typeface="Symbol" pitchFamily="18" charset="2"/>
            </a:endParaRPr>
          </a:p>
          <a:p>
            <a:pPr latinLnBrk="1">
              <a:buNone/>
            </a:pPr>
            <a:r>
              <a:rPr lang="zh-CN" altLang="en-US" sz="2400" i="1" dirty="0">
                <a:sym typeface="Symbol" pitchFamily="18" charset="2"/>
              </a:rPr>
              <a:t>              可致</a:t>
            </a:r>
            <a:r>
              <a:rPr lang="en-US" altLang="zh-CN" sz="2400" i="1" dirty="0">
                <a:sym typeface="Symbol" pitchFamily="18" charset="2"/>
              </a:rPr>
              <a:t>LA</a:t>
            </a:r>
            <a:r>
              <a:rPr lang="zh-CN" altLang="en-US" sz="2400" i="1" dirty="0">
                <a:sym typeface="Symbol" pitchFamily="18" charset="2"/>
              </a:rPr>
              <a:t>假阳性，</a:t>
            </a:r>
            <a:r>
              <a:rPr lang="en-US" altLang="zh-CN" sz="2400" i="1" dirty="0">
                <a:sym typeface="Symbol" pitchFamily="18" charset="2"/>
              </a:rPr>
              <a:t>AT</a:t>
            </a:r>
            <a:r>
              <a:rPr lang="zh-CN" altLang="en-US" sz="2400" i="1" dirty="0">
                <a:sym typeface="Symbol" pitchFamily="18" charset="2"/>
              </a:rPr>
              <a:t>、</a:t>
            </a:r>
            <a:r>
              <a:rPr lang="en-US" altLang="zh-CN" sz="2400" i="1" dirty="0">
                <a:sym typeface="Symbol" pitchFamily="18" charset="2"/>
              </a:rPr>
              <a:t>PC</a:t>
            </a:r>
            <a:r>
              <a:rPr lang="zh-CN" altLang="en-US" sz="2400" i="1" dirty="0">
                <a:sym typeface="Symbol" pitchFamily="18" charset="2"/>
              </a:rPr>
              <a:t>、</a:t>
            </a:r>
            <a:r>
              <a:rPr lang="en-US" altLang="zh-CN" sz="2400" i="1" dirty="0">
                <a:sym typeface="Symbol" pitchFamily="18" charset="2"/>
              </a:rPr>
              <a:t>PS</a:t>
            </a:r>
            <a:r>
              <a:rPr lang="zh-CN" altLang="en-US" sz="2400" i="1" dirty="0">
                <a:sym typeface="Symbol" pitchFamily="18" charset="2"/>
              </a:rPr>
              <a:t>活性测定结果偏高</a:t>
            </a:r>
            <a:endParaRPr lang="en-US" altLang="zh-CN" sz="2400" i="1" dirty="0">
              <a:sym typeface="Symbol" pitchFamily="18" charset="2"/>
            </a:endParaRPr>
          </a:p>
          <a:p>
            <a:pPr latinLnBrk="1">
              <a:buNone/>
            </a:pPr>
            <a:endParaRPr lang="en-US" altLang="zh-CN" sz="2800" b="1" dirty="0">
              <a:solidFill>
                <a:srgbClr val="0070C0"/>
              </a:solidFill>
              <a:sym typeface="Symbol" pitchFamily="18" charset="2"/>
            </a:endParaRPr>
          </a:p>
          <a:p>
            <a:pPr latinLnBrk="1"/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肝素及低分子肝素停用</a:t>
            </a:r>
            <a:r>
              <a:rPr lang="en-US" altLang="zh-CN" sz="2800" b="1" dirty="0">
                <a:solidFill>
                  <a:srgbClr val="FF0000"/>
                </a:solidFill>
                <a:sym typeface="Symbol" pitchFamily="18" charset="2"/>
              </a:rPr>
              <a:t>24</a:t>
            </a:r>
            <a:r>
              <a:rPr lang="zh-CN" altLang="en-US" sz="2800" b="1" dirty="0">
                <a:solidFill>
                  <a:srgbClr val="FF0000"/>
                </a:solidFill>
                <a:sym typeface="Symbol" pitchFamily="18" charset="2"/>
              </a:rPr>
              <a:t>小时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以上检测</a:t>
            </a:r>
            <a:r>
              <a:rPr lang="en-US" altLang="zh-CN" sz="2800" b="1" dirty="0">
                <a:solidFill>
                  <a:srgbClr val="002060"/>
                </a:solidFill>
                <a:sym typeface="Symbol" pitchFamily="18" charset="2"/>
              </a:rPr>
              <a:t>LA</a:t>
            </a:r>
            <a:r>
              <a:rPr lang="zh-CN" altLang="en-US" sz="2800" b="1" dirty="0">
                <a:solidFill>
                  <a:srgbClr val="002060"/>
                </a:solidFill>
                <a:sym typeface="Symbol" pitchFamily="18" charset="2"/>
              </a:rPr>
              <a:t>；</a:t>
            </a:r>
          </a:p>
          <a:p>
            <a:pPr>
              <a:buNone/>
            </a:pPr>
            <a:r>
              <a:rPr lang="zh-CN" altLang="en-US" i="1" dirty="0">
                <a:sym typeface="Symbol" pitchFamily="18" charset="2"/>
              </a:rPr>
              <a:t>          </a:t>
            </a:r>
            <a:r>
              <a:rPr lang="zh-CN" altLang="en-US" sz="2400" i="1" dirty="0">
                <a:sym typeface="Symbol" pitchFamily="18" charset="2"/>
              </a:rPr>
              <a:t>可致</a:t>
            </a:r>
            <a:r>
              <a:rPr lang="en-US" altLang="zh-CN" sz="2400" i="1" dirty="0">
                <a:sym typeface="Symbol" pitchFamily="18" charset="2"/>
              </a:rPr>
              <a:t>LA</a:t>
            </a:r>
            <a:r>
              <a:rPr lang="zh-CN" altLang="en-US" sz="2400" i="1" dirty="0">
                <a:sym typeface="Symbol" pitchFamily="18" charset="2"/>
              </a:rPr>
              <a:t>假阳性</a:t>
            </a:r>
            <a:endParaRPr lang="en-US" altLang="zh-CN" sz="2400" i="1" dirty="0">
              <a:sym typeface="Symbol" pitchFamily="18" charset="2"/>
            </a:endParaRPr>
          </a:p>
          <a:p>
            <a:pPr>
              <a:buNone/>
            </a:pPr>
            <a:endParaRPr lang="en-US" altLang="zh-CN" sz="2400" i="1" dirty="0">
              <a:sym typeface="Symbol" pitchFamily="18" charset="2"/>
            </a:endParaRPr>
          </a:p>
          <a:p>
            <a:pPr>
              <a:buClr>
                <a:srgbClr val="0070C0"/>
              </a:buClr>
              <a:buSzPct val="50000"/>
              <a:buFont typeface="Wingdings" pitchFamily="2" charset="2"/>
              <a:buChar char="l"/>
            </a:pPr>
            <a:r>
              <a:rPr lang="zh-CN" altLang="en-US" sz="2400" b="1" dirty="0">
                <a:solidFill>
                  <a:srgbClr val="002060"/>
                </a:solidFill>
              </a:rPr>
              <a:t>排查先天易栓因素，建议非急性期送检</a:t>
            </a:r>
            <a:r>
              <a:rPr lang="en-US" altLang="zh-CN" sz="2400" b="1" dirty="0">
                <a:solidFill>
                  <a:srgbClr val="002060"/>
                </a:solidFill>
              </a:rPr>
              <a:t>AT</a:t>
            </a:r>
            <a:r>
              <a:rPr lang="zh-CN" altLang="en-US" sz="2400" b="1" dirty="0">
                <a:solidFill>
                  <a:srgbClr val="002060"/>
                </a:solidFill>
              </a:rPr>
              <a:t>、</a:t>
            </a:r>
            <a:r>
              <a:rPr lang="en-US" altLang="zh-CN" sz="2400" b="1" dirty="0">
                <a:solidFill>
                  <a:srgbClr val="002060"/>
                </a:solidFill>
              </a:rPr>
              <a:t>PC</a:t>
            </a:r>
            <a:r>
              <a:rPr lang="zh-CN" altLang="en-US" sz="2400" b="1" dirty="0">
                <a:solidFill>
                  <a:srgbClr val="002060"/>
                </a:solidFill>
              </a:rPr>
              <a:t>、</a:t>
            </a:r>
            <a:r>
              <a:rPr lang="en-US" altLang="zh-CN" sz="2400" b="1" dirty="0">
                <a:solidFill>
                  <a:srgbClr val="002060"/>
                </a:solidFill>
              </a:rPr>
              <a:t>PS</a:t>
            </a:r>
            <a:r>
              <a:rPr lang="zh-CN" altLang="en-US" sz="2400" b="1" dirty="0">
                <a:solidFill>
                  <a:srgbClr val="002060"/>
                </a:solidFill>
              </a:rPr>
              <a:t>、</a:t>
            </a:r>
            <a:r>
              <a:rPr lang="en-US" altLang="zh-CN" sz="2400" b="1" dirty="0">
                <a:solidFill>
                  <a:srgbClr val="002060"/>
                </a:solidFill>
              </a:rPr>
              <a:t>FVIII</a:t>
            </a:r>
            <a:r>
              <a:rPr lang="zh-CN" altLang="en-US" sz="2400" b="1" dirty="0">
                <a:solidFill>
                  <a:srgbClr val="002060"/>
                </a:solidFill>
              </a:rPr>
              <a:t>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10512" y="6143645"/>
            <a:ext cx="3091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sw-FR" sz="2400" i="1" dirty="0">
                <a:solidFill>
                  <a:srgbClr val="002060"/>
                </a:solidFill>
              </a:rPr>
              <a:t>N Engl J Med </a:t>
            </a:r>
            <a:r>
              <a:rPr lang="en-US" altLang="zh-CN" sz="2400" i="1" dirty="0">
                <a:solidFill>
                  <a:srgbClr val="002060"/>
                </a:solidFill>
              </a:rPr>
              <a:t>2017</a:t>
            </a:r>
            <a:endParaRPr lang="zh-CN" altLang="en-US" sz="2400" i="1" dirty="0">
              <a:solidFill>
                <a:srgbClr val="002060"/>
              </a:solidFill>
            </a:endParaRPr>
          </a:p>
        </p:txBody>
      </p:sp>
      <p:sp>
        <p:nvSpPr>
          <p:cNvPr id="6" name="云形 5"/>
          <p:cNvSpPr/>
          <p:nvPr/>
        </p:nvSpPr>
        <p:spPr>
          <a:xfrm>
            <a:off x="2238348" y="214290"/>
            <a:ext cx="1571636" cy="928694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238348" y="332657"/>
            <a:ext cx="18414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非常关键！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135559" y="1300134"/>
            <a:ext cx="8575983" cy="18430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1.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抗磷脂综合征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</a:t>
            </a:r>
            <a:r>
              <a:rPr lang="en-US" altLang="zh-CN" sz="28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Antiphospholipid</a:t>
            </a:r>
            <a:r>
              <a:rPr lang="en-US" altLang="zh-CN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Syndrome, APS)</a:t>
            </a:r>
            <a:r>
              <a:rPr lang="zh-CN" altLang="en-US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：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zh-CN" altLang="en-US" sz="28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患者体内存在发挥促凝活性的抗磷脂抗体，临床表现为动静脉血栓、产科并发症等。</a:t>
            </a:r>
          </a:p>
        </p:txBody>
      </p:sp>
      <p:pic>
        <p:nvPicPr>
          <p:cNvPr id="32774" name="Picture 2" descr="App0004"/>
          <p:cNvPicPr>
            <a:picLocks noChangeAspect="1" noChangeArrowheads="1"/>
          </p:cNvPicPr>
          <p:nvPr/>
        </p:nvPicPr>
        <p:blipFill>
          <a:blip r:embed="rId2"/>
          <a:srcRect l="4762" t="5904" r="10715" b="6944"/>
          <a:stretch>
            <a:fillRect/>
          </a:stretch>
        </p:blipFill>
        <p:spPr bwMode="auto">
          <a:xfrm>
            <a:off x="1919288" y="3336926"/>
            <a:ext cx="2792412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AutoShape 6"/>
          <p:cNvSpPr>
            <a:spLocks noChangeArrowheads="1"/>
          </p:cNvSpPr>
          <p:nvPr/>
        </p:nvSpPr>
        <p:spPr bwMode="auto">
          <a:xfrm>
            <a:off x="3678239" y="3992563"/>
            <a:ext cx="142875" cy="144462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it-IT" altLang="zh-CN">
              <a:latin typeface="Calibri" pitchFamily="34" charset="0"/>
            </a:endParaRPr>
          </a:p>
        </p:txBody>
      </p:sp>
      <p:sp>
        <p:nvSpPr>
          <p:cNvPr id="32776" name="AutoShape 6"/>
          <p:cNvSpPr>
            <a:spLocks noChangeArrowheads="1"/>
          </p:cNvSpPr>
          <p:nvPr/>
        </p:nvSpPr>
        <p:spPr bwMode="auto">
          <a:xfrm>
            <a:off x="4038601" y="4065588"/>
            <a:ext cx="142875" cy="144462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it-IT" altLang="zh-CN">
              <a:latin typeface="Calibri" pitchFamily="34" charset="0"/>
            </a:endParaRPr>
          </a:p>
        </p:txBody>
      </p:sp>
      <p:sp>
        <p:nvSpPr>
          <p:cNvPr id="32777" name="AutoShape 6"/>
          <p:cNvSpPr>
            <a:spLocks noChangeArrowheads="1"/>
          </p:cNvSpPr>
          <p:nvPr/>
        </p:nvSpPr>
        <p:spPr bwMode="auto">
          <a:xfrm>
            <a:off x="4038601" y="3921126"/>
            <a:ext cx="142875" cy="144463"/>
          </a:xfrm>
          <a:prstGeom prst="rtTriangle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1" hangingPunct="1"/>
            <a:endParaRPr lang="it-IT" altLang="zh-CN">
              <a:latin typeface="Calibri" pitchFamily="34" charset="0"/>
            </a:endParaRPr>
          </a:p>
        </p:txBody>
      </p:sp>
      <p:graphicFrame>
        <p:nvGraphicFramePr>
          <p:cNvPr id="32778" name="Object 10"/>
          <p:cNvGraphicFramePr>
            <a:graphicFrameLocks noGrp="1" noChangeAspect="1"/>
          </p:cNvGraphicFramePr>
          <p:nvPr>
            <p:ph sz="half" idx="2"/>
          </p:nvPr>
        </p:nvGraphicFramePr>
        <p:xfrm>
          <a:off x="5016501" y="3263900"/>
          <a:ext cx="1757363" cy="299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Fotografia Photo Editor" r:id="rId3" imgW="5390476" imgH="9857143" progId="">
                  <p:embed/>
                </p:oleObj>
              </mc:Choice>
              <mc:Fallback>
                <p:oleObj name="Fotografia Photo Editor" r:id="rId3" imgW="5390476" imgH="9857143" progId="">
                  <p:embed/>
                  <p:pic>
                    <p:nvPicPr>
                      <p:cNvPr id="32778" name="Object 10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1" y="3263900"/>
                        <a:ext cx="1757363" cy="299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2781" name="Picture 2" descr="04 50X  2B trombosi intervillos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43701" y="3263900"/>
            <a:ext cx="3744913" cy="2997200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32782" name="Text Box 14"/>
          <p:cNvSpPr txBox="1">
            <a:spLocks noChangeArrowheads="1"/>
          </p:cNvSpPr>
          <p:nvPr/>
        </p:nvSpPr>
        <p:spPr bwMode="auto">
          <a:xfrm>
            <a:off x="7751764" y="2903538"/>
            <a:ext cx="20161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002060"/>
                </a:solidFill>
              </a:rPr>
              <a:t>胎盘血栓形成</a:t>
            </a:r>
          </a:p>
        </p:txBody>
      </p:sp>
      <p:sp>
        <p:nvSpPr>
          <p:cNvPr id="32783" name="Text Box 15"/>
          <p:cNvSpPr txBox="1">
            <a:spLocks noChangeArrowheads="1"/>
          </p:cNvSpPr>
          <p:nvPr/>
        </p:nvSpPr>
        <p:spPr bwMode="auto">
          <a:xfrm>
            <a:off x="2351089" y="2976563"/>
            <a:ext cx="20161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b="1" dirty="0">
                <a:solidFill>
                  <a:srgbClr val="002060"/>
                </a:solidFill>
              </a:rPr>
              <a:t>脑梗塞</a:t>
            </a:r>
          </a:p>
        </p:txBody>
      </p:sp>
      <p:sp>
        <p:nvSpPr>
          <p:cNvPr id="32784" name="Text Box 16"/>
          <p:cNvSpPr txBox="1">
            <a:spLocks noChangeArrowheads="1"/>
          </p:cNvSpPr>
          <p:nvPr/>
        </p:nvSpPr>
        <p:spPr bwMode="auto">
          <a:xfrm>
            <a:off x="4872039" y="2903538"/>
            <a:ext cx="201612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zh-CN" altLang="en-US" b="1">
                <a:solidFill>
                  <a:srgbClr val="002060"/>
                </a:solidFill>
              </a:rPr>
              <a:t>深静脉血栓</a:t>
            </a:r>
          </a:p>
        </p:txBody>
      </p:sp>
      <p:sp>
        <p:nvSpPr>
          <p:cNvPr id="12" name="矩形 11"/>
          <p:cNvSpPr/>
          <p:nvPr/>
        </p:nvSpPr>
        <p:spPr>
          <a:xfrm>
            <a:off x="910890" y="326120"/>
            <a:ext cx="410561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3200" b="1" dirty="0">
                <a:solidFill>
                  <a:srgbClr val="0070C0"/>
                </a:solidFill>
              </a:rPr>
              <a:t>3</a:t>
            </a:r>
            <a:r>
              <a:rPr lang="zh-CN" altLang="en-US" sz="3200" b="1" dirty="0">
                <a:solidFill>
                  <a:srgbClr val="0070C0"/>
                </a:solidFill>
              </a:rPr>
              <a:t>、常见获得性易栓症</a:t>
            </a:r>
            <a:endParaRPr lang="en-US" altLang="zh-CN" sz="32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A0A24E68-B3BD-4E03-38B7-4C566A8901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564211"/>
            <a:ext cx="7632847" cy="629378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D0288D1-41A7-C899-EE34-70AD5E8FC0DC}"/>
              </a:ext>
            </a:extLst>
          </p:cNvPr>
          <p:cNvSpPr txBox="1"/>
          <p:nvPr/>
        </p:nvSpPr>
        <p:spPr>
          <a:xfrm>
            <a:off x="2063552" y="120498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2023 </a:t>
            </a:r>
            <a:r>
              <a:rPr lang="zh-CN" altLang="en-US" sz="2400" b="1" i="0" dirty="0">
                <a:solidFill>
                  <a:srgbClr val="0070C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年</a:t>
            </a:r>
            <a:r>
              <a:rPr lang="en-US" altLang="zh-CN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ACR/EULAR</a:t>
            </a:r>
            <a:r>
              <a:rPr lang="zh-CN" altLang="en-US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发布的</a:t>
            </a:r>
            <a:r>
              <a:rPr lang="en-US" altLang="zh-CN" sz="2400" b="1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</a:rPr>
              <a:t>APS</a:t>
            </a:r>
            <a:r>
              <a:rPr lang="zh-CN" altLang="en-US" sz="2400" b="1" i="0" dirty="0">
                <a:solidFill>
                  <a:srgbClr val="0070C0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</a:rPr>
              <a:t>分类标准</a:t>
            </a:r>
            <a:endParaRPr lang="zh-CN" altLang="en-US" sz="2400" b="1" dirty="0">
              <a:solidFill>
                <a:srgbClr val="0070C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E85E407-8AEA-FC76-BC90-D83230D6D8C6}"/>
              </a:ext>
            </a:extLst>
          </p:cNvPr>
          <p:cNvSpPr txBox="1"/>
          <p:nvPr/>
        </p:nvSpPr>
        <p:spPr>
          <a:xfrm>
            <a:off x="8760296" y="2348880"/>
            <a:ext cx="3240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0070C0"/>
                </a:solidFill>
              </a:rPr>
              <a:t>相较于</a:t>
            </a:r>
            <a:r>
              <a:rPr lang="en-US" altLang="zh-CN" sz="2400" b="1" dirty="0">
                <a:solidFill>
                  <a:srgbClr val="0070C0"/>
                </a:solidFill>
              </a:rPr>
              <a:t>2006</a:t>
            </a:r>
            <a:r>
              <a:rPr lang="zh-CN" altLang="en-US" sz="2400" b="1" dirty="0">
                <a:solidFill>
                  <a:srgbClr val="0070C0"/>
                </a:solidFill>
              </a:rPr>
              <a:t>年标准，特异度升高，敏感度降低；</a:t>
            </a:r>
            <a:endParaRPr lang="en-US" altLang="zh-CN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400" b="1" dirty="0">
              <a:solidFill>
                <a:srgbClr val="0070C0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solidFill>
                  <a:srgbClr val="0070C0"/>
                </a:solidFill>
              </a:rPr>
              <a:t>该标准建议</a:t>
            </a:r>
            <a:r>
              <a:rPr lang="en-US" altLang="zh-CN" sz="2400" b="1" dirty="0">
                <a:solidFill>
                  <a:srgbClr val="0070C0"/>
                </a:solidFill>
              </a:rPr>
              <a:t>LA</a:t>
            </a:r>
            <a:r>
              <a:rPr lang="zh-CN" altLang="en-US" sz="2400" b="1" dirty="0">
                <a:solidFill>
                  <a:srgbClr val="0070C0"/>
                </a:solidFill>
              </a:rPr>
              <a:t>检测遵循</a:t>
            </a:r>
            <a:r>
              <a:rPr lang="en-US" altLang="zh-CN" sz="2400" b="1" dirty="0">
                <a:solidFill>
                  <a:srgbClr val="0070C0"/>
                </a:solidFill>
              </a:rPr>
              <a:t>ISTH</a:t>
            </a:r>
            <a:r>
              <a:rPr lang="zh-CN" altLang="en-US" sz="2400" b="1" dirty="0">
                <a:solidFill>
                  <a:srgbClr val="0070C0"/>
                </a:solidFill>
              </a:rPr>
              <a:t>指南；</a:t>
            </a:r>
          </a:p>
        </p:txBody>
      </p:sp>
    </p:spTree>
    <p:extLst>
      <p:ext uri="{BB962C8B-B14F-4D97-AF65-F5344CB8AC3E}">
        <p14:creationId xmlns:p14="http://schemas.microsoft.com/office/powerpoint/2010/main" val="3354454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631504" y="692696"/>
            <a:ext cx="8222704" cy="922114"/>
          </a:xfrm>
        </p:spPr>
        <p:txBody>
          <a:bodyPr>
            <a:normAutofit/>
          </a:bodyPr>
          <a:lstStyle/>
          <a:p>
            <a:r>
              <a:rPr lang="zh-CN" altLang="en-US" sz="3600" dirty="0"/>
              <a:t>其他典型获得性易栓症的实验室检测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9265364"/>
              </p:ext>
            </p:extLst>
          </p:nvPr>
        </p:nvGraphicFramePr>
        <p:xfrm>
          <a:off x="1726208" y="1772816"/>
          <a:ext cx="81280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96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31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疾病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dirty="0"/>
                        <a:t>检测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阵发性睡眠性血红蛋白尿（</a:t>
                      </a:r>
                      <a:r>
                        <a:rPr lang="en-US" altLang="zh-CN" sz="2400" dirty="0"/>
                        <a:t>PNH</a:t>
                      </a:r>
                      <a:r>
                        <a:rPr lang="zh-CN" altLang="en-US" sz="2400" dirty="0"/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CN" sz="2400" dirty="0"/>
                        <a:t>CD66</a:t>
                      </a:r>
                      <a:r>
                        <a:rPr lang="zh-CN" altLang="en-US" sz="2400" dirty="0"/>
                        <a:t>、</a:t>
                      </a:r>
                      <a:r>
                        <a:rPr lang="en-US" altLang="zh-CN" sz="2400" dirty="0"/>
                        <a:t>CD59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肝素诱导血小板减少症（</a:t>
                      </a:r>
                      <a:r>
                        <a:rPr lang="en-US" altLang="zh-CN" sz="2400" dirty="0"/>
                        <a:t>HIT</a:t>
                      </a:r>
                      <a:r>
                        <a:rPr lang="zh-CN" altLang="en-US" sz="2400" dirty="0"/>
                        <a:t>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sz="2400" dirty="0"/>
                        <a:t>肝素</a:t>
                      </a:r>
                      <a:r>
                        <a:rPr lang="en-US" altLang="zh-CN" sz="2400" dirty="0"/>
                        <a:t>-PF4</a:t>
                      </a:r>
                      <a:r>
                        <a:rPr lang="zh-CN" altLang="en-US" sz="2400" dirty="0"/>
                        <a:t>抗体检测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dirty="0"/>
                        <a:t>骨髓增殖性肿瘤（</a:t>
                      </a:r>
                      <a:r>
                        <a:rPr lang="en-US" altLang="zh-CN" sz="2400" dirty="0"/>
                        <a:t>MPN</a:t>
                      </a:r>
                      <a:r>
                        <a:rPr lang="zh-CN" altLang="en-US" sz="2400" dirty="0"/>
                        <a:t>）</a:t>
                      </a:r>
                      <a:endParaRPr lang="en-US" altLang="zh-CN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/>
                        <a:t>           </a:t>
                      </a:r>
                      <a:r>
                        <a:rPr lang="zh-CN" altLang="en-US" sz="2400" dirty="0"/>
                        <a:t>如真性红细胞增多症、</a:t>
                      </a:r>
                      <a:endParaRPr lang="en-US" altLang="zh-CN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/>
                        <a:t>             </a:t>
                      </a:r>
                      <a:r>
                        <a:rPr lang="zh-CN" altLang="en-US" sz="2400" dirty="0"/>
                        <a:t>原发性血小板增多症、</a:t>
                      </a:r>
                      <a:endParaRPr lang="en-US" altLang="zh-CN" sz="240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dirty="0"/>
                        <a:t>             </a:t>
                      </a:r>
                      <a:r>
                        <a:rPr lang="zh-CN" altLang="en-US" sz="2400" dirty="0"/>
                        <a:t>嗜酸性粒细胞增多症</a:t>
                      </a:r>
                      <a:r>
                        <a:rPr lang="en-US" altLang="zh-CN" sz="2400" dirty="0"/>
                        <a:t>……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altLang="zh-CN" sz="2400" dirty="0"/>
                    </a:p>
                    <a:p>
                      <a:r>
                        <a:rPr lang="zh-CN" altLang="en-US" sz="2400" dirty="0"/>
                        <a:t>相关细胞学、基因等检查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8535549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766D77-52E8-4DFE-A558-B7308EE7F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4272" y="188640"/>
            <a:ext cx="9289032" cy="1325563"/>
          </a:xfrm>
        </p:spPr>
        <p:txBody>
          <a:bodyPr>
            <a:normAutofit/>
          </a:bodyPr>
          <a:lstStyle/>
          <a:p>
            <a:r>
              <a:rPr lang="en-US" altLang="zh-CN" sz="4000" b="1" dirty="0">
                <a:solidFill>
                  <a:srgbClr val="0070C0"/>
                </a:solidFill>
              </a:rPr>
              <a:t>4.</a:t>
            </a:r>
            <a:r>
              <a:rPr lang="zh-CN" altLang="en-US" sz="4000" b="1" dirty="0">
                <a:solidFill>
                  <a:srgbClr val="0070C0"/>
                </a:solidFill>
              </a:rPr>
              <a:t>血栓性微血管病（</a:t>
            </a:r>
            <a:r>
              <a:rPr lang="en-US" altLang="zh-CN" sz="4000" b="1" dirty="0">
                <a:solidFill>
                  <a:srgbClr val="0070C0"/>
                </a:solidFill>
              </a:rPr>
              <a:t>TMA</a:t>
            </a:r>
            <a:r>
              <a:rPr lang="zh-CN" altLang="en-US" sz="4000" b="1" dirty="0">
                <a:solidFill>
                  <a:srgbClr val="0070C0"/>
                </a:solidFill>
              </a:rPr>
              <a:t>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5913" y="1514203"/>
            <a:ext cx="105013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zh-CN" altLang="en-US" sz="2800" b="0" dirty="0">
                <a:solidFill>
                  <a:schemeClr val="tx1"/>
                </a:solidFill>
              </a:rPr>
              <a:t>以微血管病性的溶血性贫血（</a:t>
            </a:r>
            <a:r>
              <a:rPr lang="en-US" altLang="zh-CN" sz="2800" b="0" dirty="0">
                <a:solidFill>
                  <a:schemeClr val="tx1"/>
                </a:solidFill>
              </a:rPr>
              <a:t>MAHA</a:t>
            </a:r>
            <a:r>
              <a:rPr lang="zh-CN" altLang="en-US" sz="2800" b="0" dirty="0">
                <a:solidFill>
                  <a:schemeClr val="tx1"/>
                </a:solidFill>
              </a:rPr>
              <a:t>）、血小板减少，以及由于微循环中的血小板血栓，造成组织器官的损伤为主要的临床表现。</a:t>
            </a:r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6672BD0D-FED2-14D2-2EC8-825134351F41}"/>
              </a:ext>
            </a:extLst>
          </p:cNvPr>
          <p:cNvSpPr txBox="1">
            <a:spLocks/>
          </p:cNvSpPr>
          <p:nvPr/>
        </p:nvSpPr>
        <p:spPr>
          <a:xfrm>
            <a:off x="645299" y="3212976"/>
            <a:ext cx="10901402" cy="28965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zh-CN" altLang="en-US" b="1" dirty="0">
                <a:solidFill>
                  <a:srgbClr val="0033CC"/>
                </a:solidFill>
              </a:rPr>
              <a:t>血栓性微血管病（</a:t>
            </a:r>
            <a:r>
              <a:rPr lang="en-US" altLang="zh-CN" b="1" dirty="0">
                <a:solidFill>
                  <a:srgbClr val="0033CC"/>
                </a:solidFill>
              </a:rPr>
              <a:t>TTP</a:t>
            </a:r>
            <a:r>
              <a:rPr lang="zh-CN" altLang="en-US" b="1" dirty="0">
                <a:solidFill>
                  <a:srgbClr val="0033CC"/>
                </a:solidFill>
              </a:rPr>
              <a:t>）、溶血尿毒综合征</a:t>
            </a:r>
            <a:r>
              <a:rPr lang="en-US" altLang="zh-CN" b="1" dirty="0">
                <a:solidFill>
                  <a:srgbClr val="0033CC"/>
                </a:solidFill>
              </a:rPr>
              <a:t>(HUS)</a:t>
            </a:r>
          </a:p>
          <a:p>
            <a:pPr fontAlgn="auto">
              <a:spcAft>
                <a:spcPts val="0"/>
              </a:spcAft>
            </a:pPr>
            <a:r>
              <a:rPr lang="zh-CN" altLang="en-US" b="1" dirty="0">
                <a:solidFill>
                  <a:srgbClr val="0033CC"/>
                </a:solidFill>
              </a:rPr>
              <a:t>肿瘤相关</a:t>
            </a:r>
            <a:r>
              <a:rPr lang="en-US" altLang="zh-CN" b="1" dirty="0">
                <a:solidFill>
                  <a:srgbClr val="0033CC"/>
                </a:solidFill>
              </a:rPr>
              <a:t>TMA</a:t>
            </a:r>
            <a:r>
              <a:rPr lang="zh-CN" altLang="en-US" b="1" dirty="0">
                <a:solidFill>
                  <a:srgbClr val="0033CC"/>
                </a:solidFill>
              </a:rPr>
              <a:t>（如</a:t>
            </a:r>
            <a:r>
              <a:rPr lang="en-US" altLang="zh-CN" b="1" dirty="0">
                <a:solidFill>
                  <a:srgbClr val="0033CC"/>
                </a:solidFill>
              </a:rPr>
              <a:t>PTTM…</a:t>
            </a:r>
            <a:r>
              <a:rPr lang="zh-CN" altLang="en-US" b="1" dirty="0">
                <a:solidFill>
                  <a:srgbClr val="0033CC"/>
                </a:solidFill>
              </a:rPr>
              <a:t>）</a:t>
            </a:r>
            <a:endParaRPr lang="en-US" altLang="zh-CN" b="1" dirty="0">
              <a:solidFill>
                <a:srgbClr val="0033CC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zh-CN" altLang="en-US" b="1" dirty="0">
                <a:solidFill>
                  <a:srgbClr val="0033CC"/>
                </a:solidFill>
              </a:rPr>
              <a:t>妊娠相关</a:t>
            </a:r>
            <a:r>
              <a:rPr lang="en-US" altLang="zh-CN" b="1" dirty="0">
                <a:solidFill>
                  <a:srgbClr val="0033CC"/>
                </a:solidFill>
              </a:rPr>
              <a:t>TMA</a:t>
            </a:r>
            <a:r>
              <a:rPr lang="zh-CN" altLang="en-US" b="1" dirty="0">
                <a:solidFill>
                  <a:srgbClr val="0033CC"/>
                </a:solidFill>
              </a:rPr>
              <a:t>（如</a:t>
            </a:r>
            <a:r>
              <a:rPr lang="en-US" altLang="zh-CN" b="1" dirty="0">
                <a:solidFill>
                  <a:srgbClr val="0033CC"/>
                </a:solidFill>
              </a:rPr>
              <a:t>HELLP</a:t>
            </a:r>
            <a:r>
              <a:rPr lang="zh-CN" altLang="en-US" b="1" dirty="0">
                <a:solidFill>
                  <a:srgbClr val="0033CC"/>
                </a:solidFill>
              </a:rPr>
              <a:t>）</a:t>
            </a:r>
            <a:endParaRPr lang="en-US" altLang="zh-CN" b="1" dirty="0">
              <a:solidFill>
                <a:srgbClr val="0033CC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zh-CN" altLang="en-US" dirty="0">
                <a:solidFill>
                  <a:srgbClr val="0033CC"/>
                </a:solidFill>
              </a:rPr>
              <a:t>自身免疫相关</a:t>
            </a:r>
            <a:r>
              <a:rPr lang="en-US" altLang="zh-CN" dirty="0">
                <a:solidFill>
                  <a:srgbClr val="0033CC"/>
                </a:solidFill>
              </a:rPr>
              <a:t>TMA</a:t>
            </a:r>
            <a:r>
              <a:rPr lang="zh-CN" altLang="en-US" dirty="0">
                <a:solidFill>
                  <a:srgbClr val="0033CC"/>
                </a:solidFill>
              </a:rPr>
              <a:t>（如</a:t>
            </a:r>
            <a:r>
              <a:rPr lang="en-US" altLang="zh-CN" b="1" dirty="0">
                <a:solidFill>
                  <a:srgbClr val="0033CC"/>
                </a:solidFill>
              </a:rPr>
              <a:t>CAPS </a:t>
            </a:r>
            <a:r>
              <a:rPr lang="zh-CN" altLang="en-US" dirty="0">
                <a:solidFill>
                  <a:srgbClr val="0033CC"/>
                </a:solidFill>
              </a:rPr>
              <a:t>）</a:t>
            </a:r>
            <a:endParaRPr lang="en-US" altLang="zh-CN" b="1" dirty="0">
              <a:solidFill>
                <a:srgbClr val="0033CC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zh-CN" altLang="en-US" b="1" dirty="0">
                <a:solidFill>
                  <a:srgbClr val="0033CC"/>
                </a:solidFill>
              </a:rPr>
              <a:t>其他：移植相关</a:t>
            </a:r>
            <a:r>
              <a:rPr lang="en-US" altLang="zh-CN" b="1" dirty="0">
                <a:solidFill>
                  <a:srgbClr val="0033CC"/>
                </a:solidFill>
              </a:rPr>
              <a:t>TMA</a:t>
            </a:r>
            <a:r>
              <a:rPr lang="zh-CN" altLang="en-US" b="1" dirty="0">
                <a:solidFill>
                  <a:srgbClr val="0033CC"/>
                </a:solidFill>
              </a:rPr>
              <a:t>、感染相关</a:t>
            </a:r>
            <a:r>
              <a:rPr lang="en-US" altLang="zh-CN" b="1" dirty="0">
                <a:solidFill>
                  <a:srgbClr val="0033CC"/>
                </a:solidFill>
              </a:rPr>
              <a:t>TMA</a:t>
            </a:r>
            <a:r>
              <a:rPr lang="zh-CN" altLang="en-US" b="1" dirty="0">
                <a:solidFill>
                  <a:srgbClr val="0033CC"/>
                </a:solidFill>
              </a:rPr>
              <a:t>、药物相关</a:t>
            </a:r>
            <a:r>
              <a:rPr lang="en-US" altLang="zh-CN" b="1" dirty="0">
                <a:solidFill>
                  <a:srgbClr val="0033CC"/>
                </a:solidFill>
              </a:rPr>
              <a:t>TMA…</a:t>
            </a:r>
          </a:p>
          <a:p>
            <a:pPr fontAlgn="auto">
              <a:spcAft>
                <a:spcPts val="0"/>
              </a:spcAft>
            </a:pPr>
            <a:endParaRPr lang="en-US" altLang="zh-CN" b="0" dirty="0"/>
          </a:p>
          <a:p>
            <a:pPr fontAlgn="auto">
              <a:spcAft>
                <a:spcPts val="0"/>
              </a:spcAft>
            </a:pPr>
            <a:endParaRPr lang="en-US" altLang="zh-CN" b="0" dirty="0"/>
          </a:p>
          <a:p>
            <a:pPr fontAlgn="auto">
              <a:spcAft>
                <a:spcPts val="0"/>
              </a:spcAft>
            </a:pPr>
            <a:endParaRPr lang="en-US" altLang="zh-CN" b="0" dirty="0"/>
          </a:p>
          <a:p>
            <a:pPr fontAlgn="auto">
              <a:spcAft>
                <a:spcPts val="0"/>
              </a:spcAft>
            </a:pPr>
            <a:endParaRPr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1316600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D65A005A-B896-43C8-8A8C-1CD635A16B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376" y="342901"/>
            <a:ext cx="7072313" cy="95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0000FF"/>
                </a:solidFill>
                <a:ea typeface="宋体" panose="02010600030101010101" pitchFamily="2" charset="-122"/>
              </a:rPr>
              <a:t>        </a:t>
            </a:r>
            <a:r>
              <a:rPr lang="zh-CN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典型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TMA</a:t>
            </a:r>
            <a:r>
              <a:rPr lang="zh-CN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：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TTP</a:t>
            </a:r>
            <a:r>
              <a:rPr lang="zh-CN" altLang="en-US" sz="2800" dirty="0">
                <a:solidFill>
                  <a:srgbClr val="FF0000"/>
                </a:solidFill>
                <a:ea typeface="宋体" panose="02010600030101010101" pitchFamily="2" charset="-122"/>
              </a:rPr>
              <a:t>与</a:t>
            </a:r>
            <a:r>
              <a:rPr lang="en-US" altLang="zh-CN" sz="2800" dirty="0">
                <a:solidFill>
                  <a:srgbClr val="FF0000"/>
                </a:solidFill>
                <a:ea typeface="宋体" panose="02010600030101010101" pitchFamily="2" charset="-122"/>
              </a:rPr>
              <a:t>HUS</a:t>
            </a:r>
            <a:endParaRPr lang="en-US" altLang="zh-CN" sz="200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22531" name="矩形 3">
            <a:extLst>
              <a:ext uri="{FF2B5EF4-FFF2-40B4-BE49-F238E27FC236}">
                <a16:creationId xmlns:a16="http://schemas.microsoft.com/office/drawing/2014/main" id="{2BF3C3A9-BAD1-4806-9382-AAAC0FFC4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4" y="2000251"/>
            <a:ext cx="9937103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1.TTP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定义：因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VWF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裂解酶（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Adamts13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）遗传或获得性缺乏，高分子量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VWF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不能正常降解，致微血管中大量血小板被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VWF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吸附于血管内皮，造成血小板消耗、微血管栓塞、红细胞破裂等。</a:t>
            </a:r>
            <a:endParaRPr lang="en-US" altLang="zh-CN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         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不及时诊治死亡率可达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80%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以上，及时确诊后给予血浆置换等治疗，死亡率可降至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10%~20%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。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  <p:sp>
        <p:nvSpPr>
          <p:cNvPr id="22532" name="Text Box 3">
            <a:extLst>
              <a:ext uri="{FF2B5EF4-FFF2-40B4-BE49-F238E27FC236}">
                <a16:creationId xmlns:a16="http://schemas.microsoft.com/office/drawing/2014/main" id="{036ABF80-89E6-4B08-AC1C-DF3A02444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09751" y="4572001"/>
            <a:ext cx="8640763" cy="1865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endParaRPr lang="zh-CN" altLang="en-US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   2.TTP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主要表现（三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/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五联征）：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   </a:t>
            </a:r>
            <a:r>
              <a:rPr lang="zh-CN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血小板减少</a:t>
            </a:r>
            <a:r>
              <a:rPr lang="en-US" altLang="zh-CN" sz="2400" dirty="0">
                <a:solidFill>
                  <a:srgbClr val="FF0000"/>
                </a:solidFill>
                <a:latin typeface="Calibri" panose="020F0502020204030204" pitchFamily="34" charset="0"/>
              </a:rPr>
              <a:t>\</a:t>
            </a:r>
            <a:r>
              <a:rPr lang="zh-CN" altLang="en-US" sz="2400" dirty="0">
                <a:solidFill>
                  <a:srgbClr val="FF0000"/>
                </a:solidFill>
                <a:latin typeface="Calibri" panose="020F0502020204030204" pitchFamily="34" charset="0"/>
              </a:rPr>
              <a:t>微血管病性溶血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\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中枢神经系统症状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\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发热</a:t>
            </a: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\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肾损害</a:t>
            </a:r>
            <a:endParaRPr lang="en-US" altLang="zh-CN" sz="24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schemeClr val="tx1"/>
                </a:solidFill>
                <a:latin typeface="Calibri" panose="020F0502020204030204" pitchFamily="34" charset="0"/>
              </a:rPr>
              <a:t>   </a:t>
            </a:r>
            <a:r>
              <a:rPr lang="zh-CN" altLang="en-US" sz="2400" dirty="0">
                <a:solidFill>
                  <a:schemeClr val="tx1"/>
                </a:solidFill>
                <a:latin typeface="Calibri" panose="020F0502020204030204" pitchFamily="34" charset="0"/>
              </a:rPr>
              <a:t>部分病例早期临床表现不典型，高度依赖血液学检查确诊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D8C74F-6E05-4C91-89A9-4A8C010C4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0" y="0"/>
            <a:ext cx="1143000" cy="1138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85738F2-F2D8-4B37-8BE0-F0289BE2B538}"/>
              </a:ext>
            </a:extLst>
          </p:cNvPr>
          <p:cNvSpPr txBox="1">
            <a:spLocks/>
          </p:cNvSpPr>
          <p:nvPr/>
        </p:nvSpPr>
        <p:spPr bwMode="auto">
          <a:xfrm>
            <a:off x="238084" y="4714884"/>
            <a:ext cx="9848006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buFont typeface="Wingdings" pitchFamily="2" charset="2"/>
              <a:buChar char="l"/>
            </a:pPr>
            <a:r>
              <a:rPr kumimoji="1"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我院</a:t>
            </a:r>
            <a:r>
              <a:rPr kumimoji="1"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2016.10~2023.10 </a:t>
            </a:r>
            <a:r>
              <a:rPr kumimoji="1"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确诊约</a:t>
            </a:r>
            <a:r>
              <a:rPr kumimoji="1"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140</a:t>
            </a:r>
            <a:r>
              <a:rPr kumimoji="1"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</a:t>
            </a:r>
            <a:r>
              <a:rPr kumimoji="1" lang="en-US" altLang="zh-CN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TTP</a:t>
            </a:r>
            <a:r>
              <a:rPr kumimoji="1" lang="zh-CN" altLang="en-US" sz="28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endParaRPr kumimoji="1"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buFont typeface="Wingdings" pitchFamily="2" charset="2"/>
              <a:buChar char="l"/>
            </a:pPr>
            <a:endParaRPr kumimoji="1" lang="en-US" altLang="zh-CN" sz="28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buFont typeface="Arial" pitchFamily="34" charset="0"/>
              <a:buChar char="•"/>
            </a:pP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其中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7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例遗传性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TTP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患者（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例孕产妇、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例新生儿）。</a:t>
            </a:r>
            <a:endParaRPr kumimoji="1"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buFont typeface="Arial" pitchFamily="34" charset="0"/>
              <a:buChar char="•"/>
            </a:pPr>
            <a:endParaRPr kumimoji="1"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buFont typeface="Arial" pitchFamily="34" charset="0"/>
              <a:buChar char="•"/>
            </a:pP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主要相关科室：急诊科（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ICU</a:t>
            </a:r>
            <a:r>
              <a:rPr kumimoji="1" lang="zh-CN" altLang="en-US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）、风湿科、血液科、妇产科、神经科</a:t>
            </a:r>
            <a:r>
              <a:rPr kumimoji="1" lang="en-US" altLang="zh-CN" sz="2400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...</a:t>
            </a:r>
          </a:p>
          <a:p>
            <a:endParaRPr kumimoji="1" lang="en-US" altLang="zh-CN" sz="2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endParaRPr kumimoji="1" lang="zh-CN" altLang="en-US" sz="2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aphicFrame>
        <p:nvGraphicFramePr>
          <p:cNvPr id="3" name="图表 2">
            <a:extLst>
              <a:ext uri="{FF2B5EF4-FFF2-40B4-BE49-F238E27FC236}">
                <a16:creationId xmlns:a16="http://schemas.microsoft.com/office/drawing/2014/main" id="{D1E6859C-A910-462C-AAFF-DAEC319C6B3D}"/>
              </a:ext>
            </a:extLst>
          </p:cNvPr>
          <p:cNvGraphicFramePr>
            <a:graphicFrameLocks/>
          </p:cNvGraphicFramePr>
          <p:nvPr/>
        </p:nvGraphicFramePr>
        <p:xfrm>
          <a:off x="7167570" y="3643314"/>
          <a:ext cx="4857784" cy="2790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2">
            <a:extLst>
              <a:ext uri="{FF2B5EF4-FFF2-40B4-BE49-F238E27FC236}">
                <a16:creationId xmlns:a16="http://schemas.microsoft.com/office/drawing/2014/main" id="{2F9A59C4-D777-4B69-9929-14DF60128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888211"/>
            <a:ext cx="60475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l"/>
            </a:pPr>
            <a:r>
              <a:rPr lang="zh-CN" altLang="en-US" sz="2800" b="0" dirty="0">
                <a:solidFill>
                  <a:schemeClr val="tx1"/>
                </a:solidFill>
              </a:rPr>
              <a:t>遗传性</a:t>
            </a:r>
            <a:r>
              <a:rPr lang="en-US" altLang="zh-CN" sz="2800" b="0" dirty="0">
                <a:solidFill>
                  <a:schemeClr val="tx1"/>
                </a:solidFill>
              </a:rPr>
              <a:t>TTP</a:t>
            </a:r>
            <a:r>
              <a:rPr lang="zh-CN" altLang="en-US" sz="2800" b="0" dirty="0">
                <a:solidFill>
                  <a:schemeClr val="tx1"/>
                </a:solidFill>
              </a:rPr>
              <a:t>发病率百万分之一，获得性</a:t>
            </a:r>
            <a:r>
              <a:rPr lang="en-US" altLang="zh-CN" sz="2800" b="0" dirty="0">
                <a:solidFill>
                  <a:schemeClr val="tx1"/>
                </a:solidFill>
              </a:rPr>
              <a:t>TTP</a:t>
            </a:r>
            <a:r>
              <a:rPr lang="zh-CN" altLang="en-US" sz="2800" b="0" dirty="0">
                <a:solidFill>
                  <a:schemeClr val="tx1"/>
                </a:solidFill>
              </a:rPr>
              <a:t>发病率约为遗传性的</a:t>
            </a:r>
            <a:r>
              <a:rPr lang="en-US" altLang="zh-CN" sz="2800" b="0" dirty="0">
                <a:solidFill>
                  <a:schemeClr val="tx1"/>
                </a:solidFill>
              </a:rPr>
              <a:t>10</a:t>
            </a:r>
            <a:r>
              <a:rPr lang="zh-CN" altLang="en-US" sz="2800" b="0" dirty="0">
                <a:solidFill>
                  <a:schemeClr val="tx1"/>
                </a:solidFill>
              </a:rPr>
              <a:t>倍：</a:t>
            </a:r>
          </a:p>
        </p:txBody>
      </p:sp>
      <p:pic>
        <p:nvPicPr>
          <p:cNvPr id="5" name="Picture 2" descr="http://mmbiz.qpic.cn/mmbiz_png/VYGjt7CymIoA6YD6X5JVrN04DDoD76vN4l9tN121rJQqqmjR3ib31QNAuu8Ie4k5wuEPdCLjz2R1ElIjK3QUNYw/640?wx_fmt=png&amp;wxfrom=5&amp;wx_lazy=1">
            <a:extLst>
              <a:ext uri="{FF2B5EF4-FFF2-40B4-BE49-F238E27FC236}">
                <a16:creationId xmlns:a16="http://schemas.microsoft.com/office/drawing/2014/main" id="{E2EEE43A-C45B-4BDC-97A9-771DF864D3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0"/>
            <a:ext cx="4299601" cy="3286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AsOne/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标题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363" name="内容占位符 2"/>
          <p:cNvSpPr>
            <a:spLocks noGrp="1"/>
          </p:cNvSpPr>
          <p:nvPr>
            <p:ph idx="1"/>
          </p:nvPr>
        </p:nvSpPr>
        <p:spPr bwMode="auto">
          <a:xfrm>
            <a:off x="609600" y="1600201"/>
            <a:ext cx="10972800" cy="4525963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91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Box 3"/>
          <p:cNvSpPr txBox="1">
            <a:spLocks noChangeArrowheads="1"/>
          </p:cNvSpPr>
          <p:nvPr/>
        </p:nvSpPr>
        <p:spPr bwMode="auto">
          <a:xfrm>
            <a:off x="571500" y="142876"/>
            <a:ext cx="542925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2800" dirty="0">
                <a:solidFill>
                  <a:srgbClr val="FF0000"/>
                </a:solidFill>
              </a:rPr>
              <a:t>其他</a:t>
            </a:r>
            <a:r>
              <a:rPr lang="en-US" altLang="zh-CN" sz="2800" dirty="0">
                <a:solidFill>
                  <a:srgbClr val="FF0000"/>
                </a:solidFill>
              </a:rPr>
              <a:t>TMA</a:t>
            </a:r>
            <a:r>
              <a:rPr lang="zh-CN" altLang="en-US" sz="2800" dirty="0">
                <a:solidFill>
                  <a:srgbClr val="FF0000"/>
                </a:solidFill>
              </a:rPr>
              <a:t>：药物相关</a:t>
            </a:r>
            <a:endParaRPr lang="en-US" altLang="zh-CN" sz="28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90500" y="642939"/>
            <a:ext cx="11430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CN" altLang="en-US" sz="2400">
                <a:solidFill>
                  <a:schemeClr val="tx1"/>
                </a:solidFill>
              </a:rPr>
              <a:t>    患者女，</a:t>
            </a:r>
            <a:r>
              <a:rPr lang="en-US" altLang="zh-CN" sz="2400">
                <a:solidFill>
                  <a:schemeClr val="tx1"/>
                </a:solidFill>
              </a:rPr>
              <a:t>43</a:t>
            </a:r>
            <a:r>
              <a:rPr lang="zh-CN" altLang="en-US" sz="2400">
                <a:solidFill>
                  <a:schemeClr val="tx1"/>
                </a:solidFill>
              </a:rPr>
              <a:t>岁，因四肢无力，散在皮疹就诊，既往外院诊断“皮肌炎”。</a:t>
            </a:r>
          </a:p>
          <a:p>
            <a:r>
              <a:rPr lang="zh-CN" altLang="en-US" sz="2400">
                <a:solidFill>
                  <a:schemeClr val="tx1"/>
                </a:solidFill>
              </a:rPr>
              <a:t>    一周后出现血尿、蛋白尿，间断发热，无明显精神症状。多次血常规检查提示</a:t>
            </a:r>
            <a:r>
              <a:rPr lang="en-US" altLang="zh-CN" sz="2400">
                <a:solidFill>
                  <a:schemeClr val="tx1"/>
                </a:solidFill>
              </a:rPr>
              <a:t>PLT</a:t>
            </a:r>
            <a:r>
              <a:rPr lang="zh-CN" altLang="en-US" sz="2400">
                <a:solidFill>
                  <a:schemeClr val="tx1"/>
                </a:solidFill>
              </a:rPr>
              <a:t>计数进行性减低至</a:t>
            </a:r>
            <a:r>
              <a:rPr lang="en-US" altLang="zh-CN" sz="2400">
                <a:solidFill>
                  <a:schemeClr val="tx1"/>
                </a:solidFill>
              </a:rPr>
              <a:t>24*10</a:t>
            </a:r>
            <a:r>
              <a:rPr lang="en-US" altLang="zh-CN" sz="2400" baseline="30000">
                <a:solidFill>
                  <a:schemeClr val="tx1"/>
                </a:solidFill>
              </a:rPr>
              <a:t>9</a:t>
            </a:r>
            <a:r>
              <a:rPr lang="en-US" altLang="zh-CN" sz="2400">
                <a:solidFill>
                  <a:schemeClr val="tx1"/>
                </a:solidFill>
              </a:rPr>
              <a:t>/</a:t>
            </a:r>
            <a:r>
              <a:rPr lang="gsw-FR" altLang="zh-CN" sz="2400">
                <a:solidFill>
                  <a:schemeClr val="tx1"/>
                </a:solidFill>
              </a:rPr>
              <a:t>L</a:t>
            </a:r>
            <a:r>
              <a:rPr lang="gsw-FR" sz="2400">
                <a:solidFill>
                  <a:schemeClr val="tx1"/>
                </a:solidFill>
              </a:rPr>
              <a:t>，</a:t>
            </a:r>
            <a:r>
              <a:rPr lang="en-US" altLang="zh-CN" sz="2400">
                <a:solidFill>
                  <a:schemeClr val="tx1"/>
                </a:solidFill>
              </a:rPr>
              <a:t>Hb</a:t>
            </a:r>
            <a:r>
              <a:rPr lang="zh-CN" altLang="en-US" sz="2400">
                <a:solidFill>
                  <a:schemeClr val="tx1"/>
                </a:solidFill>
              </a:rPr>
              <a:t>降至</a:t>
            </a:r>
            <a:r>
              <a:rPr lang="en-US" altLang="zh-CN" sz="2400">
                <a:solidFill>
                  <a:schemeClr val="tx1"/>
                </a:solidFill>
              </a:rPr>
              <a:t>83</a:t>
            </a:r>
            <a:r>
              <a:rPr lang="gsw-FR" altLang="zh-CN" sz="2400">
                <a:solidFill>
                  <a:schemeClr val="tx1"/>
                </a:solidFill>
              </a:rPr>
              <a:t>g/L</a:t>
            </a:r>
            <a:r>
              <a:rPr lang="gsw-FR" sz="2400">
                <a:solidFill>
                  <a:schemeClr val="tx1"/>
                </a:solidFill>
              </a:rPr>
              <a:t>，</a:t>
            </a:r>
            <a:r>
              <a:rPr lang="zh-CN" altLang="en-US" sz="2400">
                <a:solidFill>
                  <a:schemeClr val="tx1"/>
                </a:solidFill>
              </a:rPr>
              <a:t>网织红细胞升至</a:t>
            </a:r>
            <a:r>
              <a:rPr lang="en-US" altLang="zh-CN" sz="2400">
                <a:solidFill>
                  <a:schemeClr val="tx1"/>
                </a:solidFill>
              </a:rPr>
              <a:t>6.0%</a:t>
            </a:r>
            <a:r>
              <a:rPr lang="zh-CN" altLang="en-US" sz="2400">
                <a:solidFill>
                  <a:schemeClr val="tx1"/>
                </a:solidFill>
              </a:rPr>
              <a:t>，外周血涂片示裂红细胞增多。生化检查：</a:t>
            </a:r>
            <a:r>
              <a:rPr lang="gsw-FR" altLang="zh-CN" sz="2400">
                <a:solidFill>
                  <a:schemeClr val="tx1"/>
                </a:solidFill>
              </a:rPr>
              <a:t>LDH</a:t>
            </a:r>
            <a:r>
              <a:rPr lang="zh-CN" altLang="en-US" sz="2400">
                <a:solidFill>
                  <a:schemeClr val="tx1"/>
                </a:solidFill>
              </a:rPr>
              <a:t>、间胆升高。</a:t>
            </a:r>
            <a:endParaRPr lang="en-US" altLang="zh-CN" sz="2400">
              <a:solidFill>
                <a:schemeClr val="tx1"/>
              </a:solidFill>
            </a:endParaRPr>
          </a:p>
          <a:p>
            <a:r>
              <a:rPr lang="zh-CN" altLang="en-US" sz="2400">
                <a:solidFill>
                  <a:schemeClr val="tx1"/>
                </a:solidFill>
              </a:rPr>
              <a:t>凝血检查：</a:t>
            </a:r>
            <a:r>
              <a:rPr lang="en-US" altLang="zh-CN" sz="2400">
                <a:solidFill>
                  <a:schemeClr val="tx1"/>
                </a:solidFill>
              </a:rPr>
              <a:t> PT</a:t>
            </a:r>
            <a:r>
              <a:rPr lang="zh-CN" altLang="en-US" sz="2400">
                <a:solidFill>
                  <a:schemeClr val="tx1"/>
                </a:solidFill>
              </a:rPr>
              <a:t>、</a:t>
            </a:r>
            <a:r>
              <a:rPr lang="en-US" altLang="zh-CN" sz="2400">
                <a:solidFill>
                  <a:schemeClr val="tx1"/>
                </a:solidFill>
              </a:rPr>
              <a:t>APTT</a:t>
            </a:r>
            <a:r>
              <a:rPr lang="zh-CN" altLang="en-US" sz="2400">
                <a:solidFill>
                  <a:schemeClr val="tx1"/>
                </a:solidFill>
              </a:rPr>
              <a:t>正常，</a:t>
            </a:r>
            <a:r>
              <a:rPr lang="gsw-FR" altLang="zh-CN" sz="2400">
                <a:solidFill>
                  <a:schemeClr val="tx1"/>
                </a:solidFill>
              </a:rPr>
              <a:t>D-</a:t>
            </a:r>
            <a:r>
              <a:rPr lang="en-US" altLang="zh-CN" sz="2400">
                <a:solidFill>
                  <a:schemeClr val="tx1"/>
                </a:solidFill>
              </a:rPr>
              <a:t>D 2.0</a:t>
            </a:r>
            <a:r>
              <a:rPr lang="gsw-FR" altLang="zh-CN" sz="2400">
                <a:solidFill>
                  <a:schemeClr val="tx1"/>
                </a:solidFill>
              </a:rPr>
              <a:t>ug/ml</a:t>
            </a:r>
            <a:r>
              <a:rPr lang="zh-CN" altLang="en-US" sz="2400">
                <a:solidFill>
                  <a:schemeClr val="tx1"/>
                </a:solidFill>
              </a:rPr>
              <a:t>，不满足</a:t>
            </a:r>
            <a:r>
              <a:rPr lang="en-US" altLang="zh-CN" sz="2400">
                <a:solidFill>
                  <a:schemeClr val="tx1"/>
                </a:solidFill>
              </a:rPr>
              <a:t>DIC</a:t>
            </a:r>
            <a:r>
              <a:rPr lang="zh-CN" altLang="en-US" sz="2400">
                <a:solidFill>
                  <a:schemeClr val="tx1"/>
                </a:solidFill>
              </a:rPr>
              <a:t>评分</a:t>
            </a:r>
            <a:r>
              <a:rPr lang="gsw-FR" sz="2400">
                <a:solidFill>
                  <a:schemeClr val="tx1"/>
                </a:solidFill>
              </a:rPr>
              <a:t>。</a:t>
            </a:r>
          </a:p>
        </p:txBody>
      </p:sp>
      <p:pic>
        <p:nvPicPr>
          <p:cNvPr id="48132" name="Picture 2" descr="https://mmbiz.qpic.cn/mmbiz_png/VYGjt7CymIpJGic4lsWlBRXibEZZ2ANQWZEaVCyo4vianfpdicQSdticbjibaMNzdcuqwNfLP9UZWPghTEukNNoKHxuw/640?wx_fmt=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3322" y="2786058"/>
            <a:ext cx="4222857" cy="2879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38084" y="2641461"/>
            <a:ext cx="6286544" cy="4216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l"/>
            </a:pPr>
            <a:r>
              <a:rPr lang="zh-CN" altLang="en-US" sz="2400">
                <a:solidFill>
                  <a:schemeClr val="tx1"/>
                </a:solidFill>
              </a:rPr>
              <a:t>急查</a:t>
            </a:r>
            <a:r>
              <a:rPr lang="gsw-FR" altLang="zh-CN" sz="2400">
                <a:solidFill>
                  <a:schemeClr val="tx1"/>
                </a:solidFill>
              </a:rPr>
              <a:t>ADAMTS13</a:t>
            </a:r>
            <a:r>
              <a:rPr lang="zh-CN" altLang="en-US" sz="2400">
                <a:solidFill>
                  <a:schemeClr val="tx1"/>
                </a:solidFill>
              </a:rPr>
              <a:t>活性：</a:t>
            </a:r>
            <a:r>
              <a:rPr lang="en-US" altLang="zh-CN" sz="2400">
                <a:solidFill>
                  <a:schemeClr val="tx1"/>
                </a:solidFill>
              </a:rPr>
              <a:t>78%</a:t>
            </a:r>
            <a:r>
              <a:rPr lang="zh-CN" altLang="en-US" sz="2400">
                <a:solidFill>
                  <a:schemeClr val="tx1"/>
                </a:solidFill>
              </a:rPr>
              <a:t>。排除</a:t>
            </a:r>
            <a:r>
              <a:rPr lang="gsw-FR" altLang="zh-CN" sz="2400">
                <a:solidFill>
                  <a:schemeClr val="tx1"/>
                </a:solidFill>
              </a:rPr>
              <a:t>TTP</a:t>
            </a:r>
            <a:r>
              <a:rPr lang="gsw-FR" sz="2400">
                <a:solidFill>
                  <a:schemeClr val="tx1"/>
                </a:solidFill>
              </a:rPr>
              <a:t>。</a:t>
            </a:r>
          </a:p>
          <a:p>
            <a:endParaRPr lang="gsw-FR" altLang="zh-CN" sz="240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l"/>
            </a:pPr>
            <a:r>
              <a:rPr lang="zh-CN" altLang="en-US" sz="2400">
                <a:solidFill>
                  <a:schemeClr val="tx1"/>
                </a:solidFill>
              </a:rPr>
              <a:t>检测肝素</a:t>
            </a:r>
            <a:r>
              <a:rPr lang="en-US" altLang="zh-CN" sz="2400">
                <a:solidFill>
                  <a:schemeClr val="tx1"/>
                </a:solidFill>
              </a:rPr>
              <a:t>-</a:t>
            </a:r>
            <a:r>
              <a:rPr lang="gsw-FR" altLang="zh-CN" sz="2400">
                <a:solidFill>
                  <a:schemeClr val="tx1"/>
                </a:solidFill>
              </a:rPr>
              <a:t>PF4</a:t>
            </a:r>
            <a:r>
              <a:rPr lang="zh-CN" altLang="en-US" sz="2400">
                <a:solidFill>
                  <a:schemeClr val="tx1"/>
                </a:solidFill>
              </a:rPr>
              <a:t>抗体：阴性</a:t>
            </a:r>
            <a:r>
              <a:rPr lang="gsw-FR" sz="2400">
                <a:solidFill>
                  <a:schemeClr val="tx1"/>
                </a:solidFill>
              </a:rPr>
              <a:t>，</a:t>
            </a:r>
            <a:r>
              <a:rPr lang="zh-CN" altLang="en-US" sz="2400">
                <a:solidFill>
                  <a:schemeClr val="tx1"/>
                </a:solidFill>
              </a:rPr>
              <a:t>基本排除</a:t>
            </a:r>
            <a:r>
              <a:rPr lang="gsw-FR" altLang="zh-CN" sz="2400">
                <a:solidFill>
                  <a:schemeClr val="tx1"/>
                </a:solidFill>
              </a:rPr>
              <a:t>HIT</a:t>
            </a:r>
            <a:r>
              <a:rPr lang="gsw-FR" sz="2400">
                <a:solidFill>
                  <a:schemeClr val="tx1"/>
                </a:solidFill>
              </a:rPr>
              <a:t>。</a:t>
            </a:r>
          </a:p>
          <a:p>
            <a:endParaRPr lang="gsw-FR" altLang="zh-CN" sz="240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l"/>
            </a:pPr>
            <a:r>
              <a:rPr lang="zh-CN" altLang="en-US" sz="2400">
                <a:solidFill>
                  <a:schemeClr val="tx1"/>
                </a:solidFill>
              </a:rPr>
              <a:t>抗磷脂抗体检查均阴性，基本排除</a:t>
            </a:r>
            <a:r>
              <a:rPr lang="gsw-FR" altLang="zh-CN" sz="2400">
                <a:solidFill>
                  <a:schemeClr val="tx1"/>
                </a:solidFill>
              </a:rPr>
              <a:t>APS</a:t>
            </a:r>
            <a:r>
              <a:rPr lang="gsw-FR" sz="2400">
                <a:solidFill>
                  <a:schemeClr val="tx1"/>
                </a:solidFill>
              </a:rPr>
              <a:t>。</a:t>
            </a:r>
          </a:p>
          <a:p>
            <a:endParaRPr lang="gsw-FR" altLang="zh-CN" sz="240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l"/>
            </a:pPr>
            <a:r>
              <a:rPr lang="zh-CN" altLang="en-US" sz="2400">
                <a:solidFill>
                  <a:schemeClr val="tx1"/>
                </a:solidFill>
              </a:rPr>
              <a:t>患者使用</a:t>
            </a:r>
            <a:r>
              <a:rPr lang="zh-CN" altLang="en-US" sz="2400">
                <a:solidFill>
                  <a:srgbClr val="FF0000"/>
                </a:solidFill>
              </a:rPr>
              <a:t>他克莫司</a:t>
            </a:r>
            <a:r>
              <a:rPr lang="zh-CN" altLang="en-US" sz="2400">
                <a:solidFill>
                  <a:schemeClr val="tx1"/>
                </a:solidFill>
              </a:rPr>
              <a:t>后出现</a:t>
            </a:r>
            <a:r>
              <a:rPr lang="gsw-FR" altLang="zh-CN" sz="2400">
                <a:solidFill>
                  <a:schemeClr val="tx1"/>
                </a:solidFill>
              </a:rPr>
              <a:t>MAHA</a:t>
            </a:r>
            <a:r>
              <a:rPr lang="zh-CN" altLang="en-US" sz="2400">
                <a:solidFill>
                  <a:schemeClr val="tx1"/>
                </a:solidFill>
              </a:rPr>
              <a:t>症状。</a:t>
            </a:r>
            <a:endParaRPr lang="en-US" altLang="zh-CN" sz="2400">
              <a:solidFill>
                <a:schemeClr val="tx1"/>
              </a:solidFill>
            </a:endParaRPr>
          </a:p>
          <a:p>
            <a:r>
              <a:rPr lang="zh-CN" altLang="en-US" sz="2000">
                <a:solidFill>
                  <a:schemeClr val="tx1"/>
                </a:solidFill>
              </a:rPr>
              <a:t>    药物诱导</a:t>
            </a:r>
            <a:r>
              <a:rPr lang="en-US" altLang="zh-CN" sz="2000">
                <a:solidFill>
                  <a:schemeClr val="tx1"/>
                </a:solidFill>
              </a:rPr>
              <a:t>TMA</a:t>
            </a:r>
            <a:r>
              <a:rPr lang="zh-CN" altLang="en-US" sz="2000">
                <a:solidFill>
                  <a:schemeClr val="tx1"/>
                </a:solidFill>
              </a:rPr>
              <a:t>前三位：</a:t>
            </a:r>
            <a:endParaRPr lang="en-US" altLang="zh-CN" sz="2000">
              <a:solidFill>
                <a:schemeClr val="tx1"/>
              </a:solidFill>
            </a:endParaRPr>
          </a:p>
          <a:p>
            <a:r>
              <a:rPr lang="zh-CN" altLang="en-US" sz="2000">
                <a:solidFill>
                  <a:schemeClr val="tx1"/>
                </a:solidFill>
              </a:rPr>
              <a:t>        奎宁</a:t>
            </a:r>
            <a:endParaRPr lang="en-US" altLang="zh-CN" sz="2000">
              <a:solidFill>
                <a:schemeClr val="tx1"/>
              </a:solidFill>
            </a:endParaRPr>
          </a:p>
          <a:p>
            <a:r>
              <a:rPr lang="zh-CN" altLang="en-US" sz="2000">
                <a:solidFill>
                  <a:schemeClr val="tx1"/>
                </a:solidFill>
              </a:rPr>
              <a:t>        环孢霉素</a:t>
            </a:r>
            <a:endParaRPr lang="en-US" altLang="zh-CN" sz="2000">
              <a:solidFill>
                <a:schemeClr val="tx1"/>
              </a:solidFill>
            </a:endParaRPr>
          </a:p>
          <a:p>
            <a:r>
              <a:rPr lang="zh-CN" altLang="en-US" sz="2000">
                <a:solidFill>
                  <a:schemeClr val="tx1"/>
                </a:solidFill>
              </a:rPr>
              <a:t>        他克莫司</a:t>
            </a:r>
            <a:endParaRPr lang="en-US" altLang="zh-CN" sz="2000">
              <a:solidFill>
                <a:schemeClr val="tx1"/>
              </a:solidFill>
            </a:endParaRPr>
          </a:p>
          <a:p>
            <a:r>
              <a:rPr lang="zh-CN" altLang="en-US" sz="2000">
                <a:solidFill>
                  <a:schemeClr val="tx1"/>
                </a:solidFill>
              </a:rPr>
              <a:t>                     </a:t>
            </a:r>
            <a:r>
              <a:rPr lang="en-US" altLang="zh-CN" sz="2000" b="0" i="1">
                <a:solidFill>
                  <a:schemeClr val="tx1"/>
                </a:solidFill>
              </a:rPr>
              <a:t>BLOOD 2015</a:t>
            </a:r>
            <a:endParaRPr lang="gsw-FR" altLang="zh-CN" sz="2000" b="0" i="1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s://mmbiz.qpic.cn/mmbiz_png/VYGjt7CymIpJGic4lsWlBRXibEZZ2ANQWZnia613bcnDXIXJJicR9SlnoUb3cwjdQFicFIAbmQ6d6KluUqTJcKtvaLQ/640?wx_fmt=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09654" y="0"/>
            <a:ext cx="9286940" cy="673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638A58-E0CD-B3AE-2039-CBA980F42B50}"/>
              </a:ext>
            </a:extLst>
          </p:cNvPr>
          <p:cNvSpPr txBox="1">
            <a:spLocks/>
          </p:cNvSpPr>
          <p:nvPr/>
        </p:nvSpPr>
        <p:spPr>
          <a:xfrm>
            <a:off x="686771" y="245031"/>
            <a:ext cx="928903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3600" b="1" dirty="0">
                <a:solidFill>
                  <a:srgbClr val="0070C0"/>
                </a:solidFill>
              </a:rPr>
              <a:t>5.</a:t>
            </a:r>
            <a:r>
              <a:rPr lang="zh-CN" altLang="en-US" sz="3600" b="1" dirty="0">
                <a:solidFill>
                  <a:srgbClr val="0070C0"/>
                </a:solidFill>
              </a:rPr>
              <a:t>肝素诱导血小板减少症（</a:t>
            </a:r>
            <a:r>
              <a:rPr lang="en-US" altLang="zh-CN" sz="3600" b="1" dirty="0">
                <a:solidFill>
                  <a:srgbClr val="0070C0"/>
                </a:solidFill>
              </a:rPr>
              <a:t>HIT</a:t>
            </a:r>
            <a:r>
              <a:rPr lang="zh-CN" altLang="en-US" sz="3600" b="1" dirty="0">
                <a:solidFill>
                  <a:srgbClr val="0070C0"/>
                </a:solidFill>
              </a:rPr>
              <a:t>）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BA3FD865-78CA-C447-CE32-0194811B09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63" y="1436914"/>
            <a:ext cx="4583369" cy="5421086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3EC32FA-ED97-472D-089E-5BB63AE43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704" y="1570594"/>
            <a:ext cx="6096000" cy="51181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FCDAC2A-4F67-1D70-CB7C-78D811CB1984}"/>
              </a:ext>
            </a:extLst>
          </p:cNvPr>
          <p:cNvSpPr txBox="1"/>
          <p:nvPr/>
        </p:nvSpPr>
        <p:spPr>
          <a:xfrm>
            <a:off x="6095999" y="1116281"/>
            <a:ext cx="56948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4T</a:t>
            </a:r>
            <a:r>
              <a:rPr lang="zh-CN" altLang="en-US" sz="2400" dirty="0"/>
              <a:t>评分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≤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分，不建议进行</a:t>
            </a:r>
            <a:r>
              <a:rPr lang="en-US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HIT</a:t>
            </a:r>
            <a:r>
              <a:rPr lang="zh-CN" altLang="zh-CN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相关检测</a:t>
            </a:r>
            <a:r>
              <a:rPr lang="zh-CN" altLang="en-US" sz="2400" kern="1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endParaRPr lang="zh-CN" altLang="en-US" sz="2400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2503795-720D-449D-F662-174BD69E1AFA}"/>
              </a:ext>
            </a:extLst>
          </p:cNvPr>
          <p:cNvSpPr txBox="1"/>
          <p:nvPr/>
        </p:nvSpPr>
        <p:spPr>
          <a:xfrm>
            <a:off x="401163" y="1033153"/>
            <a:ext cx="31495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/>
              <a:t>HIT</a:t>
            </a:r>
            <a:r>
              <a:rPr lang="zh-CN" altLang="en-US" sz="2400" dirty="0"/>
              <a:t>诊断流程：</a:t>
            </a:r>
          </a:p>
        </p:txBody>
      </p:sp>
    </p:spTree>
    <p:extLst>
      <p:ext uri="{BB962C8B-B14F-4D97-AF65-F5344CB8AC3E}">
        <p14:creationId xmlns:p14="http://schemas.microsoft.com/office/powerpoint/2010/main" val="28102126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E29AF59B-3F31-3F6D-A6E9-0B9F44679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394" y="809984"/>
            <a:ext cx="10343406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(1)HIT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抗体检测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检测针对肝素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/PF4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复合物的抗体的免疫学试验，包括混合抗体（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IgA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、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IgG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、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IgM)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检测和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IgG 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特异性抗体检测。混合抗体检测的诊断特异度较低，但敏感度较高且易于操作，而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IgG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特异性抗体的诊断特异度更高。相关荟萃分析表明，选用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较高判断阈值的混合抗体检测与较低判断阈值的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IgG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特异性抗体检测均可获得较高的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HIT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诊断准确度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（敏感度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&gt;95%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，特异度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&gt;90%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）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(2)HIT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功能试验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 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功能试验是检测当存在肝素时，患者血清的促血小板聚集、活化及脱颗粒情况。这一检测手段关注的是肝素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/PF4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抗体结合血小板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Fc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受体引起的血小板活化，特异性和灵敏性均很高。常用的方法有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5-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羟色胺释放试验（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SRA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）和肝素诱导的血小板活化试验（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HIPA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  <a:cs typeface="Calibri" panose="020F0502020204030204" pitchFamily="34" charset="0"/>
              </a:rPr>
              <a:t>）。该类实验操作复杂耗时，普通实验室也较难开展。</a:t>
            </a:r>
            <a:endParaRPr kumimoji="0" lang="zh-CN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50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pPr/>
              <a:t>28</a:t>
            </a:fld>
            <a:endParaRPr kumimoji="1" lang="zh-CN" altLang="en-US" dirty="0"/>
          </a:p>
        </p:txBody>
      </p:sp>
      <p:pic>
        <p:nvPicPr>
          <p:cNvPr id="1026" name="Picture 2" descr="https://mmbiz.qpic.cn/mmbiz_jpg/VYGjt7CymIpiaqzSOL0I9VnWMmOoRI9MA8c3EMlVUqicXe5CXHs4FgPGGL8K881XicpS1UTVNnJ8mTQXMSosSicnPg/640?wx_fmt=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9342" y="3056018"/>
            <a:ext cx="3793177" cy="3482185"/>
          </a:xfrm>
          <a:prstGeom prst="rect">
            <a:avLst/>
          </a:prstGeom>
          <a:noFill/>
        </p:spPr>
      </p:pic>
      <p:pic>
        <p:nvPicPr>
          <p:cNvPr id="1028" name="Picture 4" descr="https://mmbiz.qpic.cn/mmbiz_jpg/VYGjt7CymIpiaqzSOL0I9VnWMmOoRI9MA6RCl0Ksytm7VswBroHib9bM8TRtnt4YnfwyzmObFhl5b8keptd3GNiaw/640?wx_fmt=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83832" y="3056018"/>
            <a:ext cx="3445242" cy="3482185"/>
          </a:xfrm>
          <a:prstGeom prst="rect">
            <a:avLst/>
          </a:prstGeom>
          <a:noFill/>
        </p:spPr>
      </p:pic>
      <p:pic>
        <p:nvPicPr>
          <p:cNvPr id="1030" name="Picture 6" descr="https://mmbiz.qpic.cn/mmbiz_jpg/VYGjt7CymIpiaqzSOL0I9VnWMmOoRI9MAm0LQZSufiaNkI44p0rNCN7DxcP2pfud0IJUtQBHGhIPujzRPficrCSNg/640?wx_fmt=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349707" y="3030792"/>
            <a:ext cx="3277181" cy="3507411"/>
          </a:xfrm>
          <a:prstGeom prst="rect">
            <a:avLst/>
          </a:prstGeom>
          <a:noFill/>
        </p:spPr>
      </p:pic>
      <p:sp>
        <p:nvSpPr>
          <p:cNvPr id="9" name="矩形 8"/>
          <p:cNvSpPr/>
          <p:nvPr/>
        </p:nvSpPr>
        <p:spPr>
          <a:xfrm>
            <a:off x="569215" y="730150"/>
            <a:ext cx="1146048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患者男，</a:t>
            </a:r>
            <a:r>
              <a:rPr lang="en-US" altLang="zh-CN" sz="2400" dirty="0">
                <a:solidFill>
                  <a:schemeClr val="tx1"/>
                </a:solidFill>
              </a:rPr>
              <a:t>47</a:t>
            </a:r>
            <a:r>
              <a:rPr lang="zh-CN" altLang="en-US" sz="2400" dirty="0">
                <a:solidFill>
                  <a:schemeClr val="tx1"/>
                </a:solidFill>
              </a:rPr>
              <a:t>岁，因肾病透析治疗（肝素抗凝）后出现血小板减少及肢端缺血、感觉减退等症状，肝素注射点皮损。</a:t>
            </a:r>
            <a:r>
              <a:rPr lang="en-US" altLang="zh-CN" sz="2400" dirty="0">
                <a:solidFill>
                  <a:schemeClr val="tx1"/>
                </a:solidFill>
              </a:rPr>
              <a:t>PLT</a:t>
            </a:r>
            <a:r>
              <a:rPr lang="zh-CN" altLang="en-US" sz="2400" dirty="0">
                <a:solidFill>
                  <a:schemeClr val="tx1"/>
                </a:solidFill>
              </a:rPr>
              <a:t>计数最低在</a:t>
            </a:r>
            <a:r>
              <a:rPr lang="en-US" altLang="zh-CN" sz="2400" dirty="0">
                <a:solidFill>
                  <a:schemeClr val="tx1"/>
                </a:solidFill>
              </a:rPr>
              <a:t>30~50×10</a:t>
            </a:r>
            <a:r>
              <a:rPr lang="en-US" altLang="zh-CN" sz="2400" baseline="30000" dirty="0">
                <a:solidFill>
                  <a:schemeClr val="tx1"/>
                </a:solidFill>
              </a:rPr>
              <a:t>9</a:t>
            </a:r>
            <a:r>
              <a:rPr lang="en-US" altLang="zh-CN" sz="2400" dirty="0">
                <a:solidFill>
                  <a:schemeClr val="tx1"/>
                </a:solidFill>
              </a:rPr>
              <a:t>/</a:t>
            </a:r>
            <a:r>
              <a:rPr lang="gsw-FR" sz="2400" dirty="0">
                <a:solidFill>
                  <a:schemeClr val="tx1"/>
                </a:solidFill>
              </a:rPr>
              <a:t>L</a:t>
            </a:r>
            <a:r>
              <a:rPr lang="zh-CN" altLang="en-US" sz="2400" dirty="0">
                <a:solidFill>
                  <a:schemeClr val="tx1"/>
                </a:solidFill>
              </a:rPr>
              <a:t>；</a:t>
            </a:r>
            <a:r>
              <a:rPr lang="en-US" altLang="zh-CN" sz="2400" dirty="0">
                <a:solidFill>
                  <a:schemeClr val="tx1"/>
                </a:solidFill>
              </a:rPr>
              <a:t>4T</a:t>
            </a:r>
            <a:r>
              <a:rPr lang="zh-CN" altLang="en-US" sz="2400" dirty="0">
                <a:solidFill>
                  <a:schemeClr val="tx1"/>
                </a:solidFill>
              </a:rPr>
              <a:t>评分高可能性；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en-US" altLang="zh-CN" sz="2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我们经评估建议检测肝素</a:t>
            </a:r>
            <a:r>
              <a:rPr lang="en-US" altLang="zh-CN" sz="2400" dirty="0">
                <a:solidFill>
                  <a:schemeClr val="tx1"/>
                </a:solidFill>
              </a:rPr>
              <a:t>-</a:t>
            </a:r>
            <a:r>
              <a:rPr lang="gsw-FR" sz="2400" dirty="0">
                <a:solidFill>
                  <a:schemeClr val="tx1"/>
                </a:solidFill>
              </a:rPr>
              <a:t>PF4</a:t>
            </a:r>
            <a:r>
              <a:rPr lang="zh-CN" altLang="en-US" sz="2400" dirty="0">
                <a:solidFill>
                  <a:schemeClr val="tx1"/>
                </a:solidFill>
              </a:rPr>
              <a:t>混合抗体，结果</a:t>
            </a:r>
            <a:r>
              <a:rPr lang="zh-CN" altLang="en-US" sz="2400" dirty="0"/>
              <a:t>为</a:t>
            </a:r>
            <a:r>
              <a:rPr lang="en-US" altLang="zh-CN" sz="2400" dirty="0">
                <a:solidFill>
                  <a:schemeClr val="tx1"/>
                </a:solidFill>
              </a:rPr>
              <a:t>24.7 </a:t>
            </a:r>
            <a:r>
              <a:rPr lang="gsw-FR" sz="2400" dirty="0">
                <a:solidFill>
                  <a:schemeClr val="tx1"/>
                </a:solidFill>
              </a:rPr>
              <a:t>U/mL(</a:t>
            </a:r>
            <a:r>
              <a:rPr lang="zh-CN" altLang="en-US" sz="2400" dirty="0">
                <a:solidFill>
                  <a:schemeClr val="tx1"/>
                </a:solidFill>
              </a:rPr>
              <a:t>参考区间</a:t>
            </a:r>
            <a:r>
              <a:rPr lang="en-US" altLang="zh-CN" sz="2400" dirty="0">
                <a:solidFill>
                  <a:schemeClr val="tx1"/>
                </a:solidFill>
              </a:rPr>
              <a:t>&lt;1.0 </a:t>
            </a:r>
            <a:r>
              <a:rPr lang="gsw-FR" sz="2400" dirty="0">
                <a:solidFill>
                  <a:schemeClr val="tx1"/>
                </a:solidFill>
              </a:rPr>
              <a:t>U/mL)</a:t>
            </a:r>
            <a:r>
              <a:rPr lang="zh-CN" altLang="en-US" sz="2400" dirty="0">
                <a:solidFill>
                  <a:schemeClr val="tx1"/>
                </a:solidFill>
              </a:rPr>
              <a:t>；</a:t>
            </a:r>
            <a:endParaRPr lang="en-US" altLang="zh-CN" sz="2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endParaRPr lang="gsw-FR" sz="2400" dirty="0">
              <a:solidFill>
                <a:schemeClr val="tx1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zh-CN" altLang="en-US" sz="2400" dirty="0">
                <a:solidFill>
                  <a:schemeClr val="tx1"/>
                </a:solidFill>
              </a:rPr>
              <a:t>考虑诊断</a:t>
            </a:r>
            <a:r>
              <a:rPr lang="zh-CN" altLang="en-US" sz="2400" dirty="0">
                <a:solidFill>
                  <a:srgbClr val="FF0000"/>
                </a:solidFill>
              </a:rPr>
              <a:t>肝素诱导血小板减少症</a:t>
            </a:r>
            <a:r>
              <a:rPr lang="en-US" altLang="zh-CN" sz="2400" dirty="0">
                <a:solidFill>
                  <a:srgbClr val="FF0000"/>
                </a:solidFill>
              </a:rPr>
              <a:t>(HIT)</a:t>
            </a:r>
            <a:r>
              <a:rPr lang="zh-CN" altLang="en-US" sz="2400" dirty="0">
                <a:solidFill>
                  <a:schemeClr val="tx1"/>
                </a:solidFill>
              </a:rPr>
              <a:t>，停用肝素后血小板计数回升，症状缓解。</a:t>
            </a:r>
          </a:p>
        </p:txBody>
      </p:sp>
      <p:sp>
        <p:nvSpPr>
          <p:cNvPr id="2" name="TextBox 3">
            <a:extLst>
              <a:ext uri="{FF2B5EF4-FFF2-40B4-BE49-F238E27FC236}">
                <a16:creationId xmlns:a16="http://schemas.microsoft.com/office/drawing/2014/main" id="{9605CBFA-858A-2C91-72A7-0B094B7A46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44" y="116925"/>
            <a:ext cx="5429251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zh-CN" altLang="en-US" sz="2800" dirty="0">
                <a:solidFill>
                  <a:srgbClr val="0070C0"/>
                </a:solidFill>
              </a:rPr>
              <a:t>案例</a:t>
            </a:r>
            <a:endParaRPr lang="en-US" altLang="zh-CN" sz="28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BEF278C5-63A5-B2A6-3BF1-2CF5E000C5E0}"/>
              </a:ext>
            </a:extLst>
          </p:cNvPr>
          <p:cNvSpPr txBox="1">
            <a:spLocks/>
          </p:cNvSpPr>
          <p:nvPr/>
        </p:nvSpPr>
        <p:spPr>
          <a:xfrm>
            <a:off x="686771" y="366770"/>
            <a:ext cx="9289032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sz="4000" b="1" dirty="0">
                <a:solidFill>
                  <a:srgbClr val="0070C0"/>
                </a:solidFill>
              </a:rPr>
              <a:t>6.</a:t>
            </a:r>
            <a:r>
              <a:rPr lang="zh-CN" altLang="en-US" sz="4000" b="1" dirty="0">
                <a:solidFill>
                  <a:srgbClr val="0070C0"/>
                </a:solidFill>
              </a:rPr>
              <a:t>抗凝</a:t>
            </a:r>
            <a:r>
              <a:rPr lang="en-US" altLang="zh-CN" sz="4000" b="1" dirty="0">
                <a:solidFill>
                  <a:srgbClr val="0070C0"/>
                </a:solidFill>
              </a:rPr>
              <a:t>/</a:t>
            </a:r>
            <a:r>
              <a:rPr lang="zh-CN" altLang="en-US" sz="4000" b="1" dirty="0">
                <a:solidFill>
                  <a:srgbClr val="0070C0"/>
                </a:solidFill>
              </a:rPr>
              <a:t>抗血小板治疗监测</a:t>
            </a:r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07507F87-9C4B-F2BA-39F2-35D46B8907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9343" y="1884554"/>
            <a:ext cx="8067790" cy="3898729"/>
          </a:xfrm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n-US" altLang="zh-CN" sz="3300" b="1" dirty="0">
                <a:solidFill>
                  <a:srgbClr val="0070C0"/>
                </a:solidFill>
              </a:rPr>
              <a:t>a. </a:t>
            </a:r>
            <a:r>
              <a:rPr lang="zh-CN" altLang="en-US" sz="3300" b="1" dirty="0">
                <a:solidFill>
                  <a:srgbClr val="0070C0"/>
                </a:solidFill>
              </a:rPr>
              <a:t>抗凝药物</a:t>
            </a:r>
            <a:endParaRPr lang="en-US" altLang="zh-CN" sz="3300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en-US" altLang="zh-CN" sz="2900" b="1" dirty="0"/>
          </a:p>
          <a:p>
            <a:r>
              <a:rPr lang="zh-CN" altLang="en-US" sz="2900" b="1" dirty="0"/>
              <a:t>肝素抗凝的监测；</a:t>
            </a:r>
            <a:endParaRPr lang="en-US" altLang="zh-CN" sz="2900" b="1" dirty="0"/>
          </a:p>
          <a:p>
            <a:pPr marL="0" indent="0">
              <a:buNone/>
            </a:pPr>
            <a:r>
              <a:rPr lang="zh-CN" altLang="en-US" sz="2500" b="1" dirty="0"/>
              <a:t>       相关指标：</a:t>
            </a:r>
            <a:r>
              <a:rPr lang="en-US" altLang="zh-CN" sz="2500" b="1" dirty="0"/>
              <a:t>APTT</a:t>
            </a:r>
            <a:r>
              <a:rPr lang="zh-CN" altLang="en-US" sz="2500" b="1" dirty="0"/>
              <a:t>、抗</a:t>
            </a:r>
            <a:r>
              <a:rPr lang="en-US" altLang="zh-CN" sz="2500" b="1" dirty="0"/>
              <a:t>Xa</a:t>
            </a:r>
            <a:r>
              <a:rPr lang="zh-CN" altLang="en-US" sz="2500" b="1" dirty="0"/>
              <a:t>、</a:t>
            </a:r>
            <a:r>
              <a:rPr lang="en-US" altLang="zh-CN" sz="2500" b="1" dirty="0"/>
              <a:t>AT</a:t>
            </a:r>
            <a:r>
              <a:rPr lang="zh-CN" altLang="en-US" sz="2500" b="1" dirty="0"/>
              <a:t>、</a:t>
            </a:r>
            <a:r>
              <a:rPr lang="en-US" altLang="zh-CN" sz="2500" b="1" dirty="0"/>
              <a:t>TEG…</a:t>
            </a:r>
          </a:p>
          <a:p>
            <a:pPr marL="0" indent="0">
              <a:buNone/>
            </a:pPr>
            <a:endParaRPr lang="en-US" altLang="zh-CN" sz="2500" b="1" dirty="0"/>
          </a:p>
          <a:p>
            <a:r>
              <a:rPr lang="zh-CN" altLang="en-US" sz="2900" b="1" dirty="0"/>
              <a:t>抗</a:t>
            </a:r>
            <a:r>
              <a:rPr lang="en-US" altLang="zh-CN" sz="2900" b="1" dirty="0"/>
              <a:t>Xa</a:t>
            </a:r>
            <a:r>
              <a:rPr lang="zh-CN" altLang="en-US" sz="2900" b="1" dirty="0"/>
              <a:t>、抗</a:t>
            </a:r>
            <a:r>
              <a:rPr lang="en-US" altLang="zh-CN" sz="2900" b="1" dirty="0" err="1"/>
              <a:t>IIa</a:t>
            </a:r>
            <a:r>
              <a:rPr lang="zh-CN" altLang="en-US" sz="2900" b="1" dirty="0"/>
              <a:t>药物监测；</a:t>
            </a:r>
            <a:endParaRPr lang="en-US" altLang="zh-CN" sz="2900" b="1" dirty="0"/>
          </a:p>
          <a:p>
            <a:pPr marL="0" indent="0">
              <a:buNone/>
            </a:pPr>
            <a:r>
              <a:rPr lang="en-US" altLang="zh-CN" sz="2500" b="1" dirty="0"/>
              <a:t>       </a:t>
            </a:r>
            <a:r>
              <a:rPr lang="zh-CN" altLang="en-US" sz="2500" b="1" dirty="0"/>
              <a:t>相关指标：</a:t>
            </a:r>
            <a:r>
              <a:rPr lang="en-US" altLang="zh-CN" sz="2500" b="1" dirty="0"/>
              <a:t>PT</a:t>
            </a:r>
            <a:r>
              <a:rPr lang="zh-CN" altLang="en-US" sz="2500" b="1" dirty="0"/>
              <a:t>、</a:t>
            </a:r>
            <a:r>
              <a:rPr lang="en-US" altLang="zh-CN" sz="2500" b="1" dirty="0"/>
              <a:t>APTT</a:t>
            </a:r>
            <a:r>
              <a:rPr lang="zh-CN" altLang="en-US" sz="2500" b="1" dirty="0"/>
              <a:t>、抗</a:t>
            </a:r>
            <a:r>
              <a:rPr lang="en-US" altLang="zh-CN" sz="2500" b="1" dirty="0"/>
              <a:t>Xa</a:t>
            </a:r>
            <a:r>
              <a:rPr lang="zh-CN" altLang="en-US" sz="2500" b="1" dirty="0"/>
              <a:t>、</a:t>
            </a:r>
            <a:r>
              <a:rPr lang="en-US" altLang="zh-CN" sz="2500" b="1" dirty="0" err="1"/>
              <a:t>dTT</a:t>
            </a:r>
            <a:r>
              <a:rPr lang="zh-CN" altLang="en-US" sz="2500" b="1" dirty="0"/>
              <a:t>、</a:t>
            </a:r>
            <a:r>
              <a:rPr lang="en-US" altLang="zh-CN" sz="2500" b="1" dirty="0"/>
              <a:t>ECA…</a:t>
            </a:r>
          </a:p>
          <a:p>
            <a:endParaRPr lang="en-US" altLang="zh-CN" b="1" dirty="0"/>
          </a:p>
          <a:p>
            <a:endParaRPr lang="en-US" altLang="zh-CN" b="1" dirty="0"/>
          </a:p>
          <a:p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97735726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055" y="857233"/>
            <a:ext cx="8339667" cy="5719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47715" y="190478"/>
            <a:ext cx="6000792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b="1" dirty="0"/>
              <a:t>常用抗凝药物的作用靶点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13" y="1"/>
            <a:ext cx="4190987" cy="88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0541" y="427766"/>
            <a:ext cx="5187527" cy="505908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6933">
              <a:lnSpc>
                <a:spcPct val="100000"/>
              </a:lnSpc>
              <a:spcBef>
                <a:spcPts val="140"/>
              </a:spcBef>
            </a:pPr>
            <a:r>
              <a:rPr lang="zh-CN" altLang="en-US" sz="3200" dirty="0">
                <a:solidFill>
                  <a:srgbClr val="231233"/>
                </a:solidFill>
                <a:latin typeface="微软雅黑" panose="020B0503020204020204" charset="-122"/>
                <a:cs typeface="微软雅黑" panose="020B0503020204020204" charset="-122"/>
              </a:rPr>
              <a:t>肝素治疗</a:t>
            </a:r>
            <a:r>
              <a:rPr sz="3200" dirty="0">
                <a:solidFill>
                  <a:srgbClr val="231233"/>
                </a:solidFill>
                <a:latin typeface="微软雅黑" panose="020B0503020204020204" charset="-122"/>
                <a:cs typeface="微软雅黑" panose="020B0503020204020204" charset="-122"/>
              </a:rPr>
              <a:t>监测</a:t>
            </a:r>
            <a:r>
              <a:rPr lang="zh-CN" altLang="en-US" sz="3200" dirty="0">
                <a:solidFill>
                  <a:srgbClr val="231233"/>
                </a:solidFill>
                <a:latin typeface="微软雅黑" panose="020B0503020204020204" charset="-122"/>
                <a:cs typeface="微软雅黑" panose="020B0503020204020204" charset="-122"/>
              </a:rPr>
              <a:t>的采样时机：</a:t>
            </a:r>
            <a:endParaRPr lang="en-US" altLang="zh-CN" sz="3200" dirty="0">
              <a:solidFill>
                <a:srgbClr val="231233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711431" y="141479"/>
            <a:ext cx="114300" cy="10515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933" defTabSz="1219170">
              <a:spcBef>
                <a:spcPts val="133"/>
              </a:spcBef>
              <a:defRPr/>
            </a:pPr>
            <a:r>
              <a:rPr sz="600" spc="-7" dirty="0">
                <a:solidFill>
                  <a:srgbClr val="82786E"/>
                </a:solidFill>
                <a:latin typeface="微软雅黑" panose="020B0503020204020204" charset="-122"/>
                <a:cs typeface="微软雅黑" panose="020B0503020204020204" charset="-122"/>
              </a:rPr>
              <a:t>44</a:t>
            </a:r>
            <a:endParaRPr sz="60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545155" y="1100013"/>
            <a:ext cx="5184997" cy="2683647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72333" y="1546768"/>
            <a:ext cx="1045211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6933" defTabSz="1219170">
              <a:spcBef>
                <a:spcPts val="140"/>
              </a:spcBef>
              <a:defRPr/>
            </a:pPr>
            <a:r>
              <a:rPr sz="2000" b="1" dirty="0">
                <a:solidFill>
                  <a:srgbClr val="160D2C"/>
                </a:solidFill>
                <a:latin typeface="微软雅黑" panose="020B0503020204020204" charset="-122"/>
                <a:cs typeface="微软雅黑" panose="020B0503020204020204" charset="-122"/>
              </a:rPr>
              <a:t>普通肝素</a:t>
            </a:r>
            <a:endParaRPr sz="2000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3890" y="1536071"/>
            <a:ext cx="5138025" cy="332782"/>
          </a:xfrm>
          <a:prstGeom prst="rect">
            <a:avLst/>
          </a:prstGeom>
          <a:ln w="9144">
            <a:solidFill>
              <a:srgbClr val="001864"/>
            </a:solidFill>
          </a:ln>
        </p:spPr>
        <p:txBody>
          <a:bodyPr vert="horz" wrap="square" lIns="0" tIns="116204" rIns="0" bIns="0" rtlCol="0">
            <a:spAutoFit/>
          </a:bodyPr>
          <a:lstStyle/>
          <a:p>
            <a:pPr marL="883051" defTabSz="1219170">
              <a:spcBef>
                <a:spcPts val="1220"/>
              </a:spcBef>
              <a:defRPr/>
            </a:pPr>
            <a:endParaRPr sz="1400" b="1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606108" y="3900247"/>
            <a:ext cx="5138027" cy="2356485"/>
          </a:xfrm>
          <a:custGeom>
            <a:avLst/>
            <a:gdLst/>
            <a:ahLst/>
            <a:cxnLst/>
            <a:rect l="l" t="t" r="r" b="b"/>
            <a:pathLst>
              <a:path w="5664835" h="2356485">
                <a:moveTo>
                  <a:pt x="0" y="2356104"/>
                </a:moveTo>
                <a:lnTo>
                  <a:pt x="5664708" y="2356104"/>
                </a:lnTo>
                <a:lnTo>
                  <a:pt x="5664708" y="0"/>
                </a:lnTo>
                <a:lnTo>
                  <a:pt x="0" y="0"/>
                </a:lnTo>
                <a:lnTo>
                  <a:pt x="0" y="2356104"/>
                </a:lnTo>
                <a:close/>
              </a:path>
            </a:pathLst>
          </a:custGeom>
          <a:ln w="9144">
            <a:solidFill>
              <a:srgbClr val="001864"/>
            </a:solidFill>
            <a:prstDash val="sysDash"/>
          </a:ln>
        </p:spPr>
        <p:txBody>
          <a:bodyPr wrap="square" lIns="0" tIns="0" rIns="0" bIns="0" rtlCol="0"/>
          <a:lstStyle/>
          <a:p>
            <a:pPr defTabSz="1219170">
              <a:defRPr/>
            </a:pPr>
            <a:endParaRPr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59899" y="4493524"/>
            <a:ext cx="4830445" cy="15912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defTabSz="1219170">
              <a:spcBef>
                <a:spcPts val="33"/>
              </a:spcBef>
              <a:defRPr/>
            </a:pPr>
            <a:endParaRPr sz="1353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6933" defTabSz="1219170">
              <a:defRPr/>
            </a:pP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皮下注射，高峰期采样</a:t>
            </a:r>
            <a:endParaRPr sz="1400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defTabSz="1219170">
              <a:spcBef>
                <a:spcPts val="20"/>
              </a:spcBef>
              <a:defRPr/>
            </a:pPr>
            <a:endParaRPr sz="1100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6933" defTabSz="1219170">
              <a:defRPr/>
            </a:pP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每日两次给药:</a:t>
            </a:r>
            <a:r>
              <a:rPr sz="1400" spc="-53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注射后4小时</a:t>
            </a:r>
            <a:endParaRPr sz="1400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defTabSz="1219170">
              <a:spcBef>
                <a:spcPts val="13"/>
              </a:spcBef>
              <a:defRPr/>
            </a:pPr>
            <a:endParaRPr sz="1100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6933" defTabSz="1219170">
              <a:defRPr/>
            </a:pP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当怀疑肝素清除率不正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常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时，</a:t>
            </a:r>
            <a:r>
              <a:rPr sz="1400" spc="-13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抗</a:t>
            </a:r>
            <a:r>
              <a:rPr sz="1400" spc="-7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Xa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活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性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应测</a:t>
            </a:r>
            <a:r>
              <a:rPr sz="1400" spc="-13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定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“谷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”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值。</a:t>
            </a:r>
            <a:endParaRPr sz="1400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defTabSz="1219170">
              <a:spcBef>
                <a:spcPts val="20"/>
              </a:spcBef>
              <a:defRPr/>
            </a:pPr>
            <a:endParaRPr sz="1100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  <a:p>
            <a:pPr marL="16933" defTabSz="1219170">
              <a:defRPr/>
            </a:pP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谷值试验采血时间为再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注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射低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分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子肝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素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之前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，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此时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其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含量</a:t>
            </a:r>
            <a:r>
              <a:rPr sz="1400" spc="-2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最</a:t>
            </a:r>
            <a:r>
              <a:rPr sz="1400" dirty="0">
                <a:solidFill>
                  <a:srgbClr val="001F5F"/>
                </a:solidFill>
                <a:latin typeface="微软雅黑" panose="020B0503020204020204" charset="-122"/>
                <a:cs typeface="微软雅黑" panose="020B0503020204020204" charset="-122"/>
              </a:rPr>
              <a:t>低</a:t>
            </a:r>
            <a:endParaRPr sz="1400" dirty="0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306565" y="3863963"/>
            <a:ext cx="5462016" cy="2615184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1816355" y="6638446"/>
            <a:ext cx="8117840" cy="14664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6933" defTabSz="1219170">
              <a:spcBef>
                <a:spcPts val="160"/>
              </a:spcBef>
              <a:defRPr/>
            </a:pPr>
            <a:r>
              <a:rPr sz="853" i="1" spc="-20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Adapted from </a:t>
            </a:r>
            <a:r>
              <a:rPr sz="853" i="1" spc="-33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When </a:t>
            </a:r>
            <a:r>
              <a:rPr sz="853" i="1" spc="-20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should low-molecular- </a:t>
            </a:r>
            <a:r>
              <a:rPr sz="853" i="1" spc="-27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weight heparin </a:t>
            </a:r>
            <a:r>
              <a:rPr sz="853" i="1" spc="-20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be monitored? July </a:t>
            </a:r>
            <a:r>
              <a:rPr sz="853" i="1" spc="-33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1999 </a:t>
            </a:r>
            <a:r>
              <a:rPr sz="853" i="1" spc="-13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R. </a:t>
            </a:r>
            <a:r>
              <a:rPr sz="853" i="1" spc="-20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B. </a:t>
            </a:r>
            <a:r>
              <a:rPr sz="853" i="1" spc="-27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Fairweather, </a:t>
            </a:r>
            <a:r>
              <a:rPr sz="853" i="1" spc="-20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CAP Coagulation Resource Committee, on line april</a:t>
            </a:r>
            <a:r>
              <a:rPr sz="853" i="1" spc="213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853" i="1" spc="-27" dirty="0">
                <a:solidFill>
                  <a:prstClr val="black"/>
                </a:solidFill>
                <a:latin typeface="微软雅黑" panose="020B0503020204020204" charset="-122"/>
                <a:cs typeface="微软雅黑" panose="020B0503020204020204" charset="-122"/>
              </a:rPr>
              <a:t>2011.</a:t>
            </a:r>
            <a:endParaRPr sz="853">
              <a:solidFill>
                <a:prstClr val="black"/>
              </a:solidFill>
              <a:latin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10337" y="957387"/>
            <a:ext cx="11219815" cy="0"/>
          </a:xfrm>
          <a:prstGeom prst="line">
            <a:avLst/>
          </a:prstGeom>
          <a:ln w="254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91591" y="156392"/>
            <a:ext cx="838560" cy="755563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27473" y="2089574"/>
            <a:ext cx="6705600" cy="1154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80990">
              <a:lnSpc>
                <a:spcPct val="200000"/>
              </a:lnSpc>
              <a:spcBef>
                <a:spcPts val="1220"/>
              </a:spcBef>
              <a:buFont typeface="Arial" panose="020B0604020202020204" pitchFamily="34" charset="0"/>
              <a:buChar char="•"/>
              <a:defRPr/>
            </a:pPr>
            <a:r>
              <a:rPr lang="zh-CN" altLang="en-US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连续输液</a:t>
            </a:r>
            <a:r>
              <a:rPr lang="en-US" altLang="zh-CN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lang="zh-CN" altLang="en-US" sz="1867" spc="-40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随时采样</a:t>
            </a:r>
          </a:p>
          <a:p>
            <a:pPr indent="-380990">
              <a:lnSpc>
                <a:spcPct val="200000"/>
              </a:lnSpc>
              <a:buFont typeface="Arial" panose="020B0604020202020204" pitchFamily="34" charset="0"/>
              <a:buChar char="•"/>
              <a:defRPr/>
            </a:pPr>
            <a:r>
              <a:rPr lang="zh-CN" altLang="en-US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皮下注射</a:t>
            </a:r>
            <a:r>
              <a:rPr lang="en-US" altLang="zh-CN" sz="1867" spc="-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1867" i="1" spc="-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每日三次</a:t>
            </a:r>
            <a:r>
              <a:rPr lang="en-US" altLang="zh-CN" sz="1867" i="1" spc="-20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en-US" altLang="zh-CN" sz="1867" spc="-20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lang="zh-CN" altLang="en-US" sz="1867" spc="-4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注射后</a:t>
            </a:r>
            <a:r>
              <a:rPr lang="en-US" altLang="zh-CN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4-6</a:t>
            </a:r>
            <a:r>
              <a:rPr lang="zh-CN" altLang="en-US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</a:t>
            </a:r>
            <a:r>
              <a:rPr lang="zh-CN" altLang="en-US" sz="1867" spc="-20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或</a:t>
            </a:r>
            <a:r>
              <a:rPr lang="zh-CN" altLang="en-US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下次</a:t>
            </a:r>
            <a:r>
              <a:rPr lang="zh-CN" altLang="en-US" sz="1867" spc="-20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</a:t>
            </a:r>
            <a:r>
              <a:rPr lang="zh-CN" altLang="en-US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射前</a:t>
            </a:r>
            <a:r>
              <a:rPr lang="en-US" altLang="zh-CN" sz="1867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867" spc="-20" dirty="0">
                <a:solidFill>
                  <a:srgbClr val="274177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</a:t>
            </a:r>
            <a:endParaRPr lang="zh-CN" altLang="en-US" sz="1867" dirty="0">
              <a:solidFill>
                <a:srgbClr val="274177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918726" y="4093415"/>
            <a:ext cx="183447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4058" algn="ctr">
              <a:spcBef>
                <a:spcPts val="140"/>
              </a:spcBef>
              <a:defRPr/>
            </a:pPr>
            <a:r>
              <a:rPr lang="zh-CN" altLang="en-US" sz="2000" b="1" dirty="0">
                <a:solidFill>
                  <a:srgbClr val="160D2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低分子肝素</a:t>
            </a:r>
            <a:endParaRPr lang="zh-CN" altLang="en-US" sz="2000" dirty="0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CN" altLang="en-US" sz="4267" b="1"/>
              <a:t>肝素抵抗的预测因素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3733"/>
              <a:t>抗凝血酶（</a:t>
            </a:r>
            <a:r>
              <a:rPr lang="en-US" altLang="zh-CN" sz="3733"/>
              <a:t>AT</a:t>
            </a:r>
            <a:r>
              <a:rPr lang="zh-CN" altLang="en-US" sz="3733"/>
              <a:t>）</a:t>
            </a:r>
            <a:r>
              <a:rPr lang="en-US" altLang="zh-CN" sz="3733"/>
              <a:t>&lt;60%;</a:t>
            </a:r>
          </a:p>
          <a:p>
            <a:r>
              <a:rPr lang="zh-CN" altLang="en-US" sz="3733"/>
              <a:t>血小板计数</a:t>
            </a:r>
            <a:r>
              <a:rPr lang="en-US" altLang="zh-CN" sz="3733"/>
              <a:t>&gt;300</a:t>
            </a:r>
            <a:r>
              <a:rPr lang="en-US" altLang="zh-CN" sz="3733">
                <a:latin typeface="Arial" panose="020B0604020202020204" pitchFamily="34" charset="0"/>
              </a:rPr>
              <a:t>×10</a:t>
            </a:r>
            <a:r>
              <a:rPr lang="en-US" altLang="zh-CN" sz="3733" baseline="30000">
                <a:latin typeface="Arial" panose="020B0604020202020204" pitchFamily="34" charset="0"/>
              </a:rPr>
              <a:t>9</a:t>
            </a:r>
            <a:r>
              <a:rPr lang="en-US" altLang="zh-CN" sz="3733">
                <a:latin typeface="Arial" panose="020B0604020202020204" pitchFamily="34" charset="0"/>
              </a:rPr>
              <a:t>/L;</a:t>
            </a:r>
          </a:p>
          <a:p>
            <a:r>
              <a:rPr lang="en-US" altLang="zh-CN" sz="3733">
                <a:latin typeface="Arial" panose="020B0604020202020204" pitchFamily="34" charset="0"/>
              </a:rPr>
              <a:t>65</a:t>
            </a:r>
            <a:r>
              <a:rPr lang="zh-CN" altLang="en-US" sz="3733">
                <a:latin typeface="Arial" panose="020B0604020202020204" pitchFamily="34" charset="0"/>
              </a:rPr>
              <a:t>岁或以上；</a:t>
            </a:r>
          </a:p>
          <a:p>
            <a:r>
              <a:rPr lang="en-US" altLang="zh-CN" sz="3733">
                <a:latin typeface="Arial" panose="020B0604020202020204" pitchFamily="34" charset="0"/>
              </a:rPr>
              <a:t>VIII</a:t>
            </a:r>
            <a:r>
              <a:rPr lang="zh-CN" altLang="en-US" sz="3733">
                <a:latin typeface="Arial" panose="020B0604020202020204" pitchFamily="34" charset="0"/>
              </a:rPr>
              <a:t>因子和纤维蛋白原水平升高；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543387" y="5635414"/>
            <a:ext cx="8895080" cy="461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400"/>
              <a:t>J Community Hosp Intern Med Perspect. 2018; 8(3): 145–148.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3A56C-7339-49AD-9474-9E16688E33CB}" type="datetime1">
              <a:rPr kumimoji="1" lang="zh-CN" altLang="en-US" smtClean="0"/>
              <a:t>2024/12/16</a:t>
            </a:fld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9768CB-0407-1E41-9FAA-DB207884725D}" type="slidenum">
              <a:rPr kumimoji="1" lang="zh-CN" altLang="en-US" smtClean="0"/>
              <a:t>33</a:t>
            </a:fld>
            <a:endParaRPr kumimoji="1"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738149" y="1508852"/>
            <a:ext cx="10640291" cy="4893647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zh-CN" altLang="en-US" sz="2400"/>
              <a:t>患者男，</a:t>
            </a:r>
            <a:r>
              <a:rPr lang="en-US" altLang="zh-CN" sz="2400"/>
              <a:t>67</a:t>
            </a:r>
            <a:r>
              <a:rPr lang="zh-CN" altLang="en-US" sz="2400"/>
              <a:t>岁，因心源性猝死导致多器官功能衰竭，</a:t>
            </a:r>
            <a:r>
              <a:rPr lang="en-US" altLang="zh-CN" sz="2400"/>
              <a:t>ECMO</a:t>
            </a:r>
            <a:r>
              <a:rPr lang="zh-CN" altLang="en-US" sz="2400"/>
              <a:t>治疗中。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肝肾功不全、血小板减少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凝血检查：</a:t>
            </a:r>
            <a:endParaRPr lang="en-US" altLang="zh-CN" sz="2400"/>
          </a:p>
          <a:p>
            <a:r>
              <a:rPr lang="en-US" altLang="zh-CN" sz="2400"/>
              <a:t>PT</a:t>
            </a:r>
            <a:r>
              <a:rPr lang="zh-CN" altLang="en-US" sz="2400"/>
              <a:t>：</a:t>
            </a:r>
            <a:r>
              <a:rPr lang="en-US" altLang="zh-CN" sz="2400"/>
              <a:t>24.3</a:t>
            </a:r>
            <a:r>
              <a:rPr lang="zh-CN" altLang="en-US" sz="2400"/>
              <a:t>秒、</a:t>
            </a:r>
            <a:r>
              <a:rPr lang="en-US" altLang="zh-CN" sz="2400"/>
              <a:t>APTT&gt;180</a:t>
            </a:r>
            <a:r>
              <a:rPr lang="zh-CN" altLang="en-US" sz="2400"/>
              <a:t>秒、</a:t>
            </a:r>
            <a:r>
              <a:rPr lang="en-US" altLang="zh-CN" sz="2400"/>
              <a:t>TT&gt;240</a:t>
            </a:r>
            <a:r>
              <a:rPr lang="zh-CN" altLang="en-US" sz="2400"/>
              <a:t>秒均显著延长；</a:t>
            </a:r>
            <a:endParaRPr lang="en-US" altLang="zh-CN" sz="2400"/>
          </a:p>
          <a:p>
            <a:r>
              <a:rPr lang="en-US" altLang="zh-CN" sz="2400"/>
              <a:t>FIB</a:t>
            </a:r>
            <a:r>
              <a:rPr lang="zh-CN" altLang="en-US" sz="2400"/>
              <a:t>：</a:t>
            </a:r>
            <a:r>
              <a:rPr lang="en-US" altLang="zh-CN" sz="2400"/>
              <a:t>3.02g/L</a:t>
            </a:r>
            <a:r>
              <a:rPr lang="zh-CN" altLang="en-US" sz="2400"/>
              <a:t>；</a:t>
            </a:r>
            <a:r>
              <a:rPr lang="en-US" altLang="zh-CN" sz="2400">
                <a:solidFill>
                  <a:srgbClr val="FF0000"/>
                </a:solidFill>
              </a:rPr>
              <a:t>AT</a:t>
            </a:r>
            <a:r>
              <a:rPr lang="zh-CN" altLang="en-US" sz="2400">
                <a:solidFill>
                  <a:srgbClr val="FF0000"/>
                </a:solidFill>
              </a:rPr>
              <a:t>：</a:t>
            </a:r>
            <a:r>
              <a:rPr lang="en-US" altLang="zh-CN" sz="2400">
                <a:solidFill>
                  <a:srgbClr val="FF0000"/>
                </a:solidFill>
              </a:rPr>
              <a:t>36%</a:t>
            </a:r>
            <a:r>
              <a:rPr lang="zh-CN" altLang="en-US" sz="2400"/>
              <a:t>；</a:t>
            </a:r>
            <a:r>
              <a:rPr lang="en-US" altLang="zh-CN" sz="2400"/>
              <a:t>D-D&gt;21 ug/mL</a:t>
            </a:r>
          </a:p>
          <a:p>
            <a:endParaRPr lang="en-US" altLang="zh-CN" sz="2400"/>
          </a:p>
          <a:p>
            <a:r>
              <a:rPr lang="zh-CN" altLang="en-US" sz="2400"/>
              <a:t>考虑肝素过量？给予鱼精蛋白中和肝素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建议送检抗</a:t>
            </a:r>
            <a:r>
              <a:rPr lang="en-US" altLang="zh-CN" sz="2400"/>
              <a:t>Xa</a:t>
            </a:r>
            <a:r>
              <a:rPr lang="zh-CN" altLang="en-US" sz="2400"/>
              <a:t>活性：</a:t>
            </a:r>
            <a:r>
              <a:rPr lang="en-US" altLang="zh-CN" sz="2400"/>
              <a:t>0.31 IU/mL </a:t>
            </a:r>
            <a:r>
              <a:rPr lang="zh-CN" altLang="en-US" sz="2400"/>
              <a:t>（普通肝素治疗范围</a:t>
            </a:r>
            <a:r>
              <a:rPr lang="en-US" altLang="zh-CN" sz="2400"/>
              <a:t>0.3-0.7</a:t>
            </a:r>
            <a:r>
              <a:rPr lang="zh-CN" altLang="en-US" sz="2400"/>
              <a:t>）</a:t>
            </a:r>
            <a:endParaRPr lang="en-US" altLang="zh-CN" sz="2400"/>
          </a:p>
          <a:p>
            <a:endParaRPr lang="en-US" altLang="zh-CN" sz="2400"/>
          </a:p>
          <a:p>
            <a:r>
              <a:rPr lang="zh-CN" altLang="en-US" sz="2400"/>
              <a:t>提示肝素抗凝活性未超标，不需中和肝素，建议补充</a:t>
            </a:r>
            <a:r>
              <a:rPr lang="zh-CN" altLang="en-US" sz="2400">
                <a:solidFill>
                  <a:srgbClr val="FF0000"/>
                </a:solidFill>
              </a:rPr>
              <a:t>凝血因子、抗凝血酶</a:t>
            </a:r>
            <a:endParaRPr lang="en-US" altLang="zh-CN" sz="2400">
              <a:solidFill>
                <a:srgbClr val="FF0000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27382" y="586209"/>
            <a:ext cx="571669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3" b="1" dirty="0"/>
              <a:t>肝功能衰竭</a:t>
            </a:r>
            <a:r>
              <a:rPr lang="en-US" altLang="zh-CN" sz="3733" b="1" dirty="0"/>
              <a:t>ECMO</a:t>
            </a:r>
            <a:r>
              <a:rPr lang="zh-CN" altLang="en-US" sz="3733" b="1" dirty="0"/>
              <a:t>案例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666844" y="836712"/>
          <a:ext cx="8858312" cy="4890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0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7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94453">
                <a:tc gridSpan="2">
                  <a:txBody>
                    <a:bodyPr/>
                    <a:lstStyle/>
                    <a:p>
                      <a:r>
                        <a:rPr lang="en-US" altLang="zh-CN" sz="2400"/>
                        <a:t>DOAC</a:t>
                      </a:r>
                      <a:r>
                        <a:rPr lang="zh-CN" altLang="en-US" sz="2400"/>
                        <a:t>实验室检测的</a:t>
                      </a:r>
                      <a:r>
                        <a:rPr lang="en-US" altLang="zh-CN" sz="2400"/>
                        <a:t>ICSH</a:t>
                      </a:r>
                      <a:r>
                        <a:rPr lang="zh-CN" altLang="en-US" sz="2400"/>
                        <a:t>建议</a:t>
                      </a:r>
                    </a:p>
                  </a:txBody>
                  <a:tcPr marL="121920" marR="121920" marT="60960" marB="6096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2240">
                <a:tc>
                  <a:txBody>
                    <a:bodyPr/>
                    <a:lstStyle/>
                    <a:p>
                      <a:r>
                        <a:rPr lang="zh-CN" altLang="en-US" sz="2400"/>
                        <a:t>筛查试验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altLang="zh-CN" sz="2400"/>
                        <a:t>PT</a:t>
                      </a:r>
                      <a:r>
                        <a:rPr lang="zh-CN" altLang="en-US" sz="2400"/>
                        <a:t>、</a:t>
                      </a:r>
                      <a:r>
                        <a:rPr lang="en-US" altLang="zh-CN" sz="2400"/>
                        <a:t>APTT</a:t>
                      </a:r>
                      <a:r>
                        <a:rPr lang="zh-CN" altLang="en-US" sz="2400"/>
                        <a:t>不能可靠检测</a:t>
                      </a:r>
                      <a:r>
                        <a:rPr lang="en-US" altLang="zh-CN" sz="2400"/>
                        <a:t>DOAC</a:t>
                      </a:r>
                      <a:r>
                        <a:rPr lang="zh-CN" altLang="en-US" sz="2400"/>
                        <a:t>；</a:t>
                      </a:r>
                      <a:endParaRPr lang="en-US" altLang="zh-CN" sz="240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zh-CN" altLang="en-US" sz="2400"/>
                        <a:t>正应用</a:t>
                      </a:r>
                      <a:r>
                        <a:rPr lang="en-US" altLang="zh-CN" sz="2400"/>
                        <a:t>DOAC</a:t>
                      </a:r>
                      <a:r>
                        <a:rPr lang="zh-CN" altLang="en-US" sz="2400"/>
                        <a:t>的患者，</a:t>
                      </a:r>
                      <a:r>
                        <a:rPr lang="en-US" altLang="zh-CN" sz="2400"/>
                        <a:t>PT/APTT</a:t>
                      </a:r>
                      <a:r>
                        <a:rPr lang="zh-CN" altLang="en-US" sz="2400"/>
                        <a:t>延长需考虑为药物因素；</a:t>
                      </a:r>
                      <a:endParaRPr lang="en-US" altLang="zh-CN" sz="240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altLang="zh-CN" sz="2400"/>
                        <a:t>TT</a:t>
                      </a:r>
                      <a:r>
                        <a:rPr lang="zh-CN" altLang="en-US" sz="2400"/>
                        <a:t>正常可排除凝血酶抑制药的存在；</a:t>
                      </a:r>
                      <a:endParaRPr lang="en-US" altLang="zh-CN" sz="240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en-US" altLang="zh-CN" sz="2400"/>
                        <a:t>TEG</a:t>
                      </a:r>
                      <a:r>
                        <a:rPr lang="zh-CN" altLang="en-US" sz="2400"/>
                        <a:t>、</a:t>
                      </a:r>
                      <a:r>
                        <a:rPr lang="en-US" altLang="zh-CN" sz="2400"/>
                        <a:t>ROTEM</a:t>
                      </a:r>
                      <a:r>
                        <a:rPr lang="zh-CN" altLang="en-US" sz="2400"/>
                        <a:t>等粘弹性试验不足以评价</a:t>
                      </a:r>
                      <a:r>
                        <a:rPr lang="en-US" altLang="zh-CN" sz="2400"/>
                        <a:t>DOAC</a:t>
                      </a:r>
                      <a:r>
                        <a:rPr lang="zh-CN" altLang="en-US" sz="2400"/>
                        <a:t>；</a:t>
                      </a:r>
                      <a:endParaRPr lang="en-US" altLang="zh-CN" sz="240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zh-CN" altLang="en-US" sz="2400"/>
                        <a:t>尿液筛查试验可快速判断</a:t>
                      </a:r>
                      <a:r>
                        <a:rPr lang="en-US" altLang="zh-CN" sz="2400"/>
                        <a:t>DOAC</a:t>
                      </a:r>
                      <a:r>
                        <a:rPr lang="zh-CN" altLang="en-US" sz="2400"/>
                        <a:t>近期暴露；</a:t>
                      </a:r>
                      <a:endParaRPr lang="en-US" altLang="zh-CN" sz="2400"/>
                    </a:p>
                    <a:p>
                      <a:endParaRPr lang="zh-CN" altLang="en-US" sz="240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zh-CN" altLang="en-US" sz="2400"/>
                        <a:t>串联质谱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en-US" altLang="zh-CN" sz="2400"/>
                        <a:t>LC-MS/MS</a:t>
                      </a:r>
                      <a:r>
                        <a:rPr lang="zh-CN" altLang="en-US" sz="2400"/>
                        <a:t>是</a:t>
                      </a:r>
                      <a:r>
                        <a:rPr lang="en-US" altLang="zh-CN" sz="2400"/>
                        <a:t>DOAC</a:t>
                      </a:r>
                      <a:r>
                        <a:rPr lang="zh-CN" altLang="en-US" sz="2400"/>
                        <a:t>浓度测定的金标准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9200">
                <a:tc>
                  <a:txBody>
                    <a:bodyPr/>
                    <a:lstStyle/>
                    <a:p>
                      <a:r>
                        <a:rPr lang="zh-CN" altLang="en-US" sz="2400"/>
                        <a:t>其他定量方法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药物定标的</a:t>
                      </a:r>
                      <a:r>
                        <a:rPr lang="en-US" altLang="zh-CN" sz="2400" dirty="0" err="1">
                          <a:solidFill>
                            <a:srgbClr val="FF0000"/>
                          </a:solidFill>
                        </a:rPr>
                        <a:t>dTT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、</a:t>
                      </a:r>
                      <a:r>
                        <a:rPr lang="en-US" altLang="zh-CN" sz="2400" dirty="0">
                          <a:solidFill>
                            <a:srgbClr val="FF0000"/>
                          </a:solidFill>
                        </a:rPr>
                        <a:t>ECA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、</a:t>
                      </a:r>
                      <a:r>
                        <a:rPr lang="en-US" altLang="zh-CN" sz="2400" dirty="0">
                          <a:solidFill>
                            <a:srgbClr val="FF0000"/>
                          </a:solidFill>
                        </a:rPr>
                        <a:t>ECT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等可用于达比加群的定量检测；</a:t>
                      </a:r>
                      <a:endParaRPr lang="en-US" altLang="zh-CN" sz="2400" dirty="0">
                        <a:solidFill>
                          <a:srgbClr val="FF0000"/>
                        </a:solidFill>
                      </a:endParaRPr>
                    </a:p>
                    <a:p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药物定标的抗</a:t>
                      </a:r>
                      <a:r>
                        <a:rPr lang="en-US" altLang="zh-CN" sz="2400" dirty="0">
                          <a:solidFill>
                            <a:srgbClr val="FF0000"/>
                          </a:solidFill>
                        </a:rPr>
                        <a:t>Xa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可用于</a:t>
                      </a:r>
                      <a:r>
                        <a:rPr lang="en-US" altLang="zh-CN" sz="2400" dirty="0">
                          <a:solidFill>
                            <a:srgbClr val="FF0000"/>
                          </a:solidFill>
                        </a:rPr>
                        <a:t>X</a:t>
                      </a:r>
                      <a:r>
                        <a:rPr lang="en-US" altLang="zh-CN" sz="2400" baseline="0" dirty="0">
                          <a:solidFill>
                            <a:srgbClr val="FF0000"/>
                          </a:solidFill>
                        </a:rPr>
                        <a:t>a</a:t>
                      </a:r>
                      <a:r>
                        <a:rPr lang="zh-CN" altLang="en-US" sz="2400" baseline="0" dirty="0">
                          <a:solidFill>
                            <a:srgbClr val="FF0000"/>
                          </a:solidFill>
                        </a:rPr>
                        <a:t>抑制药的定量检测</a:t>
                      </a:r>
                      <a:r>
                        <a:rPr lang="zh-CN" altLang="en-US" sz="2400" baseline="0" dirty="0"/>
                        <a:t>；</a:t>
                      </a:r>
                      <a:endParaRPr lang="en-US" altLang="zh-CN" sz="2400" baseline="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4AD26D-23E0-89C0-6B45-E149DBEC5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733" dirty="0">
                <a:solidFill>
                  <a:srgbClr val="0070C0"/>
                </a:solidFill>
              </a:rPr>
              <a:t>常用口服抗凝药特点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05487FF-4E1F-14E4-FB9F-9280D8E71C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40" y="1417639"/>
            <a:ext cx="11118560" cy="468854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C3B99B0-24FD-2212-32B8-E268D2EDF35B}"/>
              </a:ext>
            </a:extLst>
          </p:cNvPr>
          <p:cNvSpPr/>
          <p:nvPr/>
        </p:nvSpPr>
        <p:spPr>
          <a:xfrm>
            <a:off x="239349" y="5445224"/>
            <a:ext cx="11488811" cy="3840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11009541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16" name="Picture 4">
            <a:extLst>
              <a:ext uri="{FF2B5EF4-FFF2-40B4-BE49-F238E27FC236}">
                <a16:creationId xmlns:a16="http://schemas.microsoft.com/office/drawing/2014/main" id="{1C016D10-0284-5DDC-C26F-CD32E0ED2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9487" y="770255"/>
            <a:ext cx="7553027" cy="5999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4917" name="Text Box 5">
            <a:extLst>
              <a:ext uri="{FF2B5EF4-FFF2-40B4-BE49-F238E27FC236}">
                <a16:creationId xmlns:a16="http://schemas.microsoft.com/office/drawing/2014/main" id="{354CCADA-EA36-A3DF-E917-47C91A628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67" y="88667"/>
            <a:ext cx="755302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200" b="1" dirty="0">
                <a:solidFill>
                  <a:srgbClr val="0070C0"/>
                </a:solidFill>
                <a:ea typeface="宋体" panose="02010600030101010101" pitchFamily="2" charset="-122"/>
              </a:rPr>
              <a:t>b.</a:t>
            </a:r>
            <a:r>
              <a:rPr lang="zh-CN" altLang="en-US" sz="3200" b="1" dirty="0">
                <a:solidFill>
                  <a:srgbClr val="0070C0"/>
                </a:solidFill>
                <a:ea typeface="宋体" panose="02010600030101010101" pitchFamily="2" charset="-122"/>
              </a:rPr>
              <a:t>抗血小板药物：          </a:t>
            </a:r>
            <a:r>
              <a:rPr lang="zh-CN" altLang="en-US" sz="3200" dirty="0">
                <a:solidFill>
                  <a:srgbClr val="0070C0"/>
                </a:solidFill>
                <a:ea typeface="宋体" panose="02010600030101010101" pitchFamily="2" charset="-122"/>
              </a:rPr>
              <a:t>作用机理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D3AD8093-C09C-67D3-5B45-951E9DA31431}"/>
              </a:ext>
            </a:extLst>
          </p:cNvPr>
          <p:cNvSpPr txBox="1"/>
          <p:nvPr/>
        </p:nvSpPr>
        <p:spPr>
          <a:xfrm>
            <a:off x="335360" y="2875001"/>
            <a:ext cx="24962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/>
              <a:t>ADP</a:t>
            </a:r>
            <a:r>
              <a:rPr lang="zh-CN" altLang="en-US" sz="3200" b="1" i="1" dirty="0"/>
              <a:t>诱导血小板聚集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3D3867D-DBC7-F244-B1F8-9ECEDD72C0B3}"/>
              </a:ext>
            </a:extLst>
          </p:cNvPr>
          <p:cNvSpPr txBox="1"/>
          <p:nvPr/>
        </p:nvSpPr>
        <p:spPr>
          <a:xfrm>
            <a:off x="9693739" y="2661797"/>
            <a:ext cx="249627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i="1" dirty="0"/>
              <a:t>AA</a:t>
            </a:r>
            <a:r>
              <a:rPr lang="zh-CN" altLang="en-US" sz="3200" b="1" i="1" dirty="0"/>
              <a:t>诱导血小板聚集</a:t>
            </a:r>
          </a:p>
        </p:txBody>
      </p:sp>
      <p:sp>
        <p:nvSpPr>
          <p:cNvPr id="4" name="箭头: 右 3">
            <a:extLst>
              <a:ext uri="{FF2B5EF4-FFF2-40B4-BE49-F238E27FC236}">
                <a16:creationId xmlns:a16="http://schemas.microsoft.com/office/drawing/2014/main" id="{D6D31095-4D73-E25B-A300-102063DA016F}"/>
              </a:ext>
            </a:extLst>
          </p:cNvPr>
          <p:cNvSpPr/>
          <p:nvPr/>
        </p:nvSpPr>
        <p:spPr>
          <a:xfrm rot="20918916">
            <a:off x="2543606" y="3236979"/>
            <a:ext cx="480053" cy="1920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箭头: 右 4">
            <a:extLst>
              <a:ext uri="{FF2B5EF4-FFF2-40B4-BE49-F238E27FC236}">
                <a16:creationId xmlns:a16="http://schemas.microsoft.com/office/drawing/2014/main" id="{17C84634-E614-9309-7B42-1025BE7CA1D6}"/>
              </a:ext>
            </a:extLst>
          </p:cNvPr>
          <p:cNvSpPr/>
          <p:nvPr/>
        </p:nvSpPr>
        <p:spPr>
          <a:xfrm rot="10997078">
            <a:off x="9146596" y="2874047"/>
            <a:ext cx="508459" cy="16897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8189" y="639255"/>
            <a:ext cx="7325783" cy="6028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752824" y="190478"/>
            <a:ext cx="7715304" cy="615551"/>
          </a:xfrm>
          <a:prstGeom prst="rect">
            <a:avLst/>
          </a:prstGeom>
          <a:noFill/>
        </p:spPr>
        <p:txBody>
          <a:bodyPr wrap="square" lIns="121917" tIns="60959" rIns="121917" bIns="60959" rtlCol="0">
            <a:spAutoFit/>
          </a:bodyPr>
          <a:lstStyle/>
          <a:p>
            <a:r>
              <a:rPr lang="zh-CN" altLang="en-US" sz="3200" b="1" dirty="0">
                <a:solidFill>
                  <a:srgbClr val="0070C0"/>
                </a:solidFill>
              </a:rPr>
              <a:t>血小板功能检测方法的优缺点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1DC2E5A8-191E-F84F-9452-98BE5CCC37D3}"/>
              </a:ext>
            </a:extLst>
          </p:cNvPr>
          <p:cNvSpPr txBox="1"/>
          <p:nvPr/>
        </p:nvSpPr>
        <p:spPr>
          <a:xfrm>
            <a:off x="8514608" y="4919008"/>
            <a:ext cx="338446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/>
              <a:t>其他：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dirty="0"/>
              <a:t>尿</a:t>
            </a:r>
            <a:r>
              <a:rPr lang="en-US" altLang="zh-CN" sz="2400" dirty="0"/>
              <a:t>11-</a:t>
            </a:r>
            <a:r>
              <a:rPr lang="zh-CN" altLang="en-US" sz="2400" dirty="0"/>
              <a:t>脱氢血栓烷</a:t>
            </a:r>
            <a:r>
              <a:rPr lang="en-US" altLang="zh-CN" sz="2400" dirty="0"/>
              <a:t>B2</a:t>
            </a:r>
            <a:r>
              <a:rPr lang="zh-CN" altLang="en-US" sz="2400" dirty="0"/>
              <a:t>；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VASP</a:t>
            </a:r>
            <a:r>
              <a:rPr lang="zh-CN" altLang="en-US" sz="2400" dirty="0"/>
              <a:t>；</a:t>
            </a:r>
            <a:endParaRPr lang="en-US" altLang="zh-CN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400" dirty="0"/>
              <a:t>CD62P</a:t>
            </a:r>
            <a:r>
              <a:rPr lang="zh-CN" altLang="en-US" sz="2400" dirty="0"/>
              <a:t>；</a:t>
            </a:r>
            <a:r>
              <a:rPr lang="en-US" altLang="zh-CN" sz="2400" dirty="0"/>
              <a:t>…</a:t>
            </a:r>
          </a:p>
          <a:p>
            <a:endParaRPr lang="zh-CN" altLang="en-US" sz="24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898" name="Picture 2">
            <a:extLst>
              <a:ext uri="{FF2B5EF4-FFF2-40B4-BE49-F238E27FC236}">
                <a16:creationId xmlns:a16="http://schemas.microsoft.com/office/drawing/2014/main" id="{6C40A19F-03A3-0790-DF12-BF02E5A5C8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1189" y="1430338"/>
            <a:ext cx="7983537" cy="542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36901" name="Text Box 5">
            <a:extLst>
              <a:ext uri="{FF2B5EF4-FFF2-40B4-BE49-F238E27FC236}">
                <a16:creationId xmlns:a16="http://schemas.microsoft.com/office/drawing/2014/main" id="{1017C680-3DD9-3708-053B-7C4CC62DE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876" y="466726"/>
            <a:ext cx="240347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ea typeface="宋体" panose="02010600030101010101" pitchFamily="2" charset="-122"/>
              </a:rPr>
              <a:t>个性化治疗</a:t>
            </a:r>
          </a:p>
        </p:txBody>
      </p:sp>
      <p:sp>
        <p:nvSpPr>
          <p:cNvPr id="336902" name="Text Box 6">
            <a:extLst>
              <a:ext uri="{FF2B5EF4-FFF2-40B4-BE49-F238E27FC236}">
                <a16:creationId xmlns:a16="http://schemas.microsoft.com/office/drawing/2014/main" id="{32823B59-78AA-BCD0-441D-BB65AAB1A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1975" y="456090"/>
            <a:ext cx="42244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400" dirty="0">
                <a:ea typeface="宋体" panose="02010600030101010101" pitchFamily="2" charset="-122"/>
              </a:rPr>
              <a:t>个体间对药物反应存在差异</a:t>
            </a:r>
          </a:p>
        </p:txBody>
      </p:sp>
      <p:sp>
        <p:nvSpPr>
          <p:cNvPr id="336903" name="Line 7">
            <a:extLst>
              <a:ext uri="{FF2B5EF4-FFF2-40B4-BE49-F238E27FC236}">
                <a16:creationId xmlns:a16="http://schemas.microsoft.com/office/drawing/2014/main" id="{F618B7B7-5AAC-DBD3-8E4D-7EF17A527F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26138" y="704851"/>
            <a:ext cx="1149351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72EB4B3-AE8B-A41E-972A-97B3EF607E0B}"/>
              </a:ext>
            </a:extLst>
          </p:cNvPr>
          <p:cNvSpPr txBox="1"/>
          <p:nvPr/>
        </p:nvSpPr>
        <p:spPr>
          <a:xfrm>
            <a:off x="1353787" y="397741"/>
            <a:ext cx="9299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rgbClr val="0070C0"/>
                </a:solidFill>
              </a:rPr>
              <a:t>血栓性疾病实验诊断与处置原则小结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4152EA-BBE4-6B66-D1FF-87E323BDCA92}"/>
              </a:ext>
            </a:extLst>
          </p:cNvPr>
          <p:cNvSpPr txBox="1">
            <a:spLocks/>
          </p:cNvSpPr>
          <p:nvPr/>
        </p:nvSpPr>
        <p:spPr>
          <a:xfrm>
            <a:off x="1111333" y="1525815"/>
            <a:ext cx="10515600" cy="2701801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400" dirty="0"/>
              <a:t>静脉血栓排除</a:t>
            </a:r>
            <a:endParaRPr lang="en-US" altLang="zh-CN" sz="2400" dirty="0"/>
          </a:p>
          <a:p>
            <a:r>
              <a:rPr lang="zh-CN" altLang="en-US" sz="2400" dirty="0"/>
              <a:t>遗传性易栓症诊断</a:t>
            </a:r>
            <a:endParaRPr lang="en-US" altLang="zh-CN" sz="2400" dirty="0"/>
          </a:p>
          <a:p>
            <a:r>
              <a:rPr lang="zh-CN" altLang="en-US" sz="2400" dirty="0"/>
              <a:t>获得性易栓症诊断（如抗磷脂综合征、嗜酸性粒细胞增多症）</a:t>
            </a:r>
            <a:endParaRPr lang="en-US" altLang="zh-CN" sz="2400" dirty="0"/>
          </a:p>
          <a:p>
            <a:r>
              <a:rPr lang="zh-CN" altLang="en-US" sz="2400" dirty="0"/>
              <a:t>血栓性微血管病诊断</a:t>
            </a:r>
            <a:endParaRPr lang="en-US" altLang="zh-CN" sz="2400" dirty="0"/>
          </a:p>
          <a:p>
            <a:r>
              <a:rPr lang="zh-CN" altLang="en-US" sz="2400" dirty="0"/>
              <a:t>肝素诱导血小板减少症（</a:t>
            </a:r>
            <a:r>
              <a:rPr lang="en-US" altLang="zh-CN" sz="2400" dirty="0"/>
              <a:t>HIT</a:t>
            </a:r>
            <a:r>
              <a:rPr lang="zh-CN" altLang="en-US" sz="2400"/>
              <a:t>）诊断</a:t>
            </a:r>
            <a:endParaRPr lang="en-US" altLang="zh-CN" sz="2400" dirty="0"/>
          </a:p>
          <a:p>
            <a:r>
              <a:rPr lang="zh-CN" altLang="en-US" sz="2400" dirty="0"/>
              <a:t>抗凝</a:t>
            </a:r>
            <a:r>
              <a:rPr lang="en-US" altLang="zh-CN" sz="2400" dirty="0"/>
              <a:t>/</a:t>
            </a:r>
            <a:r>
              <a:rPr lang="zh-CN" altLang="en-US" sz="2400" dirty="0"/>
              <a:t>抗血小板治疗监测</a:t>
            </a:r>
            <a:endParaRPr lang="en-US" altLang="zh-CN" sz="2400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67F602A-7F0A-1504-5055-A673B2068B63}"/>
              </a:ext>
            </a:extLst>
          </p:cNvPr>
          <p:cNvSpPr txBox="1"/>
          <p:nvPr/>
        </p:nvSpPr>
        <p:spPr>
          <a:xfrm>
            <a:off x="352301" y="4680304"/>
            <a:ext cx="114873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rgbClr val="0070C0"/>
                </a:solidFill>
              </a:rPr>
              <a:t>主要挑战：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70C0"/>
                </a:solidFill>
              </a:rPr>
              <a:t>相较出血，血栓</a:t>
            </a:r>
            <a:r>
              <a:rPr lang="en-US" altLang="zh-CN" sz="2400" dirty="0">
                <a:solidFill>
                  <a:srgbClr val="0070C0"/>
                </a:solidFill>
              </a:rPr>
              <a:t>/</a:t>
            </a:r>
            <a:r>
              <a:rPr lang="zh-CN" altLang="en-US" sz="2400" dirty="0">
                <a:solidFill>
                  <a:srgbClr val="0070C0"/>
                </a:solidFill>
              </a:rPr>
              <a:t>微血栓的临床表现更为隐蔽，实验室需要更主动应对其诊断</a:t>
            </a:r>
            <a:r>
              <a:rPr lang="en-US" altLang="zh-CN" sz="2400" dirty="0">
                <a:solidFill>
                  <a:srgbClr val="0070C0"/>
                </a:solidFill>
              </a:rPr>
              <a:t>/</a:t>
            </a:r>
            <a:r>
              <a:rPr lang="zh-CN" altLang="en-US" sz="2400" dirty="0">
                <a:solidFill>
                  <a:srgbClr val="0070C0"/>
                </a:solidFill>
              </a:rPr>
              <a:t>鉴别；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70C0"/>
                </a:solidFill>
              </a:rPr>
              <a:t>可获得的检测清单；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0070C0"/>
                </a:solidFill>
              </a:rPr>
              <a:t>药物（抗凝、抗血小板等）的干扰、监测；</a:t>
            </a:r>
            <a:endParaRPr lang="en-US" altLang="zh-CN" sz="2400" dirty="0">
              <a:solidFill>
                <a:srgbClr val="0070C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154187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15D77F3-F1D3-D215-3292-894DFCBA3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049" y="2360015"/>
            <a:ext cx="5491348" cy="174884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CN" sz="7200" dirty="0">
                <a:solidFill>
                  <a:srgbClr val="0070C0"/>
                </a:solidFill>
              </a:rPr>
              <a:t>THANKS</a:t>
            </a:r>
            <a:endParaRPr lang="zh-CN" altLang="en-US" sz="7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45770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2906</Words>
  <Application>Microsoft Office PowerPoint</Application>
  <PresentationFormat>宽屏</PresentationFormat>
  <Paragraphs>408</Paragraphs>
  <Slides>40</Slides>
  <Notes>3</Notes>
  <HiddenSlides>0</HiddenSlides>
  <MMClips>0</MMClips>
  <ScaleCrop>false</ScaleCrop>
  <HeadingPairs>
    <vt:vector size="8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5" baseType="lpstr">
      <vt:lpstr>Imago</vt:lpstr>
      <vt:lpstr>Microsoft YaHei Light</vt:lpstr>
      <vt:lpstr>Minion</vt:lpstr>
      <vt:lpstr>等线</vt:lpstr>
      <vt:lpstr>等线 Light</vt:lpstr>
      <vt:lpstr>宋体</vt:lpstr>
      <vt:lpstr>微软雅黑</vt:lpstr>
      <vt:lpstr>新宋体</vt:lpstr>
      <vt:lpstr>Arial</vt:lpstr>
      <vt:lpstr>Calibri</vt:lpstr>
      <vt:lpstr>Symbol</vt:lpstr>
      <vt:lpstr>Times New Roman</vt:lpstr>
      <vt:lpstr>Wingdings</vt:lpstr>
      <vt:lpstr>Office 主题​​</vt:lpstr>
      <vt:lpstr>Fotografia Photo Editor</vt:lpstr>
      <vt:lpstr>血栓性疾病实验诊断 与处置原则</vt:lpstr>
      <vt:lpstr>内容</vt:lpstr>
      <vt:lpstr>PowerPoint 演示文稿</vt:lpstr>
      <vt:lpstr>2.遗传性易栓症</vt:lpstr>
      <vt:lpstr>遗传性PC、PS、AT缺乏症的特征</vt:lpstr>
      <vt:lpstr>PowerPoint 演示文稿</vt:lpstr>
      <vt:lpstr>PowerPoint 演示文稿</vt:lpstr>
      <vt:lpstr>遗传性蛋白S缺乏症的检测流程：</vt:lpstr>
      <vt:lpstr>AT缺乏症的检测流程</vt:lpstr>
      <vt:lpstr>PowerPoint 演示文稿</vt:lpstr>
      <vt:lpstr>PowerPoint 演示文稿</vt:lpstr>
      <vt:lpstr>Case</vt:lpstr>
      <vt:lpstr>PowerPoint 演示文稿</vt:lpstr>
      <vt:lpstr>三天后，非急性期实验室检查结果</vt:lpstr>
      <vt:lpstr> 该患者给予达比加群抗凝治疗后，再次送检</vt:lpstr>
      <vt:lpstr>PowerPoint 演示文稿</vt:lpstr>
      <vt:lpstr>PowerPoint 演示文稿</vt:lpstr>
      <vt:lpstr>PowerPoint 演示文稿</vt:lpstr>
      <vt:lpstr>其他典型获得性易栓症的实验室检测</vt:lpstr>
      <vt:lpstr>4.血栓性微血管病（TMA）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肝素治疗监测的采样时机：</vt:lpstr>
      <vt:lpstr>肝素抵抗的预测因素</vt:lpstr>
      <vt:lpstr>PowerPoint 演示文稿</vt:lpstr>
      <vt:lpstr>PowerPoint 演示文稿</vt:lpstr>
      <vt:lpstr>常用口服抗凝药特点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tjh</dc:creator>
  <cp:lastModifiedBy>tjh</cp:lastModifiedBy>
  <cp:revision>28</cp:revision>
  <dcterms:created xsi:type="dcterms:W3CDTF">2024-08-13T23:52:14Z</dcterms:created>
  <dcterms:modified xsi:type="dcterms:W3CDTF">2024-12-16T02:56:27Z</dcterms:modified>
</cp:coreProperties>
</file>