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1.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81" r:id="rId2"/>
    <p:sldId id="1253" r:id="rId3"/>
    <p:sldId id="1235" r:id="rId4"/>
    <p:sldId id="401" r:id="rId5"/>
    <p:sldId id="402" r:id="rId6"/>
    <p:sldId id="1255" r:id="rId7"/>
    <p:sldId id="1258" r:id="rId8"/>
    <p:sldId id="1257" r:id="rId9"/>
    <p:sldId id="405" r:id="rId10"/>
    <p:sldId id="355" r:id="rId11"/>
    <p:sldId id="1254" r:id="rId12"/>
    <p:sldId id="1259" r:id="rId13"/>
    <p:sldId id="316" r:id="rId14"/>
    <p:sldId id="330" r:id="rId15"/>
    <p:sldId id="331" r:id="rId16"/>
    <p:sldId id="1234" r:id="rId17"/>
    <p:sldId id="332" r:id="rId18"/>
    <p:sldId id="381" r:id="rId19"/>
    <p:sldId id="336" r:id="rId20"/>
    <p:sldId id="362" r:id="rId21"/>
    <p:sldId id="333" r:id="rId22"/>
    <p:sldId id="550" r:id="rId23"/>
    <p:sldId id="554" r:id="rId24"/>
    <p:sldId id="337" r:id="rId25"/>
    <p:sldId id="368" r:id="rId26"/>
    <p:sldId id="369" r:id="rId27"/>
    <p:sldId id="379" r:id="rId28"/>
    <p:sldId id="1183" r:id="rId29"/>
    <p:sldId id="1260" r:id="rId30"/>
    <p:sldId id="321" r:id="rId31"/>
    <p:sldId id="322" r:id="rId32"/>
    <p:sldId id="350" r:id="rId33"/>
    <p:sldId id="323" r:id="rId34"/>
    <p:sldId id="324" r:id="rId35"/>
    <p:sldId id="318" r:id="rId36"/>
    <p:sldId id="1256" r:id="rId37"/>
    <p:sldId id="329" r:id="rId38"/>
    <p:sldId id="351" r:id="rId39"/>
    <p:sldId id="280" r:id="rId40"/>
    <p:sldId id="288" r:id="rId41"/>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47" autoAdjust="0"/>
    <p:restoredTop sz="94660"/>
  </p:normalViewPr>
  <p:slideViewPr>
    <p:cSldViewPr snapToGrid="0">
      <p:cViewPr varScale="1">
        <p:scale>
          <a:sx n="79" d="100"/>
          <a:sy n="79" d="100"/>
        </p:scale>
        <p:origin x="108" y="702"/>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zh-CN" altLang="en-US"/>
          </a:p>
        </p:txBody>
      </p:sp>
      <p:sp>
        <p:nvSpPr>
          <p:cNvPr id="2048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82A2D414-C7BA-4B4E-9274-95B1A40B2371}" type="datetimeFigureOut">
              <a:rPr lang="zh-CN" altLang="en-US"/>
              <a:pPr>
                <a:defRPr/>
              </a:pPr>
              <a:t>2025/1/13</a:t>
            </a:fld>
            <a:endParaRPr lang="en-US" altLang="zh-CN"/>
          </a:p>
        </p:txBody>
      </p:sp>
      <p:sp>
        <p:nvSpPr>
          <p:cNvPr id="2048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zh-CN"/>
          </a:p>
        </p:txBody>
      </p:sp>
      <p:sp>
        <p:nvSpPr>
          <p:cNvPr id="2048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D6F4904C-3E71-49F7-B732-2BA9B5FFD158}" type="slidenum">
              <a:rPr lang="zh-CN" altLang="en-US"/>
              <a:pPr>
                <a:defRPr/>
              </a:pPr>
              <a:t>‹#›</a:t>
            </a:fld>
            <a:endParaRPr lang="en-US" altLang="zh-CN"/>
          </a:p>
        </p:txBody>
      </p:sp>
    </p:spTree>
    <p:extLst>
      <p:ext uri="{BB962C8B-B14F-4D97-AF65-F5344CB8AC3E}">
        <p14:creationId xmlns:p14="http://schemas.microsoft.com/office/powerpoint/2010/main" val="42286567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1A4771-1AC7-42B5-80F4-B9DFBCA434D6}" type="datetimeFigureOut">
              <a:rPr lang="zh-CN" altLang="en-US" smtClean="0"/>
              <a:pPr/>
              <a:t>2025/1/13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D4B1B9-6B1F-494B-9A40-6C8BD852DCB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F9A848-1900-4CC9-BB65-61FDE243041B}" type="slidenum">
              <a:rPr lang="zh-CN" altLang="en-US" smtClean="0"/>
              <a:pPr/>
              <a:t>15</a:t>
            </a:fld>
            <a:endParaRPr lang="zh-CN" altLang="en-US"/>
          </a:p>
        </p:txBody>
      </p:sp>
    </p:spTree>
    <p:extLst>
      <p:ext uri="{BB962C8B-B14F-4D97-AF65-F5344CB8AC3E}">
        <p14:creationId xmlns:p14="http://schemas.microsoft.com/office/powerpoint/2010/main" val="2826701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C300AD97-283C-4773-BE13-BFEE3293DA70}" type="datetimeFigureOut">
              <a:rPr lang="zh-CN" altLang="en-US"/>
              <a:pPr>
                <a:defRPr/>
              </a:pPr>
              <a:t>2025/1/13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862353D-67F0-420B-B631-F141680593D6}"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6065D7FF-43D3-4E0A-8B4F-3117E55C3FD7}" type="datetimeFigureOut">
              <a:rPr lang="zh-CN" altLang="en-US"/>
              <a:pPr>
                <a:defRPr/>
              </a:pPr>
              <a:t>2025/1/13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3E3B8A1-7AEC-437D-9057-8A7784DF1577}"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787C6FE6-CFCD-46DF-9667-53D15C0B5751}" type="datetimeFigureOut">
              <a:rPr lang="zh-CN" altLang="en-US"/>
              <a:pPr>
                <a:defRPr/>
              </a:pPr>
              <a:t>2025/1/13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9CF3FBF-4D31-48E1-ACF8-FB6FA2C35E4A}"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9F1627B1-1958-4352-A0E1-EFD1EE5A225E}" type="datetimeFigureOut">
              <a:rPr lang="zh-CN" altLang="en-US"/>
              <a:pPr>
                <a:defRPr/>
              </a:pPr>
              <a:t>2025/1/13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FA887BC5-B116-4576-9B06-8DB0022110A3}"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87019CC8-6B18-4840-A3AB-23731B70EA03}" type="datetimeFigureOut">
              <a:rPr lang="zh-CN" altLang="en-US"/>
              <a:pPr>
                <a:defRPr/>
              </a:pPr>
              <a:t>2025/1/13</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13FFDC73-FBD4-47F0-8EF4-0C5EC242144F}"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20A3CC42-A79F-4DB5-90C3-BDDF59095A97}" type="datetimeFigureOut">
              <a:rPr lang="zh-CN" altLang="en-US"/>
              <a:pPr>
                <a:defRPr/>
              </a:pPr>
              <a:t>2025/1/13</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37DD4ADF-CC1F-47C0-AEC1-F1EFCA762171}"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5756A7DC-C0B7-4204-A58F-FDAA0E1350D8}" type="datetimeFigureOut">
              <a:rPr lang="zh-CN" altLang="en-US"/>
              <a:pPr>
                <a:defRPr/>
              </a:pPr>
              <a:t>2025/1/13</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F3B06D5A-4E18-495D-A776-9C5F6E8E8820}"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F4A6BF75-A10C-4DD4-BF1A-025CCC0382BB}" type="datetimeFigureOut">
              <a:rPr lang="zh-CN" altLang="en-US"/>
              <a:pPr>
                <a:defRPr/>
              </a:pPr>
              <a:t>2025/1/13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7CAD1DC0-7836-4711-9644-8E626C15924D}"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393D7722-C9BB-4363-848F-316510538128}" type="datetimeFigureOut">
              <a:rPr lang="zh-CN" altLang="en-US"/>
              <a:pPr>
                <a:defRPr/>
              </a:pPr>
              <a:t>2025/1/13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C4AB413-A80E-4A19-B0AB-F0C2E80DAFA1}"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8FFA8B1B-8DBD-46BC-88E0-E8A42C6642EB}" type="datetimeFigureOut">
              <a:rPr lang="zh-CN" altLang="en-US"/>
              <a:pPr>
                <a:defRPr/>
              </a:pPr>
              <a:t>2025/1/13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55795A5-9160-4068-9E72-3C57C0B23D39}"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6D0154ED-3E0F-4CFC-B55A-FF4CC8EC074E}" type="datetimeFigureOut">
              <a:rPr lang="zh-CN" altLang="en-US"/>
              <a:pPr>
                <a:defRPr/>
              </a:pPr>
              <a:t>2025/1/13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AF64B29-F859-4239-A5A7-23B4A916BC7D}" type="slidenum">
              <a:rPr lang="zh-CN" altLang="en-US"/>
              <a:pPr>
                <a:defRPr/>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p>
            <a:r>
              <a:rPr lang="zh-CN" altLang="en-US"/>
              <a:t>单击此处编辑母版标题样式</a:t>
            </a:r>
          </a:p>
        </p:txBody>
      </p:sp>
      <p:sp>
        <p:nvSpPr>
          <p:cNvPr id="3" name="文本占位符 2"/>
          <p:cNvSpPr>
            <a:spLocks noGrp="1"/>
          </p:cNvSpPr>
          <p:nvPr>
            <p:ph type="body" sz="half" idx="1"/>
          </p:nvPr>
        </p:nvSpPr>
        <p:spPr>
          <a:xfrm>
            <a:off x="609600" y="1600201"/>
            <a:ext cx="5384800"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09600" y="6251575"/>
            <a:ext cx="2844800" cy="476250"/>
          </a:xfrm>
        </p:spPr>
        <p:txBody>
          <a:bodyPr/>
          <a:lstStyle>
            <a:lvl1pPr>
              <a:defRPr/>
            </a:lvl1pPr>
          </a:lstStyle>
          <a:p>
            <a:endParaRPr lang="en-US" altLang="zh-CN"/>
          </a:p>
        </p:txBody>
      </p:sp>
      <p:sp>
        <p:nvSpPr>
          <p:cNvPr id="6" name="灯片编号占位符 5"/>
          <p:cNvSpPr>
            <a:spLocks noGrp="1"/>
          </p:cNvSpPr>
          <p:nvPr>
            <p:ph type="sldNum" sz="quarter" idx="11"/>
          </p:nvPr>
        </p:nvSpPr>
        <p:spPr>
          <a:xfrm>
            <a:off x="8737600" y="6248400"/>
            <a:ext cx="2844800" cy="476250"/>
          </a:xfrm>
        </p:spPr>
        <p:txBody>
          <a:bodyPr/>
          <a:lstStyle>
            <a:lvl1pPr>
              <a:defRPr/>
            </a:lvl1pPr>
          </a:lstStyle>
          <a:p>
            <a:fld id="{1553F7A4-B9E2-4FB6-8802-DFB21FEF3D71}" type="slidenum">
              <a:rPr lang="en-US" altLang="zh-CN"/>
              <a:pPr/>
              <a:t>‹#›</a:t>
            </a:fld>
            <a:endParaRPr lang="en-US" altLang="zh-CN"/>
          </a:p>
        </p:txBody>
      </p:sp>
      <p:sp>
        <p:nvSpPr>
          <p:cNvPr id="7" name="页脚占位符 6"/>
          <p:cNvSpPr>
            <a:spLocks noGrp="1"/>
          </p:cNvSpPr>
          <p:nvPr>
            <p:ph type="ftr" sz="quarter" idx="12"/>
          </p:nvPr>
        </p:nvSpPr>
        <p:spPr>
          <a:xfrm>
            <a:off x="4165600" y="6248400"/>
            <a:ext cx="3860800" cy="476250"/>
          </a:xfrm>
        </p:spPr>
        <p:txBody>
          <a:bodyPr/>
          <a:lstStyle>
            <a:lvl1pPr>
              <a:defRPr/>
            </a:lvl1pPr>
          </a:lstStyle>
          <a:p>
            <a:endParaRPr lang="en-US" altLang="zh-CN"/>
          </a:p>
        </p:txBody>
      </p:sp>
    </p:spTree>
    <p:extLst>
      <p:ext uri="{BB962C8B-B14F-4D97-AF65-F5344CB8AC3E}">
        <p14:creationId xmlns:p14="http://schemas.microsoft.com/office/powerpoint/2010/main" val="384216334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C9DD991E-93BB-45A4-A6D8-48811167392A}" type="datetimeFigureOut">
              <a:rPr lang="zh-CN" altLang="en-US"/>
              <a:pPr>
                <a:defRPr/>
              </a:pPr>
              <a:t>2025/1/13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A464317D-64B2-4984-8EF2-E7F0CC59A24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ea typeface="宋体" charset="-122"/>
        </a:defRPr>
      </a:lvl2pPr>
      <a:lvl3pPr algn="l" rtl="0" eaLnBrk="0" fontAlgn="base" hangingPunct="0">
        <a:lnSpc>
          <a:spcPct val="90000"/>
        </a:lnSpc>
        <a:spcBef>
          <a:spcPct val="0"/>
        </a:spcBef>
        <a:spcAft>
          <a:spcPct val="0"/>
        </a:spcAft>
        <a:defRPr sz="4400">
          <a:solidFill>
            <a:schemeClr val="tx1"/>
          </a:solidFill>
          <a:latin typeface="Calibri Light"/>
          <a:ea typeface="宋体" charset="-122"/>
        </a:defRPr>
      </a:lvl3pPr>
      <a:lvl4pPr algn="l" rtl="0" eaLnBrk="0" fontAlgn="base" hangingPunct="0">
        <a:lnSpc>
          <a:spcPct val="90000"/>
        </a:lnSpc>
        <a:spcBef>
          <a:spcPct val="0"/>
        </a:spcBef>
        <a:spcAft>
          <a:spcPct val="0"/>
        </a:spcAft>
        <a:defRPr sz="4400">
          <a:solidFill>
            <a:schemeClr val="tx1"/>
          </a:solidFill>
          <a:latin typeface="Calibri Light"/>
          <a:ea typeface="宋体" charset="-122"/>
        </a:defRPr>
      </a:lvl4pPr>
      <a:lvl5pPr algn="l" rtl="0" eaLnBrk="0" fontAlgn="base" hangingPunct="0">
        <a:lnSpc>
          <a:spcPct val="90000"/>
        </a:lnSpc>
        <a:spcBef>
          <a:spcPct val="0"/>
        </a:spcBef>
        <a:spcAft>
          <a:spcPct val="0"/>
        </a:spcAft>
        <a:defRPr sz="4400">
          <a:solidFill>
            <a:schemeClr val="tx1"/>
          </a:solidFill>
          <a:latin typeface="Calibri Light"/>
          <a:ea typeface="宋体" charset="-122"/>
        </a:defRPr>
      </a:lvl5pPr>
      <a:lvl6pPr marL="457200" algn="l" rtl="0" fontAlgn="base">
        <a:lnSpc>
          <a:spcPct val="90000"/>
        </a:lnSpc>
        <a:spcBef>
          <a:spcPct val="0"/>
        </a:spcBef>
        <a:spcAft>
          <a:spcPct val="0"/>
        </a:spcAft>
        <a:defRPr sz="4400">
          <a:solidFill>
            <a:schemeClr val="tx1"/>
          </a:solidFill>
          <a:latin typeface="Calibri Light"/>
          <a:ea typeface="宋体" charset="-122"/>
        </a:defRPr>
      </a:lvl6pPr>
      <a:lvl7pPr marL="914400" algn="l" rtl="0" fontAlgn="base">
        <a:lnSpc>
          <a:spcPct val="90000"/>
        </a:lnSpc>
        <a:spcBef>
          <a:spcPct val="0"/>
        </a:spcBef>
        <a:spcAft>
          <a:spcPct val="0"/>
        </a:spcAft>
        <a:defRPr sz="4400">
          <a:solidFill>
            <a:schemeClr val="tx1"/>
          </a:solidFill>
          <a:latin typeface="Calibri Light"/>
          <a:ea typeface="宋体" charset="-122"/>
        </a:defRPr>
      </a:lvl7pPr>
      <a:lvl8pPr marL="1371600" algn="l" rtl="0" fontAlgn="base">
        <a:lnSpc>
          <a:spcPct val="90000"/>
        </a:lnSpc>
        <a:spcBef>
          <a:spcPct val="0"/>
        </a:spcBef>
        <a:spcAft>
          <a:spcPct val="0"/>
        </a:spcAft>
        <a:defRPr sz="4400">
          <a:solidFill>
            <a:schemeClr val="tx1"/>
          </a:solidFill>
          <a:latin typeface="Calibri Light"/>
          <a:ea typeface="宋体" charset="-122"/>
        </a:defRPr>
      </a:lvl8pPr>
      <a:lvl9pPr marL="1828800" algn="l" rtl="0" fontAlgn="base">
        <a:lnSpc>
          <a:spcPct val="90000"/>
        </a:lnSpc>
        <a:spcBef>
          <a:spcPct val="0"/>
        </a:spcBef>
        <a:spcAft>
          <a:spcPct val="0"/>
        </a:spcAft>
        <a:defRPr sz="4400">
          <a:solidFill>
            <a:schemeClr val="tx1"/>
          </a:solidFill>
          <a:latin typeface="Calibri Light"/>
          <a:ea typeface="宋体" charset="-122"/>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1.png"/><Relationship Id="rId5" Type="http://schemas.openxmlformats.org/officeDocument/2006/relationships/image" Target="../media/image7.tiff"/><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1.png"/><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1.png"/><Relationship Id="rId5" Type="http://schemas.openxmlformats.org/officeDocument/2006/relationships/image" Target="../media/image19.png"/><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1.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1.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1.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30.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31.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7.xml"/><Relationship Id="rId1" Type="http://schemas.openxmlformats.org/officeDocument/2006/relationships/tags" Target="../tags/tag32.xml"/><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2.xml"/><Relationship Id="rId1" Type="http://schemas.openxmlformats.org/officeDocument/2006/relationships/tags" Target="../tags/tag35.xml"/></Relationships>
</file>

<file path=ppt/slides/_rels/slide3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35.png"/><Relationship Id="rId11" Type="http://schemas.openxmlformats.org/officeDocument/2006/relationships/image" Target="../media/image1.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595104" cy="2387600"/>
          </a:xfrm>
        </p:spPr>
        <p:txBody>
          <a:bodyPr/>
          <a:lstStyle/>
          <a:p>
            <a:r>
              <a:rPr lang="zh-CN" altLang="en-US" sz="4800" b="1" dirty="0">
                <a:solidFill>
                  <a:srgbClr val="0070C0"/>
                </a:solidFill>
              </a:rPr>
              <a:t>出凝血实验室多学科合作经验分享</a:t>
            </a:r>
            <a:br>
              <a:rPr lang="en-US" altLang="zh-CN" sz="4800" b="1" dirty="0">
                <a:solidFill>
                  <a:srgbClr val="0070C0"/>
                </a:solidFill>
              </a:rPr>
            </a:br>
            <a:endParaRPr lang="zh-CN" altLang="en-US" sz="4800" b="1" dirty="0">
              <a:solidFill>
                <a:srgbClr val="0070C0"/>
              </a:solidFill>
            </a:endParaRPr>
          </a:p>
        </p:txBody>
      </p:sp>
      <p:sp>
        <p:nvSpPr>
          <p:cNvPr id="3" name="副标题 2"/>
          <p:cNvSpPr>
            <a:spLocks noGrp="1"/>
          </p:cNvSpPr>
          <p:nvPr>
            <p:ph type="subTitle" idx="1"/>
          </p:nvPr>
        </p:nvSpPr>
        <p:spPr>
          <a:xfrm>
            <a:off x="1475874" y="4396122"/>
            <a:ext cx="9144000" cy="1655762"/>
          </a:xfrm>
        </p:spPr>
        <p:txBody>
          <a:bodyPr/>
          <a:lstStyle/>
          <a:p>
            <a:r>
              <a:rPr lang="zh-CN" altLang="en-US" sz="2800" b="1" dirty="0">
                <a:solidFill>
                  <a:srgbClr val="0070C0"/>
                </a:solidFill>
              </a:rPr>
              <a:t>唐宁</a:t>
            </a:r>
            <a:endParaRPr lang="en-US" altLang="zh-CN" sz="2800" b="1" dirty="0">
              <a:solidFill>
                <a:srgbClr val="0070C0"/>
              </a:solidFill>
            </a:endParaRPr>
          </a:p>
          <a:p>
            <a:r>
              <a:rPr lang="zh-CN" altLang="en-US" sz="2800" b="1" dirty="0">
                <a:solidFill>
                  <a:srgbClr val="0070C0"/>
                </a:solidFill>
              </a:rPr>
              <a:t>华中科技大学附属同济医院检验科</a:t>
            </a:r>
          </a:p>
        </p:txBody>
      </p:sp>
      <p:pic>
        <p:nvPicPr>
          <p:cNvPr id="4" name="图片 3">
            <a:extLst>
              <a:ext uri="{FF2B5EF4-FFF2-40B4-BE49-F238E27FC236}">
                <a16:creationId xmlns:a16="http://schemas.microsoft.com/office/drawing/2014/main" id="{FD2ADE4C-76F7-8E42-42D2-BB75482ED2D2}"/>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072833B-2471-E8B9-B1D1-F498ED3038B5}"/>
              </a:ext>
            </a:extLst>
          </p:cNvPr>
          <p:cNvSpPr txBox="1"/>
          <p:nvPr/>
        </p:nvSpPr>
        <p:spPr>
          <a:xfrm>
            <a:off x="269631" y="199292"/>
            <a:ext cx="6494585" cy="525016"/>
          </a:xfrm>
          <a:prstGeom prst="rect">
            <a:avLst/>
          </a:prstGeom>
          <a:noFill/>
        </p:spPr>
        <p:txBody>
          <a:bodyPr wrap="square" rtlCol="0">
            <a:spAutoFit/>
          </a:bodyPr>
          <a:lstStyle/>
          <a:p>
            <a:pPr>
              <a:lnSpc>
                <a:spcPct val="130000"/>
              </a:lnSpc>
            </a:pPr>
            <a:r>
              <a:rPr lang="zh-CN" altLang="en-US" b="1" dirty="0">
                <a:solidFill>
                  <a:srgbClr val="0070C0"/>
                </a:solidFill>
                <a:latin typeface="Arial" panose="020B0604020202020204" pitchFamily="34" charset="0"/>
                <a:ea typeface="微软雅黑" panose="020B0503020204020204" pitchFamily="34" charset="-122"/>
              </a:rPr>
              <a:t>武汉同济医院检验科血栓与止血实验室简介</a:t>
            </a:r>
          </a:p>
        </p:txBody>
      </p:sp>
      <p:sp>
        <p:nvSpPr>
          <p:cNvPr id="3" name="文本框 2">
            <a:extLst>
              <a:ext uri="{FF2B5EF4-FFF2-40B4-BE49-F238E27FC236}">
                <a16:creationId xmlns:a16="http://schemas.microsoft.com/office/drawing/2014/main" id="{CF281B9F-786C-1B29-CF95-95DF24966DB9}"/>
              </a:ext>
            </a:extLst>
          </p:cNvPr>
          <p:cNvSpPr txBox="1"/>
          <p:nvPr/>
        </p:nvSpPr>
        <p:spPr>
          <a:xfrm>
            <a:off x="269631" y="642246"/>
            <a:ext cx="7549661" cy="4624407"/>
          </a:xfrm>
          <a:prstGeom prst="rect">
            <a:avLst/>
          </a:prstGeom>
          <a:noFill/>
        </p:spPr>
        <p:txBody>
          <a:bodyPr wrap="square" rtlCol="0">
            <a:spAutoFit/>
          </a:bodyPr>
          <a:lstStyle/>
          <a:p>
            <a:pPr marL="285750" indent="-285750">
              <a:lnSpc>
                <a:spcPct val="130000"/>
              </a:lnSpc>
              <a:buFont typeface="Wingdings" panose="05000000000000000000" pitchFamily="2" charset="2"/>
              <a:buChar char="l"/>
            </a:pPr>
            <a:r>
              <a:rPr lang="zh-CN" altLang="en-US" sz="2000" b="1" dirty="0">
                <a:latin typeface="Arial" panose="020B0604020202020204" pitchFamily="34" charset="0"/>
                <a:ea typeface="微软雅黑" panose="020B0503020204020204" pitchFamily="34" charset="-122"/>
              </a:rPr>
              <a:t>工作量</a:t>
            </a:r>
            <a:r>
              <a:rPr lang="zh-CN" altLang="en-US" sz="2000" dirty="0">
                <a:latin typeface="Arial" panose="020B0604020202020204" pitchFamily="34" charset="0"/>
                <a:ea typeface="微软雅黑" panose="020B0503020204020204" pitchFamily="34" charset="-122"/>
              </a:rPr>
              <a:t>：约</a:t>
            </a:r>
            <a:r>
              <a:rPr lang="en-US" altLang="zh-CN" sz="2000" dirty="0">
                <a:latin typeface="Arial" panose="020B0604020202020204" pitchFamily="34" charset="0"/>
                <a:ea typeface="微软雅黑" panose="020B0503020204020204" pitchFamily="34" charset="-122"/>
              </a:rPr>
              <a:t>5</a:t>
            </a:r>
            <a:r>
              <a:rPr lang="zh-CN" altLang="en-US" sz="2000" dirty="0">
                <a:latin typeface="Arial" panose="020B0604020202020204" pitchFamily="34" charset="0"/>
                <a:ea typeface="微软雅黑" panose="020B0503020204020204" pitchFamily="34" charset="-122"/>
              </a:rPr>
              <a:t>万份样本</a:t>
            </a:r>
            <a:r>
              <a:rPr lang="en-US" altLang="zh-CN" sz="2000" dirty="0">
                <a:latin typeface="Arial" panose="020B0604020202020204" pitchFamily="34" charset="0"/>
                <a:ea typeface="微软雅黑" panose="020B0503020204020204" pitchFamily="34" charset="-122"/>
              </a:rPr>
              <a:t>/</a:t>
            </a:r>
            <a:r>
              <a:rPr lang="zh-CN" altLang="en-US" sz="2000" dirty="0">
                <a:latin typeface="Arial" panose="020B0604020202020204" pitchFamily="34" charset="0"/>
                <a:ea typeface="微软雅黑" panose="020B0503020204020204" pitchFamily="34" charset="-122"/>
              </a:rPr>
              <a:t>月；</a:t>
            </a:r>
            <a:endParaRPr lang="en-US" altLang="zh-CN" sz="2000" dirty="0">
              <a:latin typeface="Arial" panose="020B0604020202020204" pitchFamily="34" charset="0"/>
              <a:ea typeface="微软雅黑" panose="020B0503020204020204" pitchFamily="34" charset="-122"/>
            </a:endParaRPr>
          </a:p>
          <a:p>
            <a:pPr marL="285750" indent="-285750">
              <a:lnSpc>
                <a:spcPct val="130000"/>
              </a:lnSpc>
              <a:buFont typeface="Wingdings" panose="05000000000000000000" pitchFamily="2" charset="2"/>
              <a:buChar char="l"/>
            </a:pPr>
            <a:endParaRPr lang="en-US" altLang="zh-CN" sz="2000" dirty="0">
              <a:latin typeface="Arial" panose="020B0604020202020204" pitchFamily="34" charset="0"/>
              <a:ea typeface="微软雅黑" panose="020B0503020204020204" pitchFamily="34" charset="-122"/>
            </a:endParaRPr>
          </a:p>
          <a:p>
            <a:pPr marL="285750" indent="-285750">
              <a:lnSpc>
                <a:spcPct val="130000"/>
              </a:lnSpc>
              <a:buFont typeface="Wingdings" panose="05000000000000000000" pitchFamily="2" charset="2"/>
              <a:buChar char="l"/>
            </a:pPr>
            <a:r>
              <a:rPr lang="zh-CN" altLang="en-US" sz="2000" b="1" dirty="0">
                <a:latin typeface="Arial" panose="020B0604020202020204" pitchFamily="34" charset="0"/>
                <a:ea typeface="微软雅黑" panose="020B0503020204020204" pitchFamily="34" charset="-122"/>
              </a:rPr>
              <a:t>设备</a:t>
            </a:r>
            <a:r>
              <a:rPr lang="zh-CN" altLang="en-US" sz="2000" dirty="0">
                <a:latin typeface="Arial" panose="020B0604020202020204" pitchFamily="34" charset="0"/>
                <a:ea typeface="微软雅黑" panose="020B0503020204020204" pitchFamily="34" charset="-122"/>
              </a:rPr>
              <a:t>：血凝仪、血栓弹力图仪、化学发光仪、血小板聚集仪、</a:t>
            </a:r>
            <a:r>
              <a:rPr lang="en-US" altLang="zh-CN" sz="2000" dirty="0">
                <a:latin typeface="Arial" panose="020B0604020202020204" pitchFamily="34" charset="0"/>
                <a:ea typeface="微软雅黑" panose="020B0503020204020204" pitchFamily="34" charset="-122"/>
              </a:rPr>
              <a:t>PFA</a:t>
            </a:r>
            <a:r>
              <a:rPr lang="zh-CN" altLang="en-US" sz="2000" dirty="0">
                <a:latin typeface="Arial" panose="020B0604020202020204" pitchFamily="34" charset="0"/>
                <a:ea typeface="微软雅黑" panose="020B0503020204020204" pitchFamily="34" charset="-122"/>
              </a:rPr>
              <a:t>血小板功能分析仪、荧光分析仪等；</a:t>
            </a:r>
            <a:endParaRPr lang="en-US" altLang="zh-CN" sz="2000" dirty="0">
              <a:latin typeface="Arial" panose="020B0604020202020204" pitchFamily="34" charset="0"/>
              <a:ea typeface="微软雅黑" panose="020B0503020204020204" pitchFamily="34" charset="-122"/>
            </a:endParaRPr>
          </a:p>
          <a:p>
            <a:pPr marL="285750" indent="-285750">
              <a:lnSpc>
                <a:spcPct val="130000"/>
              </a:lnSpc>
              <a:buFont typeface="Wingdings" panose="05000000000000000000" pitchFamily="2" charset="2"/>
              <a:buChar char="l"/>
            </a:pPr>
            <a:endParaRPr lang="en-US" altLang="zh-CN" sz="2000" dirty="0">
              <a:latin typeface="Arial" panose="020B0604020202020204" pitchFamily="34" charset="0"/>
              <a:ea typeface="微软雅黑" panose="020B0503020204020204" pitchFamily="34" charset="-122"/>
            </a:endParaRPr>
          </a:p>
          <a:p>
            <a:pPr marL="285750" indent="-285750">
              <a:lnSpc>
                <a:spcPct val="130000"/>
              </a:lnSpc>
              <a:buFont typeface="Wingdings" panose="05000000000000000000" pitchFamily="2" charset="2"/>
              <a:buChar char="l"/>
            </a:pPr>
            <a:r>
              <a:rPr lang="zh-CN" altLang="en-US" sz="2000" b="1" dirty="0">
                <a:latin typeface="Arial" panose="020B0604020202020204" pitchFamily="34" charset="0"/>
                <a:ea typeface="微软雅黑" panose="020B0503020204020204" pitchFamily="34" charset="-122"/>
              </a:rPr>
              <a:t>项目</a:t>
            </a:r>
            <a:r>
              <a:rPr lang="zh-CN" altLang="en-US" sz="2000" dirty="0">
                <a:latin typeface="Arial" panose="020B0604020202020204" pitchFamily="34" charset="0"/>
                <a:ea typeface="微软雅黑" panose="020B0503020204020204" pitchFamily="34" charset="-122"/>
              </a:rPr>
              <a:t>：开展约</a:t>
            </a:r>
            <a:r>
              <a:rPr lang="en-US" altLang="zh-CN" sz="2000" dirty="0">
                <a:latin typeface="Arial" panose="020B0604020202020204" pitchFamily="34" charset="0"/>
                <a:ea typeface="微软雅黑" panose="020B0503020204020204" pitchFamily="34" charset="-122"/>
              </a:rPr>
              <a:t>40</a:t>
            </a:r>
            <a:r>
              <a:rPr lang="zh-CN" altLang="en-US" sz="2000" dirty="0">
                <a:latin typeface="Arial" panose="020B0604020202020204" pitchFamily="34" charset="0"/>
                <a:ea typeface="微软雅黑" panose="020B0503020204020204" pitchFamily="34" charset="-122"/>
              </a:rPr>
              <a:t>项凝血相关项目（及部分溶贫项目）；</a:t>
            </a:r>
            <a:endParaRPr lang="en-US" altLang="zh-CN" sz="2000" dirty="0">
              <a:latin typeface="Arial" panose="020B0604020202020204" pitchFamily="34" charset="0"/>
              <a:ea typeface="微软雅黑" panose="020B0503020204020204" pitchFamily="34" charset="-122"/>
            </a:endParaRPr>
          </a:p>
          <a:p>
            <a:pPr marL="285750" indent="-285750">
              <a:lnSpc>
                <a:spcPct val="130000"/>
              </a:lnSpc>
              <a:buFont typeface="Wingdings" panose="05000000000000000000" pitchFamily="2" charset="2"/>
              <a:buChar char="l"/>
            </a:pPr>
            <a:endParaRPr lang="en-US" altLang="zh-CN" sz="2000" dirty="0">
              <a:latin typeface="Arial" panose="020B0604020202020204" pitchFamily="34" charset="0"/>
              <a:ea typeface="微软雅黑" panose="020B0503020204020204" pitchFamily="34" charset="-122"/>
            </a:endParaRPr>
          </a:p>
          <a:p>
            <a:pPr marL="285750" indent="-285750">
              <a:lnSpc>
                <a:spcPct val="130000"/>
              </a:lnSpc>
              <a:buFont typeface="Wingdings" panose="05000000000000000000" pitchFamily="2" charset="2"/>
              <a:buChar char="l"/>
            </a:pPr>
            <a:r>
              <a:rPr lang="zh-CN" altLang="en-US" sz="2000" b="1" dirty="0">
                <a:latin typeface="Arial" panose="020B0604020202020204" pitchFamily="34" charset="0"/>
                <a:ea typeface="微软雅黑" panose="020B0503020204020204" pitchFamily="34" charset="-122"/>
              </a:rPr>
              <a:t>人员</a:t>
            </a:r>
            <a:r>
              <a:rPr lang="zh-CN" altLang="en-US" sz="2000" dirty="0">
                <a:latin typeface="Arial" panose="020B0604020202020204" pitchFamily="34" charset="0"/>
                <a:ea typeface="微软雅黑" panose="020B0503020204020204" pitchFamily="34" charset="-122"/>
              </a:rPr>
              <a:t>：</a:t>
            </a:r>
            <a:r>
              <a:rPr lang="en-US" altLang="zh-CN" sz="2000" dirty="0">
                <a:latin typeface="Arial" panose="020B0604020202020204" pitchFamily="34" charset="0"/>
                <a:ea typeface="微软雅黑" panose="020B0503020204020204" pitchFamily="34" charset="-122"/>
              </a:rPr>
              <a:t>5</a:t>
            </a:r>
            <a:r>
              <a:rPr lang="zh-CN" altLang="en-US" sz="2000" dirty="0">
                <a:latin typeface="Arial" panose="020B0604020202020204" pitchFamily="34" charset="0"/>
                <a:ea typeface="微软雅黑" panose="020B0503020204020204" pitchFamily="34" charset="-122"/>
              </a:rPr>
              <a:t>名技术人员（部分参与夜班值班），另有</a:t>
            </a:r>
            <a:r>
              <a:rPr lang="en-US" altLang="zh-CN" sz="2000" dirty="0">
                <a:latin typeface="Arial" panose="020B0604020202020204" pitchFamily="34" charset="0"/>
                <a:ea typeface="微软雅黑" panose="020B0503020204020204" pitchFamily="34" charset="-122"/>
              </a:rPr>
              <a:t>2</a:t>
            </a:r>
            <a:r>
              <a:rPr lang="zh-CN" altLang="en-US" sz="2000" dirty="0">
                <a:latin typeface="Arial" panose="020B0604020202020204" pitchFamily="34" charset="0"/>
                <a:ea typeface="微软雅黑" panose="020B0503020204020204" pitchFamily="34" charset="-122"/>
              </a:rPr>
              <a:t>名辅助人员协助样本处理、检测；</a:t>
            </a:r>
            <a:endParaRPr lang="en-US" altLang="zh-CN" sz="2000" dirty="0">
              <a:latin typeface="Arial" panose="020B0604020202020204" pitchFamily="34" charset="0"/>
              <a:ea typeface="微软雅黑" panose="020B0503020204020204" pitchFamily="34" charset="-122"/>
            </a:endParaRPr>
          </a:p>
          <a:p>
            <a:pPr marL="285750" indent="-285750">
              <a:lnSpc>
                <a:spcPct val="130000"/>
              </a:lnSpc>
              <a:buFont typeface="Wingdings" panose="05000000000000000000" pitchFamily="2" charset="2"/>
              <a:buChar char="l"/>
            </a:pPr>
            <a:endParaRPr lang="en-US" altLang="zh-CN" sz="2000" dirty="0">
              <a:latin typeface="Arial" panose="020B0604020202020204" pitchFamily="34" charset="0"/>
              <a:ea typeface="微软雅黑" panose="020B0503020204020204" pitchFamily="34" charset="-122"/>
            </a:endParaRPr>
          </a:p>
          <a:p>
            <a:pPr marL="285750" indent="-285750">
              <a:lnSpc>
                <a:spcPct val="130000"/>
              </a:lnSpc>
              <a:buFont typeface="Wingdings" panose="05000000000000000000" pitchFamily="2" charset="2"/>
              <a:buChar char="l"/>
            </a:pPr>
            <a:endParaRPr lang="en-US" altLang="zh-CN" sz="1400" dirty="0">
              <a:latin typeface="Arial" panose="020B0604020202020204" pitchFamily="34" charset="0"/>
              <a:ea typeface="微软雅黑" panose="020B0503020204020204" pitchFamily="34" charset="-122"/>
            </a:endParaRPr>
          </a:p>
          <a:p>
            <a:pPr marL="285750" indent="-285750">
              <a:lnSpc>
                <a:spcPct val="130000"/>
              </a:lnSpc>
              <a:buFont typeface="Wingdings" panose="05000000000000000000" pitchFamily="2" charset="2"/>
              <a:buChar char="l"/>
            </a:pPr>
            <a:endParaRPr lang="zh-CN" altLang="en-US" sz="1400" dirty="0">
              <a:latin typeface="Arial" panose="020B0604020202020204" pitchFamily="34" charset="0"/>
              <a:ea typeface="微软雅黑" panose="020B0503020204020204" pitchFamily="34" charset="-122"/>
            </a:endParaRPr>
          </a:p>
        </p:txBody>
      </p:sp>
      <p:pic>
        <p:nvPicPr>
          <p:cNvPr id="6" name="图片 5">
            <a:extLst>
              <a:ext uri="{FF2B5EF4-FFF2-40B4-BE49-F238E27FC236}">
                <a16:creationId xmlns:a16="http://schemas.microsoft.com/office/drawing/2014/main" id="{68F887EC-DD5F-CA98-A965-AA7228620A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8213" y="1108715"/>
            <a:ext cx="4573787" cy="3429000"/>
          </a:xfrm>
          <a:prstGeom prst="rect">
            <a:avLst/>
          </a:prstGeom>
        </p:spPr>
      </p:pic>
      <p:sp>
        <p:nvSpPr>
          <p:cNvPr id="7" name="文本框 6">
            <a:extLst>
              <a:ext uri="{FF2B5EF4-FFF2-40B4-BE49-F238E27FC236}">
                <a16:creationId xmlns:a16="http://schemas.microsoft.com/office/drawing/2014/main" id="{FD417C60-2F47-1E9B-7082-916A7A36F0D6}"/>
              </a:ext>
            </a:extLst>
          </p:cNvPr>
          <p:cNvSpPr txBox="1"/>
          <p:nvPr/>
        </p:nvSpPr>
        <p:spPr>
          <a:xfrm>
            <a:off x="220952" y="4537715"/>
            <a:ext cx="11324492" cy="1943674"/>
          </a:xfrm>
          <a:prstGeom prst="rect">
            <a:avLst/>
          </a:prstGeom>
          <a:noFill/>
        </p:spPr>
        <p:txBody>
          <a:bodyPr wrap="square" rtlCol="0">
            <a:spAutoFit/>
          </a:bodyPr>
          <a:lstStyle/>
          <a:p>
            <a:pPr marL="285750" indent="-285750">
              <a:lnSpc>
                <a:spcPct val="130000"/>
              </a:lnSpc>
              <a:buFont typeface="Wingdings" panose="05000000000000000000" pitchFamily="2" charset="2"/>
              <a:buChar char="l"/>
            </a:pPr>
            <a:r>
              <a:rPr lang="zh-CN" altLang="en-US" sz="2000" b="1" dirty="0">
                <a:latin typeface="Arial" panose="020B0604020202020204" pitchFamily="34" charset="0"/>
                <a:ea typeface="微软雅黑" panose="020B0503020204020204" pitchFamily="34" charset="-122"/>
              </a:rPr>
              <a:t>工作内容</a:t>
            </a:r>
            <a:r>
              <a:rPr lang="zh-CN" altLang="en-US" sz="2000" dirty="0">
                <a:latin typeface="Arial" panose="020B0604020202020204" pitchFamily="34" charset="0"/>
                <a:ea typeface="微软雅黑" panose="020B0503020204020204" pitchFamily="34" charset="-122"/>
              </a:rPr>
              <a:t>：除日常检测外，还有教学、科研、临床咨询、质量管理</a:t>
            </a:r>
            <a:r>
              <a:rPr lang="en-US" altLang="zh-CN" sz="2000" dirty="0">
                <a:latin typeface="Arial" panose="020B0604020202020204" pitchFamily="34" charset="0"/>
                <a:ea typeface="微软雅黑" panose="020B0503020204020204" pitchFamily="34" charset="-122"/>
              </a:rPr>
              <a:t>(ISO+CAP)</a:t>
            </a:r>
            <a:r>
              <a:rPr lang="zh-CN" altLang="en-US" sz="2000" dirty="0">
                <a:latin typeface="Arial" panose="020B0604020202020204" pitchFamily="34" charset="0"/>
                <a:ea typeface="微软雅黑" panose="020B0503020204020204" pitchFamily="34" charset="-122"/>
              </a:rPr>
              <a:t>、临床试验等任务；</a:t>
            </a:r>
            <a:endParaRPr lang="en-US" altLang="zh-CN" sz="2000" dirty="0">
              <a:latin typeface="Arial" panose="020B0604020202020204" pitchFamily="34" charset="0"/>
              <a:ea typeface="微软雅黑" panose="020B0503020204020204" pitchFamily="34" charset="-122"/>
            </a:endParaRPr>
          </a:p>
          <a:p>
            <a:pPr marL="285750" indent="-285750">
              <a:lnSpc>
                <a:spcPct val="130000"/>
              </a:lnSpc>
              <a:buFont typeface="Wingdings" panose="05000000000000000000" pitchFamily="2" charset="2"/>
              <a:buChar char="l"/>
            </a:pPr>
            <a:endParaRPr lang="en-US" altLang="zh-CN" sz="2000" dirty="0">
              <a:latin typeface="Arial" panose="020B0604020202020204" pitchFamily="34" charset="0"/>
              <a:ea typeface="微软雅黑" panose="020B0503020204020204" pitchFamily="34" charset="-122"/>
            </a:endParaRPr>
          </a:p>
          <a:p>
            <a:pPr marL="285750" indent="-285750">
              <a:lnSpc>
                <a:spcPct val="130000"/>
              </a:lnSpc>
              <a:buFont typeface="Wingdings" panose="05000000000000000000" pitchFamily="2" charset="2"/>
              <a:buChar char="l"/>
            </a:pPr>
            <a:r>
              <a:rPr lang="zh-CN" altLang="en-US" sz="2000" b="1" dirty="0">
                <a:latin typeface="Arial" panose="020B0604020202020204" pitchFamily="34" charset="0"/>
                <a:ea typeface="微软雅黑" panose="020B0503020204020204" pitchFamily="34" charset="-122"/>
              </a:rPr>
              <a:t>学术成绩</a:t>
            </a:r>
            <a:r>
              <a:rPr lang="zh-CN" altLang="en-US" sz="2000" dirty="0">
                <a:latin typeface="Arial" panose="020B0604020202020204" pitchFamily="34" charset="0"/>
                <a:ea typeface="微软雅黑" panose="020B0503020204020204" pitchFamily="34" charset="-122"/>
              </a:rPr>
              <a:t>：近十年发表凝血相关</a:t>
            </a:r>
            <a:r>
              <a:rPr lang="en-US" altLang="zh-CN" sz="2000" dirty="0">
                <a:latin typeface="Arial" panose="020B0604020202020204" pitchFamily="34" charset="0"/>
                <a:ea typeface="微软雅黑" panose="020B0503020204020204" pitchFamily="34" charset="-122"/>
              </a:rPr>
              <a:t>SCI</a:t>
            </a:r>
            <a:r>
              <a:rPr lang="zh-CN" altLang="en-US" sz="2000" dirty="0">
                <a:latin typeface="Arial" panose="020B0604020202020204" pitchFamily="34" charset="0"/>
                <a:ea typeface="微软雅黑" panose="020B0503020204020204" pitchFamily="34" charset="-122"/>
              </a:rPr>
              <a:t>论文</a:t>
            </a:r>
            <a:r>
              <a:rPr lang="en-US" altLang="zh-CN" sz="2000" dirty="0">
                <a:latin typeface="Arial" panose="020B0604020202020204" pitchFamily="34" charset="0"/>
                <a:ea typeface="微软雅黑" panose="020B0503020204020204" pitchFamily="34" charset="-122"/>
              </a:rPr>
              <a:t>40</a:t>
            </a:r>
            <a:r>
              <a:rPr lang="zh-CN" altLang="en-US" sz="2000" dirty="0">
                <a:latin typeface="Arial" panose="020B0604020202020204" pitchFamily="34" charset="0"/>
                <a:ea typeface="微软雅黑" panose="020B0503020204020204" pitchFamily="34" charset="-122"/>
              </a:rPr>
              <a:t>余篇（部分与其他专业组、科室合作），被引用近一万次；参与多个国际国内指南、专家共识的制定。</a:t>
            </a:r>
            <a:endParaRPr lang="en-US" altLang="zh-CN" sz="2000" dirty="0">
              <a:latin typeface="Arial" panose="020B0604020202020204" pitchFamily="34" charset="0"/>
              <a:ea typeface="微软雅黑" panose="020B0503020204020204" pitchFamily="34" charset="-122"/>
            </a:endParaRPr>
          </a:p>
          <a:p>
            <a:pPr>
              <a:lnSpc>
                <a:spcPct val="130000"/>
              </a:lnSpc>
            </a:pPr>
            <a:endParaRPr lang="zh-CN" altLang="en-US" sz="1400" dirty="0">
              <a:latin typeface="Arial" panose="020B0604020202020204" pitchFamily="34" charset="0"/>
              <a:ea typeface="微软雅黑" panose="020B0503020204020204" pitchFamily="34" charset="-122"/>
            </a:endParaRPr>
          </a:p>
        </p:txBody>
      </p:sp>
      <p:pic>
        <p:nvPicPr>
          <p:cNvPr id="4" name="图片 3">
            <a:extLst>
              <a:ext uri="{FF2B5EF4-FFF2-40B4-BE49-F238E27FC236}">
                <a16:creationId xmlns:a16="http://schemas.microsoft.com/office/drawing/2014/main" id="{E6F5C19E-8A7A-AE1D-92D9-8378F69DDF4E}"/>
              </a:ext>
            </a:extLst>
          </p:cNvPr>
          <p:cNvPicPr>
            <a:picLocks noChangeAspect="1"/>
          </p:cNvPicPr>
          <p:nvPr>
            <p:custDataLst>
              <p:tags r:id="rId1"/>
            </p:custDataLst>
          </p:nvPr>
        </p:nvPicPr>
        <p:blipFill>
          <a:blip r:embed="rId4"/>
          <a:srcRect l="-1157" t="18291" r="1157" b="12369"/>
          <a:stretch>
            <a:fillRect/>
          </a:stretch>
        </p:blipFill>
        <p:spPr>
          <a:xfrm>
            <a:off x="9260205" y="74295"/>
            <a:ext cx="2931795" cy="477520"/>
          </a:xfrm>
          <a:prstGeom prst="rect">
            <a:avLst/>
          </a:prstGeom>
        </p:spPr>
      </p:pic>
    </p:spTree>
    <p:extLst>
      <p:ext uri="{BB962C8B-B14F-4D97-AF65-F5344CB8AC3E}">
        <p14:creationId xmlns:p14="http://schemas.microsoft.com/office/powerpoint/2010/main" val="3090633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F9C786-2217-A137-3CBA-D28677E91493}"/>
              </a:ext>
            </a:extLst>
          </p:cNvPr>
          <p:cNvSpPr>
            <a:spLocks noGrp="1"/>
          </p:cNvSpPr>
          <p:nvPr>
            <p:ph type="title"/>
          </p:nvPr>
        </p:nvSpPr>
        <p:spPr/>
        <p:txBody>
          <a:bodyPr/>
          <a:lstStyle/>
          <a:p>
            <a:r>
              <a:rPr lang="zh-CN" altLang="en-US" b="1" dirty="0">
                <a:solidFill>
                  <a:srgbClr val="0070C0"/>
                </a:solidFill>
              </a:rPr>
              <a:t>目录</a:t>
            </a:r>
          </a:p>
        </p:txBody>
      </p:sp>
      <p:sp>
        <p:nvSpPr>
          <p:cNvPr id="3" name="内容占位符 2">
            <a:extLst>
              <a:ext uri="{FF2B5EF4-FFF2-40B4-BE49-F238E27FC236}">
                <a16:creationId xmlns:a16="http://schemas.microsoft.com/office/drawing/2014/main" id="{6E1D6666-A206-3835-B455-7BA497C3BAFB}"/>
              </a:ext>
            </a:extLst>
          </p:cNvPr>
          <p:cNvSpPr>
            <a:spLocks noGrp="1"/>
          </p:cNvSpPr>
          <p:nvPr>
            <p:ph idx="1"/>
          </p:nvPr>
        </p:nvSpPr>
        <p:spPr>
          <a:xfrm>
            <a:off x="838200" y="2240153"/>
            <a:ext cx="10515600" cy="3136519"/>
          </a:xfrm>
        </p:spPr>
        <p:txBody>
          <a:bodyPr/>
          <a:lstStyle/>
          <a:p>
            <a:r>
              <a:rPr lang="zh-CN" altLang="en-US" sz="3200" b="1" dirty="0">
                <a:solidFill>
                  <a:srgbClr val="0070C0"/>
                </a:solidFill>
              </a:rPr>
              <a:t>出凝血实验室建立映射试验；</a:t>
            </a:r>
          </a:p>
          <a:p>
            <a:pPr marL="0" indent="0">
              <a:buNone/>
            </a:pPr>
            <a:endParaRPr lang="en-US" altLang="zh-CN" sz="3200" b="1" dirty="0">
              <a:solidFill>
                <a:srgbClr val="0070C0"/>
              </a:solidFill>
            </a:endParaRPr>
          </a:p>
          <a:p>
            <a:endParaRPr lang="en-US" altLang="zh-CN" sz="3200" b="1" dirty="0">
              <a:solidFill>
                <a:srgbClr val="0070C0"/>
              </a:solidFill>
            </a:endParaRPr>
          </a:p>
          <a:p>
            <a:r>
              <a:rPr lang="zh-CN" altLang="en-US" sz="3200" b="1" dirty="0">
                <a:solidFill>
                  <a:srgbClr val="0070C0"/>
                </a:solidFill>
              </a:rPr>
              <a:t>出凝血实验室参与</a:t>
            </a:r>
            <a:r>
              <a:rPr lang="en-US" altLang="zh-CN" sz="3200" b="1" dirty="0">
                <a:solidFill>
                  <a:srgbClr val="0070C0"/>
                </a:solidFill>
              </a:rPr>
              <a:t>MDT</a:t>
            </a:r>
            <a:r>
              <a:rPr lang="zh-CN" altLang="en-US" sz="3200" b="1" dirty="0">
                <a:solidFill>
                  <a:srgbClr val="0070C0"/>
                </a:solidFill>
              </a:rPr>
              <a:t>；</a:t>
            </a:r>
            <a:endParaRPr lang="en-US" altLang="zh-CN" sz="3200" b="1" dirty="0">
              <a:solidFill>
                <a:srgbClr val="0070C0"/>
              </a:solidFill>
            </a:endParaRPr>
          </a:p>
          <a:p>
            <a:endParaRPr lang="en-US" altLang="zh-CN" b="1" dirty="0">
              <a:solidFill>
                <a:srgbClr val="0070C0"/>
              </a:solidFill>
            </a:endParaRPr>
          </a:p>
        </p:txBody>
      </p:sp>
      <p:pic>
        <p:nvPicPr>
          <p:cNvPr id="4" name="图片 3">
            <a:extLst>
              <a:ext uri="{FF2B5EF4-FFF2-40B4-BE49-F238E27FC236}">
                <a16:creationId xmlns:a16="http://schemas.microsoft.com/office/drawing/2014/main" id="{A8226B29-7BD4-4DBD-B556-B10F5A8B7CDB}"/>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extLst>
      <p:ext uri="{BB962C8B-B14F-4D97-AF65-F5344CB8AC3E}">
        <p14:creationId xmlns:p14="http://schemas.microsoft.com/office/powerpoint/2010/main" val="3561276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640.jpg"/>
          <p:cNvPicPr>
            <a:picLocks noChangeAspect="1"/>
          </p:cNvPicPr>
          <p:nvPr/>
        </p:nvPicPr>
        <p:blipFill>
          <a:blip r:embed="rId3"/>
          <a:stretch>
            <a:fillRect/>
          </a:stretch>
        </p:blipFill>
        <p:spPr>
          <a:xfrm>
            <a:off x="1051125" y="524256"/>
            <a:ext cx="10537371" cy="6333744"/>
          </a:xfrm>
          <a:prstGeom prst="rect">
            <a:avLst/>
          </a:prstGeom>
        </p:spPr>
      </p:pic>
      <p:sp>
        <p:nvSpPr>
          <p:cNvPr id="3" name="TextBox 2"/>
          <p:cNvSpPr txBox="1"/>
          <p:nvPr/>
        </p:nvSpPr>
        <p:spPr>
          <a:xfrm>
            <a:off x="268224" y="0"/>
            <a:ext cx="3852672" cy="523220"/>
          </a:xfrm>
          <a:prstGeom prst="rect">
            <a:avLst/>
          </a:prstGeom>
          <a:noFill/>
        </p:spPr>
        <p:txBody>
          <a:bodyPr wrap="square" rtlCol="0">
            <a:spAutoFit/>
          </a:bodyPr>
          <a:lstStyle/>
          <a:p>
            <a:r>
              <a:rPr lang="en-US" altLang="zh-CN" sz="2800" b="1" i="1" dirty="0">
                <a:solidFill>
                  <a:srgbClr val="0000CC"/>
                </a:solidFill>
              </a:rPr>
              <a:t>APTT</a:t>
            </a:r>
            <a:r>
              <a:rPr lang="zh-CN" altLang="en-US" sz="2800" b="1" i="1" dirty="0">
                <a:solidFill>
                  <a:srgbClr val="0000CC"/>
                </a:solidFill>
              </a:rPr>
              <a:t>单独延长查因</a:t>
            </a:r>
          </a:p>
        </p:txBody>
      </p:sp>
      <p:pic>
        <p:nvPicPr>
          <p:cNvPr id="4" name="图片 3">
            <a:extLst>
              <a:ext uri="{FF2B5EF4-FFF2-40B4-BE49-F238E27FC236}">
                <a16:creationId xmlns:a16="http://schemas.microsoft.com/office/drawing/2014/main" id="{5C509879-518B-0A28-1EDC-A3BE1FB21DC7}"/>
              </a:ext>
            </a:extLst>
          </p:cNvPr>
          <p:cNvPicPr>
            <a:picLocks noChangeAspect="1"/>
          </p:cNvPicPr>
          <p:nvPr>
            <p:custDataLst>
              <p:tags r:id="rId1"/>
            </p:custDataLst>
          </p:nvPr>
        </p:nvPicPr>
        <p:blipFill>
          <a:blip r:embed="rId4"/>
          <a:srcRect l="-1157" t="18291" r="1157" b="12369"/>
          <a:stretch>
            <a:fillRect/>
          </a:stretch>
        </p:blipFill>
        <p:spPr>
          <a:xfrm>
            <a:off x="9260205" y="74295"/>
            <a:ext cx="2931795" cy="4775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640.jpg"/>
          <p:cNvPicPr>
            <a:picLocks noChangeAspect="1"/>
          </p:cNvPicPr>
          <p:nvPr/>
        </p:nvPicPr>
        <p:blipFill>
          <a:blip r:embed="rId3"/>
          <a:stretch>
            <a:fillRect/>
          </a:stretch>
        </p:blipFill>
        <p:spPr>
          <a:xfrm>
            <a:off x="219277" y="524256"/>
            <a:ext cx="10470494" cy="6132575"/>
          </a:xfrm>
          <a:prstGeom prst="rect">
            <a:avLst/>
          </a:prstGeom>
        </p:spPr>
      </p:pic>
      <p:sp>
        <p:nvSpPr>
          <p:cNvPr id="4" name="TextBox 3"/>
          <p:cNvSpPr txBox="1"/>
          <p:nvPr/>
        </p:nvSpPr>
        <p:spPr>
          <a:xfrm>
            <a:off x="268224" y="0"/>
            <a:ext cx="4828032" cy="523220"/>
          </a:xfrm>
          <a:prstGeom prst="rect">
            <a:avLst/>
          </a:prstGeom>
          <a:noFill/>
        </p:spPr>
        <p:txBody>
          <a:bodyPr wrap="square" rtlCol="0">
            <a:spAutoFit/>
          </a:bodyPr>
          <a:lstStyle/>
          <a:p>
            <a:r>
              <a:rPr lang="zh-CN" altLang="en-US" sz="2800" b="1" i="1" dirty="0">
                <a:solidFill>
                  <a:srgbClr val="0000CC"/>
                </a:solidFill>
              </a:rPr>
              <a:t>纤维蛋白原水平降低查因</a:t>
            </a:r>
          </a:p>
        </p:txBody>
      </p:sp>
      <p:cxnSp>
        <p:nvCxnSpPr>
          <p:cNvPr id="6" name="直接箭头连接符 5"/>
          <p:cNvCxnSpPr/>
          <p:nvPr/>
        </p:nvCxnSpPr>
        <p:spPr>
          <a:xfrm>
            <a:off x="8863584" y="1207008"/>
            <a:ext cx="694944" cy="158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9619488" y="914400"/>
            <a:ext cx="2572512" cy="923330"/>
          </a:xfrm>
          <a:prstGeom prst="rect">
            <a:avLst/>
          </a:prstGeom>
          <a:noFill/>
        </p:spPr>
        <p:txBody>
          <a:bodyPr wrap="square" rtlCol="0">
            <a:spAutoFit/>
          </a:bodyPr>
          <a:lstStyle/>
          <a:p>
            <a:r>
              <a:rPr lang="zh-CN" altLang="en-US" b="1"/>
              <a:t>使用达比加群等凝血酶抑制药，干扰检测，导致</a:t>
            </a:r>
            <a:r>
              <a:rPr lang="en-US" altLang="zh-CN" b="1"/>
              <a:t>FIB</a:t>
            </a:r>
            <a:r>
              <a:rPr lang="zh-CN" altLang="en-US" b="1"/>
              <a:t>假性减低</a:t>
            </a:r>
          </a:p>
        </p:txBody>
      </p:sp>
      <p:pic>
        <p:nvPicPr>
          <p:cNvPr id="2" name="图片 1">
            <a:extLst>
              <a:ext uri="{FF2B5EF4-FFF2-40B4-BE49-F238E27FC236}">
                <a16:creationId xmlns:a16="http://schemas.microsoft.com/office/drawing/2014/main" id="{304B48EF-75F8-0DD6-EB21-175D418D062D}"/>
              </a:ext>
            </a:extLst>
          </p:cNvPr>
          <p:cNvPicPr>
            <a:picLocks noChangeAspect="1"/>
          </p:cNvPicPr>
          <p:nvPr>
            <p:custDataLst>
              <p:tags r:id="rId1"/>
            </p:custDataLst>
          </p:nvPr>
        </p:nvPicPr>
        <p:blipFill>
          <a:blip r:embed="rId4"/>
          <a:srcRect l="-1157" t="18291" r="1157" b="12369"/>
          <a:stretch>
            <a:fillRect/>
          </a:stretch>
        </p:blipFill>
        <p:spPr>
          <a:xfrm>
            <a:off x="9260205" y="74295"/>
            <a:ext cx="2931795" cy="47752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79B458EE-8032-EAC8-DC49-79535B0769C0}"/>
              </a:ext>
            </a:extLst>
          </p:cNvPr>
          <p:cNvSpPr txBox="1"/>
          <p:nvPr/>
        </p:nvSpPr>
        <p:spPr>
          <a:xfrm>
            <a:off x="257556" y="277807"/>
            <a:ext cx="10715244" cy="523220"/>
          </a:xfrm>
          <a:prstGeom prst="rect">
            <a:avLst/>
          </a:prstGeom>
          <a:noFill/>
        </p:spPr>
        <p:txBody>
          <a:bodyPr wrap="square">
            <a:spAutoFit/>
          </a:bodyPr>
          <a:lstStyle/>
          <a:p>
            <a:r>
              <a:rPr lang="zh-CN" altLang="en-US" sz="2800" b="0" i="0" dirty="0">
                <a:solidFill>
                  <a:srgbClr val="0070C0"/>
                </a:solidFill>
                <a:effectLst/>
                <a:latin typeface="mp-quote"/>
              </a:rPr>
              <a:t>团队开发了</a:t>
            </a:r>
            <a:r>
              <a:rPr lang="en-US" altLang="zh-CN" sz="2800" b="0" i="0" dirty="0">
                <a:solidFill>
                  <a:srgbClr val="0070C0"/>
                </a:solidFill>
                <a:effectLst/>
                <a:latin typeface="mp-quote"/>
              </a:rPr>
              <a:t>TTP</a:t>
            </a:r>
            <a:r>
              <a:rPr lang="zh-CN" altLang="en-US" sz="2800" dirty="0">
                <a:solidFill>
                  <a:srgbClr val="0070C0"/>
                </a:solidFill>
                <a:latin typeface="mp-quote"/>
              </a:rPr>
              <a:t>、</a:t>
            </a:r>
            <a:r>
              <a:rPr lang="en-US" altLang="zh-CN" sz="2800" b="0" i="0" dirty="0">
                <a:solidFill>
                  <a:srgbClr val="0070C0"/>
                </a:solidFill>
                <a:effectLst/>
                <a:latin typeface="mp-quote"/>
              </a:rPr>
              <a:t>HIT</a:t>
            </a:r>
            <a:r>
              <a:rPr lang="zh-CN" altLang="en-US" sz="2800" b="0" i="0" dirty="0">
                <a:solidFill>
                  <a:srgbClr val="0070C0"/>
                </a:solidFill>
                <a:effectLst/>
                <a:latin typeface="mp-quote"/>
              </a:rPr>
              <a:t>和</a:t>
            </a:r>
            <a:r>
              <a:rPr lang="en-US" altLang="zh-CN" sz="2800" b="0" i="0" dirty="0">
                <a:solidFill>
                  <a:srgbClr val="0070C0"/>
                </a:solidFill>
                <a:effectLst/>
                <a:latin typeface="mp-quote"/>
              </a:rPr>
              <a:t>SFTS</a:t>
            </a:r>
            <a:r>
              <a:rPr lang="zh-CN" altLang="en-US" sz="2800" b="0" i="0" dirty="0">
                <a:solidFill>
                  <a:srgbClr val="0070C0"/>
                </a:solidFill>
                <a:effectLst/>
                <a:latin typeface="mp-quote"/>
              </a:rPr>
              <a:t>的快速筛查程序：</a:t>
            </a:r>
            <a:endParaRPr lang="zh-CN" altLang="en-US" sz="2800" dirty="0">
              <a:solidFill>
                <a:srgbClr val="0070C0"/>
              </a:solidFill>
            </a:endParaRPr>
          </a:p>
        </p:txBody>
      </p:sp>
      <p:sp>
        <p:nvSpPr>
          <p:cNvPr id="2" name="文本框 1">
            <a:extLst>
              <a:ext uri="{FF2B5EF4-FFF2-40B4-BE49-F238E27FC236}">
                <a16:creationId xmlns:a16="http://schemas.microsoft.com/office/drawing/2014/main" id="{FCC7E014-F76E-8949-D6E5-9D0CB0242315}"/>
              </a:ext>
            </a:extLst>
          </p:cNvPr>
          <p:cNvSpPr txBox="1"/>
          <p:nvPr/>
        </p:nvSpPr>
        <p:spPr>
          <a:xfrm>
            <a:off x="8710785" y="4562243"/>
            <a:ext cx="3206496" cy="1569660"/>
          </a:xfrm>
          <a:prstGeom prst="rect">
            <a:avLst/>
          </a:prstGeom>
          <a:noFill/>
        </p:spPr>
        <p:txBody>
          <a:bodyPr wrap="square" rtlCol="0">
            <a:spAutoFit/>
          </a:bodyPr>
          <a:lstStyle/>
          <a:p>
            <a:r>
              <a:rPr lang="en-US" altLang="zh-CN" sz="2400" dirty="0"/>
              <a:t>TTP</a:t>
            </a:r>
            <a:r>
              <a:rPr lang="zh-CN" altLang="en-US" sz="2400" dirty="0"/>
              <a:t>筛查条件：</a:t>
            </a:r>
            <a:endParaRPr lang="en-US" altLang="zh-CN" sz="2400" dirty="0"/>
          </a:p>
          <a:p>
            <a:pPr marL="342900" indent="-342900">
              <a:buFont typeface="Arial" panose="020B0604020202020204" pitchFamily="34" charset="0"/>
              <a:buChar char="•"/>
            </a:pPr>
            <a:r>
              <a:rPr lang="en-US" altLang="zh-CN" sz="2400" dirty="0"/>
              <a:t>PLT&lt;30×10</a:t>
            </a:r>
            <a:r>
              <a:rPr lang="en-US" altLang="zh-CN" sz="2400" baseline="30000" dirty="0"/>
              <a:t>9</a:t>
            </a:r>
            <a:r>
              <a:rPr lang="en-US" altLang="zh-CN" sz="2400" dirty="0"/>
              <a:t>/L</a:t>
            </a:r>
            <a:r>
              <a:rPr lang="zh-CN" altLang="en-US" sz="2400" dirty="0"/>
              <a:t>；</a:t>
            </a:r>
            <a:endParaRPr lang="en-US" altLang="zh-CN" sz="2400" dirty="0"/>
          </a:p>
          <a:p>
            <a:pPr marL="342900" indent="-342900">
              <a:buFont typeface="Arial" panose="020B0604020202020204" pitchFamily="34" charset="0"/>
              <a:buChar char="•"/>
            </a:pPr>
            <a:r>
              <a:rPr lang="en-US" altLang="zh-CN" sz="2400" dirty="0"/>
              <a:t>LDH&gt;400U/L</a:t>
            </a:r>
            <a:r>
              <a:rPr lang="zh-CN" altLang="en-US" sz="2400" dirty="0"/>
              <a:t>；</a:t>
            </a:r>
            <a:endParaRPr lang="en-US" altLang="zh-CN" sz="2400" dirty="0"/>
          </a:p>
          <a:p>
            <a:pPr marL="342900" indent="-342900">
              <a:buFont typeface="Arial" panose="020B0604020202020204" pitchFamily="34" charset="0"/>
              <a:buChar char="•"/>
            </a:pPr>
            <a:r>
              <a:rPr lang="zh-CN" altLang="en-US" sz="2400" dirty="0"/>
              <a:t>间胆阳性且</a:t>
            </a:r>
            <a:r>
              <a:rPr lang="en-US" altLang="zh-CN" sz="2400" dirty="0"/>
              <a:t>&gt;</a:t>
            </a:r>
            <a:r>
              <a:rPr lang="zh-CN" altLang="en-US" sz="2400" dirty="0"/>
              <a:t>直胆；</a:t>
            </a:r>
          </a:p>
        </p:txBody>
      </p:sp>
      <p:pic>
        <p:nvPicPr>
          <p:cNvPr id="4" name="图片 3">
            <a:extLst>
              <a:ext uri="{FF2B5EF4-FFF2-40B4-BE49-F238E27FC236}">
                <a16:creationId xmlns:a16="http://schemas.microsoft.com/office/drawing/2014/main" id="{FE3B88F5-90C7-D8DA-FE22-638CBD36C2C6}"/>
              </a:ext>
            </a:extLst>
          </p:cNvPr>
          <p:cNvPicPr>
            <a:picLocks noChangeAspect="1"/>
          </p:cNvPicPr>
          <p:nvPr/>
        </p:nvPicPr>
        <p:blipFill>
          <a:blip r:embed="rId3"/>
          <a:stretch>
            <a:fillRect/>
          </a:stretch>
        </p:blipFill>
        <p:spPr>
          <a:xfrm>
            <a:off x="1226118" y="755067"/>
            <a:ext cx="8778119" cy="3464941"/>
          </a:xfrm>
          <a:prstGeom prst="rect">
            <a:avLst/>
          </a:prstGeom>
        </p:spPr>
      </p:pic>
      <p:grpSp>
        <p:nvGrpSpPr>
          <p:cNvPr id="5" name="组合 4">
            <a:extLst>
              <a:ext uri="{FF2B5EF4-FFF2-40B4-BE49-F238E27FC236}">
                <a16:creationId xmlns:a16="http://schemas.microsoft.com/office/drawing/2014/main" id="{80435BC6-606B-9822-C1D4-9546838D4627}"/>
              </a:ext>
            </a:extLst>
          </p:cNvPr>
          <p:cNvGrpSpPr/>
          <p:nvPr/>
        </p:nvGrpSpPr>
        <p:grpSpPr>
          <a:xfrm>
            <a:off x="121030" y="4220008"/>
            <a:ext cx="3528695" cy="2498408"/>
            <a:chOff x="8901" y="1215"/>
            <a:chExt cx="5238" cy="3740"/>
          </a:xfrm>
        </p:grpSpPr>
        <p:pic>
          <p:nvPicPr>
            <p:cNvPr id="6" name="图片 5" descr="0126512698_RBC_10000000_20241118105354">
              <a:extLst>
                <a:ext uri="{FF2B5EF4-FFF2-40B4-BE49-F238E27FC236}">
                  <a16:creationId xmlns:a16="http://schemas.microsoft.com/office/drawing/2014/main" id="{9EBFEFF8-3A61-E7CB-7293-A01AC1544E17}"/>
                </a:ext>
              </a:extLst>
            </p:cNvPr>
            <p:cNvPicPr>
              <a:picLocks noChangeAspect="1"/>
            </p:cNvPicPr>
            <p:nvPr/>
          </p:nvPicPr>
          <p:blipFill>
            <a:blip r:embed="rId4"/>
            <a:stretch>
              <a:fillRect/>
            </a:stretch>
          </p:blipFill>
          <p:spPr>
            <a:xfrm>
              <a:off x="8901" y="1215"/>
              <a:ext cx="5238" cy="3740"/>
            </a:xfrm>
            <a:prstGeom prst="rect">
              <a:avLst/>
            </a:prstGeom>
          </p:spPr>
        </p:pic>
        <p:cxnSp>
          <p:nvCxnSpPr>
            <p:cNvPr id="7" name="直接箭头连接符 6">
              <a:extLst>
                <a:ext uri="{FF2B5EF4-FFF2-40B4-BE49-F238E27FC236}">
                  <a16:creationId xmlns:a16="http://schemas.microsoft.com/office/drawing/2014/main" id="{B8D842D4-235A-C2B9-91A8-B8F24BE4F26C}"/>
                </a:ext>
              </a:extLst>
            </p:cNvPr>
            <p:cNvCxnSpPr/>
            <p:nvPr/>
          </p:nvCxnSpPr>
          <p:spPr>
            <a:xfrm>
              <a:off x="10602" y="1782"/>
              <a:ext cx="227" cy="114"/>
            </a:xfrm>
            <a:prstGeom prst="straightConnector1">
              <a:avLst/>
            </a:prstGeom>
            <a:ln w="12700">
              <a:solidFill>
                <a:srgbClr val="FF0000"/>
              </a:solidFill>
              <a:headEnd type="none"/>
              <a:tailEnd type="triangle" w="med" len="med"/>
            </a:ln>
          </p:spPr>
          <p:style>
            <a:lnRef idx="2">
              <a:schemeClr val="accent1"/>
            </a:lnRef>
            <a:fillRef idx="0">
              <a:srgbClr val="FFFFFF"/>
            </a:fillRef>
            <a:effectRef idx="0">
              <a:srgbClr val="FFFFFF"/>
            </a:effectRef>
            <a:fontRef idx="minor">
              <a:schemeClr val="tx1"/>
            </a:fontRef>
          </p:style>
        </p:cxnSp>
        <p:cxnSp>
          <p:nvCxnSpPr>
            <p:cNvPr id="8" name="直接箭头连接符 7">
              <a:extLst>
                <a:ext uri="{FF2B5EF4-FFF2-40B4-BE49-F238E27FC236}">
                  <a16:creationId xmlns:a16="http://schemas.microsoft.com/office/drawing/2014/main" id="{1AC78DD1-6342-B7B8-8436-5ED3E8CC1890}"/>
                </a:ext>
              </a:extLst>
            </p:cNvPr>
            <p:cNvCxnSpPr/>
            <p:nvPr/>
          </p:nvCxnSpPr>
          <p:spPr>
            <a:xfrm flipH="1">
              <a:off x="11849" y="1896"/>
              <a:ext cx="113" cy="227"/>
            </a:xfrm>
            <a:prstGeom prst="straightConnector1">
              <a:avLst/>
            </a:prstGeom>
            <a:ln w="12700">
              <a:solidFill>
                <a:srgbClr val="FF0000"/>
              </a:solidFill>
              <a:headEnd type="none"/>
              <a:tailEnd type="triangle" w="med" len="med"/>
            </a:ln>
          </p:spPr>
          <p:style>
            <a:lnRef idx="2">
              <a:schemeClr val="accent1"/>
            </a:lnRef>
            <a:fillRef idx="0">
              <a:srgbClr val="FFFFFF"/>
            </a:fillRef>
            <a:effectRef idx="0">
              <a:srgbClr val="FFFFFF"/>
            </a:effectRef>
            <a:fontRef idx="minor">
              <a:schemeClr val="tx1"/>
            </a:fontRef>
          </p:style>
        </p:cxnSp>
        <p:cxnSp>
          <p:nvCxnSpPr>
            <p:cNvPr id="9" name="直接箭头连接符 8">
              <a:extLst>
                <a:ext uri="{FF2B5EF4-FFF2-40B4-BE49-F238E27FC236}">
                  <a16:creationId xmlns:a16="http://schemas.microsoft.com/office/drawing/2014/main" id="{E3A1C47B-05E7-A96B-562C-A89246FAAB62}"/>
                </a:ext>
              </a:extLst>
            </p:cNvPr>
            <p:cNvCxnSpPr/>
            <p:nvPr/>
          </p:nvCxnSpPr>
          <p:spPr>
            <a:xfrm flipH="1">
              <a:off x="11509" y="2778"/>
              <a:ext cx="227" cy="0"/>
            </a:xfrm>
            <a:prstGeom prst="straightConnector1">
              <a:avLst/>
            </a:prstGeom>
            <a:ln w="12700">
              <a:solidFill>
                <a:srgbClr val="FF0000"/>
              </a:solidFill>
              <a:headEnd type="none"/>
              <a:tailEnd type="triangle" w="med" len="med"/>
            </a:ln>
          </p:spPr>
          <p:style>
            <a:lnRef idx="2">
              <a:schemeClr val="accent1"/>
            </a:lnRef>
            <a:fillRef idx="0">
              <a:srgbClr val="FFFFFF"/>
            </a:fillRef>
            <a:effectRef idx="0">
              <a:srgbClr val="FFFFFF"/>
            </a:effectRef>
            <a:fontRef idx="minor">
              <a:schemeClr val="tx1"/>
            </a:fontRef>
          </p:style>
        </p:cxnSp>
        <p:cxnSp>
          <p:nvCxnSpPr>
            <p:cNvPr id="10" name="直接箭头连接符 9">
              <a:extLst>
                <a:ext uri="{FF2B5EF4-FFF2-40B4-BE49-F238E27FC236}">
                  <a16:creationId xmlns:a16="http://schemas.microsoft.com/office/drawing/2014/main" id="{D5C746BD-839F-6246-64C6-3A1B21B97352}"/>
                </a:ext>
              </a:extLst>
            </p:cNvPr>
            <p:cNvCxnSpPr/>
            <p:nvPr/>
          </p:nvCxnSpPr>
          <p:spPr>
            <a:xfrm flipH="1">
              <a:off x="12870" y="3295"/>
              <a:ext cx="113" cy="227"/>
            </a:xfrm>
            <a:prstGeom prst="straightConnector1">
              <a:avLst/>
            </a:prstGeom>
            <a:ln w="12700">
              <a:solidFill>
                <a:srgbClr val="FF0000"/>
              </a:solidFill>
              <a:headEnd type="none"/>
              <a:tailEnd type="triangle" w="med" len="med"/>
            </a:ln>
          </p:spPr>
          <p:style>
            <a:lnRef idx="2">
              <a:schemeClr val="accent1"/>
            </a:lnRef>
            <a:fillRef idx="0">
              <a:srgbClr val="FFFFFF"/>
            </a:fillRef>
            <a:effectRef idx="0">
              <a:srgbClr val="FFFFFF"/>
            </a:effectRef>
            <a:fontRef idx="minor">
              <a:schemeClr val="tx1"/>
            </a:fontRef>
          </p:style>
        </p:cxnSp>
        <p:cxnSp>
          <p:nvCxnSpPr>
            <p:cNvPr id="11" name="直接箭头连接符 10">
              <a:extLst>
                <a:ext uri="{FF2B5EF4-FFF2-40B4-BE49-F238E27FC236}">
                  <a16:creationId xmlns:a16="http://schemas.microsoft.com/office/drawing/2014/main" id="{156F88FD-E92A-804C-DB95-C5D37835A328}"/>
                </a:ext>
              </a:extLst>
            </p:cNvPr>
            <p:cNvCxnSpPr/>
            <p:nvPr/>
          </p:nvCxnSpPr>
          <p:spPr>
            <a:xfrm>
              <a:off x="13437" y="4050"/>
              <a:ext cx="113" cy="162"/>
            </a:xfrm>
            <a:prstGeom prst="straightConnector1">
              <a:avLst/>
            </a:prstGeom>
            <a:ln w="12700">
              <a:solidFill>
                <a:srgbClr val="FF0000"/>
              </a:solidFill>
              <a:headEnd type="none"/>
              <a:tailEnd type="triangle" w="med" len="med"/>
            </a:ln>
          </p:spPr>
          <p:style>
            <a:lnRef idx="2">
              <a:schemeClr val="accent1"/>
            </a:lnRef>
            <a:fillRef idx="0">
              <a:srgbClr val="FFFFFF"/>
            </a:fillRef>
            <a:effectRef idx="0">
              <a:srgbClr val="FFFFFF"/>
            </a:effectRef>
            <a:fontRef idx="minor">
              <a:schemeClr val="tx1"/>
            </a:fontRef>
          </p:style>
        </p:cxnSp>
        <p:cxnSp>
          <p:nvCxnSpPr>
            <p:cNvPr id="12" name="直接箭头连接符 11">
              <a:extLst>
                <a:ext uri="{FF2B5EF4-FFF2-40B4-BE49-F238E27FC236}">
                  <a16:creationId xmlns:a16="http://schemas.microsoft.com/office/drawing/2014/main" id="{87340592-B5C6-036B-9726-F697B5FE7B84}"/>
                </a:ext>
              </a:extLst>
            </p:cNvPr>
            <p:cNvCxnSpPr/>
            <p:nvPr/>
          </p:nvCxnSpPr>
          <p:spPr>
            <a:xfrm flipH="1">
              <a:off x="11849" y="4080"/>
              <a:ext cx="113" cy="227"/>
            </a:xfrm>
            <a:prstGeom prst="straightConnector1">
              <a:avLst/>
            </a:prstGeom>
            <a:ln w="12700">
              <a:solidFill>
                <a:srgbClr val="FF0000"/>
              </a:solidFill>
              <a:headEnd type="none"/>
              <a:tailEnd type="triangle" w="med" len="med"/>
            </a:ln>
          </p:spPr>
          <p:style>
            <a:lnRef idx="2">
              <a:schemeClr val="accent1"/>
            </a:lnRef>
            <a:fillRef idx="0">
              <a:srgbClr val="FFFFFF"/>
            </a:fillRef>
            <a:effectRef idx="0">
              <a:srgbClr val="FFFFFF"/>
            </a:effectRef>
            <a:fontRef idx="minor">
              <a:schemeClr val="tx1"/>
            </a:fontRef>
          </p:style>
        </p:cxnSp>
        <p:cxnSp>
          <p:nvCxnSpPr>
            <p:cNvPr id="13" name="直接箭头连接符 12">
              <a:extLst>
                <a:ext uri="{FF2B5EF4-FFF2-40B4-BE49-F238E27FC236}">
                  <a16:creationId xmlns:a16="http://schemas.microsoft.com/office/drawing/2014/main" id="{9268065B-B9E7-10CC-05FD-B068EE902F6B}"/>
                </a:ext>
              </a:extLst>
            </p:cNvPr>
            <p:cNvCxnSpPr/>
            <p:nvPr/>
          </p:nvCxnSpPr>
          <p:spPr>
            <a:xfrm flipH="1">
              <a:off x="13777" y="4649"/>
              <a:ext cx="227" cy="0"/>
            </a:xfrm>
            <a:prstGeom prst="straightConnector1">
              <a:avLst/>
            </a:prstGeom>
            <a:ln w="12700">
              <a:solidFill>
                <a:srgbClr val="FF0000"/>
              </a:solidFill>
              <a:headEnd type="none"/>
              <a:tailEnd type="triangle" w="med" len="med"/>
            </a:ln>
          </p:spPr>
          <p:style>
            <a:lnRef idx="2">
              <a:schemeClr val="accent1"/>
            </a:lnRef>
            <a:fillRef idx="0">
              <a:srgbClr val="FFFFFF"/>
            </a:fillRef>
            <a:effectRef idx="0">
              <a:srgbClr val="FFFFFF"/>
            </a:effectRef>
            <a:fontRef idx="minor">
              <a:schemeClr val="tx1"/>
            </a:fontRef>
          </p:style>
        </p:cxnSp>
        <p:cxnSp>
          <p:nvCxnSpPr>
            <p:cNvPr id="14" name="直接箭头连接符 13">
              <a:extLst>
                <a:ext uri="{FF2B5EF4-FFF2-40B4-BE49-F238E27FC236}">
                  <a16:creationId xmlns:a16="http://schemas.microsoft.com/office/drawing/2014/main" id="{4F296118-CD5A-50BF-0860-280B7E2C1F51}"/>
                </a:ext>
              </a:extLst>
            </p:cNvPr>
            <p:cNvCxnSpPr/>
            <p:nvPr/>
          </p:nvCxnSpPr>
          <p:spPr>
            <a:xfrm flipH="1">
              <a:off x="11709" y="4730"/>
              <a:ext cx="254" cy="113"/>
            </a:xfrm>
            <a:prstGeom prst="straightConnector1">
              <a:avLst/>
            </a:prstGeom>
            <a:ln w="12700">
              <a:solidFill>
                <a:srgbClr val="FF0000"/>
              </a:solidFill>
              <a:headEnd type="none"/>
              <a:tailEnd type="triangle" w="med" len="med"/>
            </a:ln>
          </p:spPr>
          <p:style>
            <a:lnRef idx="2">
              <a:schemeClr val="accent1"/>
            </a:lnRef>
            <a:fillRef idx="0">
              <a:srgbClr val="FFFFFF"/>
            </a:fillRef>
            <a:effectRef idx="0">
              <a:srgbClr val="FFFFFF"/>
            </a:effectRef>
            <a:fontRef idx="minor">
              <a:schemeClr val="tx1"/>
            </a:fontRef>
          </p:style>
        </p:cxnSp>
      </p:grpSp>
      <p:pic>
        <p:nvPicPr>
          <p:cNvPr id="15" name="图片 14" descr="图片2">
            <a:extLst>
              <a:ext uri="{FF2B5EF4-FFF2-40B4-BE49-F238E27FC236}">
                <a16:creationId xmlns:a16="http://schemas.microsoft.com/office/drawing/2014/main" id="{857D8189-B33C-3B03-9107-0A45DC4C4581}"/>
              </a:ext>
            </a:extLst>
          </p:cNvPr>
          <p:cNvPicPr>
            <a:picLocks noChangeAspect="1"/>
          </p:cNvPicPr>
          <p:nvPr/>
        </p:nvPicPr>
        <p:blipFill>
          <a:blip r:embed="rId5"/>
          <a:stretch>
            <a:fillRect/>
          </a:stretch>
        </p:blipFill>
        <p:spPr>
          <a:xfrm>
            <a:off x="3649726" y="4220008"/>
            <a:ext cx="4687177" cy="2637992"/>
          </a:xfrm>
          <a:prstGeom prst="rect">
            <a:avLst/>
          </a:prstGeom>
        </p:spPr>
      </p:pic>
      <p:pic>
        <p:nvPicPr>
          <p:cNvPr id="17" name="图片 16">
            <a:extLst>
              <a:ext uri="{FF2B5EF4-FFF2-40B4-BE49-F238E27FC236}">
                <a16:creationId xmlns:a16="http://schemas.microsoft.com/office/drawing/2014/main" id="{6C041D8F-E225-85B9-63FB-EDEC2BF16F1D}"/>
              </a:ext>
            </a:extLst>
          </p:cNvPr>
          <p:cNvPicPr>
            <a:picLocks noChangeAspect="1"/>
          </p:cNvPicPr>
          <p:nvPr>
            <p:custDataLst>
              <p:tags r:id="rId1"/>
            </p:custDataLst>
          </p:nvPr>
        </p:nvPicPr>
        <p:blipFill>
          <a:blip r:embed="rId6"/>
          <a:srcRect l="-1157" t="18291" r="1157" b="12369"/>
          <a:stretch>
            <a:fillRect/>
          </a:stretch>
        </p:blipFill>
        <p:spPr>
          <a:xfrm>
            <a:off x="9260205" y="74295"/>
            <a:ext cx="2931795" cy="477520"/>
          </a:xfrm>
          <a:prstGeom prst="rect">
            <a:avLst/>
          </a:prstGeom>
        </p:spPr>
      </p:pic>
    </p:spTree>
    <p:extLst>
      <p:ext uri="{BB962C8B-B14F-4D97-AF65-F5344CB8AC3E}">
        <p14:creationId xmlns:p14="http://schemas.microsoft.com/office/powerpoint/2010/main" val="3885540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C2AC2-C87B-CEEB-1A9A-5BC26F4BA720}"/>
            </a:ext>
          </a:extLst>
        </p:cNvPr>
        <p:cNvGrpSpPr/>
        <p:nvPr/>
      </p:nvGrpSpPr>
      <p:grpSpPr>
        <a:xfrm>
          <a:off x="0" y="0"/>
          <a:ext cx="0" cy="0"/>
          <a:chOff x="0" y="0"/>
          <a:chExt cx="0" cy="0"/>
        </a:xfrm>
      </p:grpSpPr>
      <p:sp>
        <p:nvSpPr>
          <p:cNvPr id="7" name="文本框 6">
            <a:extLst>
              <a:ext uri="{FF2B5EF4-FFF2-40B4-BE49-F238E27FC236}">
                <a16:creationId xmlns:a16="http://schemas.microsoft.com/office/drawing/2014/main" id="{3BE24C3F-EA1F-BED2-3E19-B333331A15BC}"/>
              </a:ext>
            </a:extLst>
          </p:cNvPr>
          <p:cNvSpPr txBox="1"/>
          <p:nvPr/>
        </p:nvSpPr>
        <p:spPr>
          <a:xfrm>
            <a:off x="2121408" y="4563540"/>
            <a:ext cx="8180832" cy="1569660"/>
          </a:xfrm>
          <a:prstGeom prst="rect">
            <a:avLst/>
          </a:prstGeom>
          <a:noFill/>
        </p:spPr>
        <p:txBody>
          <a:bodyPr wrap="square" rtlCol="0">
            <a:spAutoFit/>
          </a:bodyPr>
          <a:lstStyle/>
          <a:p>
            <a:r>
              <a:rPr lang="zh-CN" altLang="en-US" sz="2400" dirty="0"/>
              <a:t>肝素诱导血小板减少症筛查条件：</a:t>
            </a:r>
            <a:endParaRPr lang="en-US" altLang="zh-CN" sz="2400" dirty="0"/>
          </a:p>
          <a:p>
            <a:pPr marL="342900" indent="-342900">
              <a:buFont typeface="Arial" panose="020B0604020202020204" pitchFamily="34" charset="0"/>
              <a:buChar char="•"/>
            </a:pPr>
            <a:r>
              <a:rPr lang="zh-CN" altLang="en-US" sz="2400" dirty="0"/>
              <a:t>血小板计数进行性减低且</a:t>
            </a:r>
            <a:r>
              <a:rPr lang="en-US" altLang="zh-CN" sz="2400" dirty="0"/>
              <a:t>&lt;100×10</a:t>
            </a:r>
            <a:r>
              <a:rPr lang="en-US" altLang="zh-CN" sz="2400" baseline="30000" dirty="0"/>
              <a:t>9</a:t>
            </a:r>
            <a:r>
              <a:rPr lang="en-US" altLang="zh-CN" sz="2400" dirty="0"/>
              <a:t>/L </a:t>
            </a:r>
            <a:r>
              <a:rPr lang="zh-CN" altLang="en-US" sz="2400" dirty="0"/>
              <a:t>；</a:t>
            </a:r>
            <a:endParaRPr lang="en-US" altLang="zh-CN" sz="2400" dirty="0"/>
          </a:p>
          <a:p>
            <a:pPr marL="342900" indent="-342900">
              <a:buFont typeface="Arial" panose="020B0604020202020204" pitchFamily="34" charset="0"/>
              <a:buChar char="•"/>
            </a:pPr>
            <a:r>
              <a:rPr lang="en-US" altLang="zh-CN" sz="2400" dirty="0"/>
              <a:t>D-</a:t>
            </a:r>
            <a:r>
              <a:rPr lang="zh-CN" altLang="en-US" sz="2400" dirty="0"/>
              <a:t>二聚体进行性升高；</a:t>
            </a:r>
            <a:endParaRPr lang="en-US" altLang="zh-CN" sz="2400" dirty="0"/>
          </a:p>
          <a:p>
            <a:pPr marL="342900" indent="-342900">
              <a:buFont typeface="Arial" panose="020B0604020202020204" pitchFamily="34" charset="0"/>
              <a:buChar char="•"/>
            </a:pPr>
            <a:r>
              <a:rPr lang="zh-CN" altLang="en-US" sz="2400" dirty="0"/>
              <a:t>应用肝素≥</a:t>
            </a:r>
            <a:r>
              <a:rPr lang="en-US" altLang="zh-CN" sz="2400" dirty="0"/>
              <a:t>5</a:t>
            </a:r>
            <a:r>
              <a:rPr lang="zh-CN" altLang="en-US" sz="2400" dirty="0"/>
              <a:t>天；</a:t>
            </a:r>
          </a:p>
        </p:txBody>
      </p:sp>
      <p:pic>
        <p:nvPicPr>
          <p:cNvPr id="2" name="图片 1">
            <a:extLst>
              <a:ext uri="{FF2B5EF4-FFF2-40B4-BE49-F238E27FC236}">
                <a16:creationId xmlns:a16="http://schemas.microsoft.com/office/drawing/2014/main" id="{23A98446-3819-0599-2707-EBC7321F9C5B}"/>
              </a:ext>
            </a:extLst>
          </p:cNvPr>
          <p:cNvPicPr>
            <a:picLocks noChangeAspect="1"/>
          </p:cNvPicPr>
          <p:nvPr/>
        </p:nvPicPr>
        <p:blipFill>
          <a:blip r:embed="rId3"/>
          <a:stretch>
            <a:fillRect/>
          </a:stretch>
        </p:blipFill>
        <p:spPr>
          <a:xfrm>
            <a:off x="1605534" y="724800"/>
            <a:ext cx="8792434" cy="3542400"/>
          </a:xfrm>
          <a:prstGeom prst="rect">
            <a:avLst/>
          </a:prstGeom>
        </p:spPr>
      </p:pic>
      <p:pic>
        <p:nvPicPr>
          <p:cNvPr id="3" name="图片 2">
            <a:extLst>
              <a:ext uri="{FF2B5EF4-FFF2-40B4-BE49-F238E27FC236}">
                <a16:creationId xmlns:a16="http://schemas.microsoft.com/office/drawing/2014/main" id="{95F5CDAB-E0B8-3A30-1AE9-AF9CCEB6CB86}"/>
              </a:ext>
            </a:extLst>
          </p:cNvPr>
          <p:cNvPicPr>
            <a:picLocks noChangeAspect="1"/>
          </p:cNvPicPr>
          <p:nvPr>
            <p:custDataLst>
              <p:tags r:id="rId1"/>
            </p:custDataLst>
          </p:nvPr>
        </p:nvPicPr>
        <p:blipFill>
          <a:blip r:embed="rId4"/>
          <a:srcRect l="-1157" t="18291" r="1157" b="12369"/>
          <a:stretch>
            <a:fillRect/>
          </a:stretch>
        </p:blipFill>
        <p:spPr>
          <a:xfrm>
            <a:off x="9260205" y="74295"/>
            <a:ext cx="2931795" cy="477520"/>
          </a:xfrm>
          <a:prstGeom prst="rect">
            <a:avLst/>
          </a:prstGeom>
        </p:spPr>
      </p:pic>
    </p:spTree>
    <p:extLst>
      <p:ext uri="{BB962C8B-B14F-4D97-AF65-F5344CB8AC3E}">
        <p14:creationId xmlns:p14="http://schemas.microsoft.com/office/powerpoint/2010/main" val="1606443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64278BFF-74C5-4C7D-E68D-BCAADADFE36D}"/>
              </a:ext>
            </a:extLst>
          </p:cNvPr>
          <p:cNvSpPr txBox="1"/>
          <p:nvPr/>
        </p:nvSpPr>
        <p:spPr>
          <a:xfrm>
            <a:off x="2121408" y="4563540"/>
            <a:ext cx="8180832" cy="1569660"/>
          </a:xfrm>
          <a:prstGeom prst="rect">
            <a:avLst/>
          </a:prstGeom>
          <a:noFill/>
        </p:spPr>
        <p:txBody>
          <a:bodyPr wrap="square" rtlCol="0">
            <a:spAutoFit/>
          </a:bodyPr>
          <a:lstStyle/>
          <a:p>
            <a:r>
              <a:rPr lang="zh-CN" altLang="en-US" sz="2400" dirty="0"/>
              <a:t>发热伴血小板减少综合征筛查条件：</a:t>
            </a:r>
            <a:endParaRPr lang="en-US" altLang="zh-CN" sz="2400" dirty="0"/>
          </a:p>
          <a:p>
            <a:pPr marL="342900" indent="-342900">
              <a:buFont typeface="Arial" panose="020B0604020202020204" pitchFamily="34" charset="0"/>
              <a:buChar char="•"/>
            </a:pPr>
            <a:r>
              <a:rPr lang="en-US" altLang="zh-CN" sz="2400" dirty="0"/>
              <a:t>APTT</a:t>
            </a:r>
            <a:r>
              <a:rPr lang="zh-CN" altLang="en-US" sz="2400" dirty="0"/>
              <a:t>、</a:t>
            </a:r>
            <a:r>
              <a:rPr lang="en-US" altLang="zh-CN" sz="2400" dirty="0"/>
              <a:t>TT</a:t>
            </a:r>
            <a:r>
              <a:rPr lang="zh-CN" altLang="en-US" sz="2400" dirty="0"/>
              <a:t>延长，</a:t>
            </a:r>
            <a:r>
              <a:rPr lang="en-US" altLang="zh-CN" sz="2400" dirty="0"/>
              <a:t>PT</a:t>
            </a:r>
            <a:r>
              <a:rPr lang="zh-CN" altLang="en-US" sz="2400" dirty="0"/>
              <a:t>无显著延长；</a:t>
            </a:r>
            <a:endParaRPr lang="en-US" altLang="zh-CN" sz="2400" dirty="0"/>
          </a:p>
          <a:p>
            <a:pPr marL="342900" indent="-342900">
              <a:buFont typeface="Arial" panose="020B0604020202020204" pitchFamily="34" charset="0"/>
              <a:buChar char="•"/>
            </a:pPr>
            <a:r>
              <a:rPr lang="zh-CN" altLang="en-US" sz="2400" dirty="0"/>
              <a:t>血小板</a:t>
            </a:r>
            <a:r>
              <a:rPr lang="en-US" altLang="zh-CN" sz="2400" dirty="0"/>
              <a:t>&lt;100×10</a:t>
            </a:r>
            <a:r>
              <a:rPr lang="en-US" altLang="zh-CN" sz="2400" baseline="30000" dirty="0"/>
              <a:t>9</a:t>
            </a:r>
            <a:r>
              <a:rPr lang="en-US" altLang="zh-CN" sz="2400" dirty="0"/>
              <a:t>/L</a:t>
            </a:r>
            <a:r>
              <a:rPr lang="zh-CN" altLang="en-US" sz="2400" dirty="0"/>
              <a:t>；</a:t>
            </a:r>
            <a:endParaRPr lang="en-US" altLang="zh-CN" sz="2400" dirty="0"/>
          </a:p>
          <a:p>
            <a:pPr marL="342900" indent="-342900">
              <a:buFont typeface="Arial" panose="020B0604020202020204" pitchFamily="34" charset="0"/>
              <a:buChar char="•"/>
            </a:pPr>
            <a:r>
              <a:rPr lang="zh-CN" altLang="en-US" sz="2400" dirty="0"/>
              <a:t>其他：排除抗凝药物，存在异淋，肾功无显著异常；</a:t>
            </a:r>
          </a:p>
        </p:txBody>
      </p:sp>
      <p:pic>
        <p:nvPicPr>
          <p:cNvPr id="8" name="图片 7">
            <a:extLst>
              <a:ext uri="{FF2B5EF4-FFF2-40B4-BE49-F238E27FC236}">
                <a16:creationId xmlns:a16="http://schemas.microsoft.com/office/drawing/2014/main" id="{A909E148-070F-985C-D2C4-7B76BACD2974}"/>
              </a:ext>
            </a:extLst>
          </p:cNvPr>
          <p:cNvPicPr>
            <a:picLocks noChangeAspect="1"/>
          </p:cNvPicPr>
          <p:nvPr/>
        </p:nvPicPr>
        <p:blipFill>
          <a:blip r:embed="rId3"/>
          <a:srcRect r="5056" b="-1070"/>
          <a:stretch>
            <a:fillRect/>
          </a:stretch>
        </p:blipFill>
        <p:spPr>
          <a:xfrm>
            <a:off x="955294" y="1234380"/>
            <a:ext cx="9772416" cy="2353055"/>
          </a:xfrm>
          <a:prstGeom prst="rect">
            <a:avLst/>
          </a:prstGeom>
        </p:spPr>
      </p:pic>
      <p:pic>
        <p:nvPicPr>
          <p:cNvPr id="2" name="图片 1">
            <a:extLst>
              <a:ext uri="{FF2B5EF4-FFF2-40B4-BE49-F238E27FC236}">
                <a16:creationId xmlns:a16="http://schemas.microsoft.com/office/drawing/2014/main" id="{3C786A99-5BAD-4429-6FC1-BECA9ADB4B16}"/>
              </a:ext>
            </a:extLst>
          </p:cNvPr>
          <p:cNvPicPr>
            <a:picLocks noChangeAspect="1"/>
          </p:cNvPicPr>
          <p:nvPr>
            <p:custDataLst>
              <p:tags r:id="rId1"/>
            </p:custDataLst>
          </p:nvPr>
        </p:nvPicPr>
        <p:blipFill>
          <a:blip r:embed="rId4"/>
          <a:srcRect l="-1157" t="18291" r="1157" b="12369"/>
          <a:stretch>
            <a:fillRect/>
          </a:stretch>
        </p:blipFill>
        <p:spPr>
          <a:xfrm>
            <a:off x="9260205" y="74295"/>
            <a:ext cx="2931795" cy="477520"/>
          </a:xfrm>
          <a:prstGeom prst="rect">
            <a:avLst/>
          </a:prstGeom>
        </p:spPr>
      </p:pic>
    </p:spTree>
    <p:extLst>
      <p:ext uri="{BB962C8B-B14F-4D97-AF65-F5344CB8AC3E}">
        <p14:creationId xmlns:p14="http://schemas.microsoft.com/office/powerpoint/2010/main" val="427191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descr="图片"/>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2052" name="AutoShape 4" descr="图片"/>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2054" name="AutoShape 6" descr="图片"/>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CN" altLang="en-US"/>
          </a:p>
        </p:txBody>
      </p:sp>
      <p:sp>
        <p:nvSpPr>
          <p:cNvPr id="8" name="矩形 7"/>
          <p:cNvSpPr/>
          <p:nvPr/>
        </p:nvSpPr>
        <p:spPr>
          <a:xfrm>
            <a:off x="3060192" y="1072896"/>
            <a:ext cx="877824"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6322" name="Picture 2"/>
          <p:cNvPicPr>
            <a:picLocks noChangeAspect="1" noChangeArrowheads="1"/>
          </p:cNvPicPr>
          <p:nvPr/>
        </p:nvPicPr>
        <p:blipFill>
          <a:blip r:embed="rId3"/>
          <a:srcRect/>
          <a:stretch>
            <a:fillRect/>
          </a:stretch>
        </p:blipFill>
        <p:spPr bwMode="auto">
          <a:xfrm>
            <a:off x="307975" y="160338"/>
            <a:ext cx="10629900" cy="6669024"/>
          </a:xfrm>
          <a:prstGeom prst="rect">
            <a:avLst/>
          </a:prstGeom>
          <a:noFill/>
          <a:ln w="9525">
            <a:noFill/>
            <a:miter lim="800000"/>
            <a:headEnd/>
            <a:tailEnd/>
          </a:ln>
          <a:effectLst/>
        </p:spPr>
      </p:pic>
      <p:sp>
        <p:nvSpPr>
          <p:cNvPr id="9" name="矩形 8"/>
          <p:cNvSpPr/>
          <p:nvPr/>
        </p:nvSpPr>
        <p:spPr>
          <a:xfrm>
            <a:off x="1456944" y="798576"/>
            <a:ext cx="877824" cy="54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8508C936-A936-32DC-9C49-26E82900525E}"/>
              </a:ext>
            </a:extLst>
          </p:cNvPr>
          <p:cNvSpPr txBox="1"/>
          <p:nvPr/>
        </p:nvSpPr>
        <p:spPr>
          <a:xfrm>
            <a:off x="9558528" y="3078294"/>
            <a:ext cx="1755648" cy="400110"/>
          </a:xfrm>
          <a:prstGeom prst="rect">
            <a:avLst/>
          </a:prstGeom>
          <a:noFill/>
        </p:spPr>
        <p:txBody>
          <a:bodyPr wrap="square" rtlCol="0">
            <a:spAutoFit/>
          </a:bodyPr>
          <a:lstStyle/>
          <a:p>
            <a:r>
              <a:rPr lang="zh-CN" altLang="en-US" sz="2000" b="1" dirty="0"/>
              <a:t>、</a:t>
            </a:r>
            <a:r>
              <a:rPr lang="en-US" altLang="zh-CN" sz="2000" b="1" dirty="0"/>
              <a:t>HIT</a:t>
            </a:r>
            <a:r>
              <a:rPr lang="zh-CN" altLang="en-US" sz="2000" b="1" dirty="0"/>
              <a:t>等。</a:t>
            </a:r>
          </a:p>
        </p:txBody>
      </p:sp>
      <p:pic>
        <p:nvPicPr>
          <p:cNvPr id="2" name="图片 1">
            <a:extLst>
              <a:ext uri="{FF2B5EF4-FFF2-40B4-BE49-F238E27FC236}">
                <a16:creationId xmlns:a16="http://schemas.microsoft.com/office/drawing/2014/main" id="{93658C56-9928-0217-0AB7-89286346FBC0}"/>
              </a:ext>
            </a:extLst>
          </p:cNvPr>
          <p:cNvPicPr>
            <a:picLocks noChangeAspect="1"/>
          </p:cNvPicPr>
          <p:nvPr>
            <p:custDataLst>
              <p:tags r:id="rId1"/>
            </p:custDataLst>
          </p:nvPr>
        </p:nvPicPr>
        <p:blipFill>
          <a:blip r:embed="rId4"/>
          <a:srcRect l="-1157" t="18291" r="1157" b="12369"/>
          <a:stretch>
            <a:fillRect/>
          </a:stretch>
        </p:blipFill>
        <p:spPr>
          <a:xfrm>
            <a:off x="9260205" y="74295"/>
            <a:ext cx="2931795" cy="4775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b="1" dirty="0"/>
              <a:t>                           每年</a:t>
            </a:r>
            <a:r>
              <a:rPr lang="en-US" altLang="zh-CN" sz="3200" b="1" dirty="0"/>
              <a:t>200</a:t>
            </a:r>
            <a:r>
              <a:rPr lang="zh-CN" altLang="en-US" sz="3200" b="1" dirty="0"/>
              <a:t>条以上临床咨询记录</a:t>
            </a:r>
          </a:p>
        </p:txBody>
      </p:sp>
      <p:pic>
        <p:nvPicPr>
          <p:cNvPr id="1027" name="Picture 3"/>
          <p:cNvPicPr>
            <a:picLocks noChangeAspect="1" noChangeArrowheads="1"/>
          </p:cNvPicPr>
          <p:nvPr/>
        </p:nvPicPr>
        <p:blipFill>
          <a:blip r:embed="rId3"/>
          <a:srcRect/>
          <a:stretch>
            <a:fillRect/>
          </a:stretch>
        </p:blipFill>
        <p:spPr bwMode="auto">
          <a:xfrm>
            <a:off x="1364360" y="1536573"/>
            <a:ext cx="9151073" cy="5321427"/>
          </a:xfrm>
          <a:prstGeom prst="rect">
            <a:avLst/>
          </a:prstGeom>
          <a:noFill/>
          <a:ln w="9525">
            <a:noFill/>
            <a:miter lim="800000"/>
            <a:headEnd/>
            <a:tailEnd/>
          </a:ln>
          <a:effectLst/>
        </p:spPr>
      </p:pic>
      <p:pic>
        <p:nvPicPr>
          <p:cNvPr id="3" name="图片 2">
            <a:extLst>
              <a:ext uri="{FF2B5EF4-FFF2-40B4-BE49-F238E27FC236}">
                <a16:creationId xmlns:a16="http://schemas.microsoft.com/office/drawing/2014/main" id="{F0C86396-986F-9137-174D-C6D0DC8FD03E}"/>
              </a:ext>
            </a:extLst>
          </p:cNvPr>
          <p:cNvPicPr>
            <a:picLocks noChangeAspect="1"/>
          </p:cNvPicPr>
          <p:nvPr>
            <p:custDataLst>
              <p:tags r:id="rId1"/>
            </p:custDataLst>
          </p:nvPr>
        </p:nvPicPr>
        <p:blipFill>
          <a:blip r:embed="rId4"/>
          <a:srcRect l="-1157" t="18291" r="1157" b="12369"/>
          <a:stretch>
            <a:fillRect/>
          </a:stretch>
        </p:blipFill>
        <p:spPr>
          <a:xfrm>
            <a:off x="9260205" y="74295"/>
            <a:ext cx="2931795" cy="47752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F9C786-2217-A137-3CBA-D28677E91493}"/>
              </a:ext>
            </a:extLst>
          </p:cNvPr>
          <p:cNvSpPr>
            <a:spLocks noGrp="1"/>
          </p:cNvSpPr>
          <p:nvPr>
            <p:ph type="title"/>
          </p:nvPr>
        </p:nvSpPr>
        <p:spPr/>
        <p:txBody>
          <a:bodyPr/>
          <a:lstStyle/>
          <a:p>
            <a:r>
              <a:rPr lang="zh-CN" altLang="en-US" b="1" dirty="0">
                <a:solidFill>
                  <a:srgbClr val="0070C0"/>
                </a:solidFill>
              </a:rPr>
              <a:t>目录</a:t>
            </a:r>
          </a:p>
        </p:txBody>
      </p:sp>
      <p:sp>
        <p:nvSpPr>
          <p:cNvPr id="3" name="内容占位符 2">
            <a:extLst>
              <a:ext uri="{FF2B5EF4-FFF2-40B4-BE49-F238E27FC236}">
                <a16:creationId xmlns:a16="http://schemas.microsoft.com/office/drawing/2014/main" id="{6E1D6666-A206-3835-B455-7BA497C3BAFB}"/>
              </a:ext>
            </a:extLst>
          </p:cNvPr>
          <p:cNvSpPr>
            <a:spLocks noGrp="1"/>
          </p:cNvSpPr>
          <p:nvPr>
            <p:ph idx="1"/>
          </p:nvPr>
        </p:nvSpPr>
        <p:spPr>
          <a:xfrm>
            <a:off x="838200" y="2240153"/>
            <a:ext cx="10515600" cy="3136519"/>
          </a:xfrm>
        </p:spPr>
        <p:txBody>
          <a:bodyPr/>
          <a:lstStyle/>
          <a:p>
            <a:r>
              <a:rPr lang="zh-CN" altLang="en-US" b="1" dirty="0">
                <a:solidFill>
                  <a:schemeClr val="accent3"/>
                </a:solidFill>
              </a:rPr>
              <a:t>出凝血实验室建立映射试验；</a:t>
            </a:r>
          </a:p>
          <a:p>
            <a:pPr marL="0" indent="0">
              <a:buNone/>
            </a:pPr>
            <a:endParaRPr lang="en-US" altLang="zh-CN" b="1" dirty="0">
              <a:solidFill>
                <a:srgbClr val="0070C0"/>
              </a:solidFill>
            </a:endParaRPr>
          </a:p>
          <a:p>
            <a:endParaRPr lang="en-US" altLang="zh-CN" b="1" dirty="0">
              <a:solidFill>
                <a:srgbClr val="0070C0"/>
              </a:solidFill>
            </a:endParaRPr>
          </a:p>
          <a:p>
            <a:r>
              <a:rPr lang="zh-CN" altLang="en-US" b="1" dirty="0">
                <a:solidFill>
                  <a:srgbClr val="0070C0"/>
                </a:solidFill>
              </a:rPr>
              <a:t>出凝血实验室参与</a:t>
            </a:r>
            <a:r>
              <a:rPr lang="en-US" altLang="zh-CN" b="1" dirty="0">
                <a:solidFill>
                  <a:srgbClr val="0070C0"/>
                </a:solidFill>
              </a:rPr>
              <a:t>MDT</a:t>
            </a:r>
            <a:r>
              <a:rPr lang="zh-CN" altLang="en-US" b="1" dirty="0">
                <a:solidFill>
                  <a:srgbClr val="0070C0"/>
                </a:solidFill>
              </a:rPr>
              <a:t>；</a:t>
            </a:r>
            <a:endParaRPr lang="en-US" altLang="zh-CN" b="1" dirty="0">
              <a:solidFill>
                <a:srgbClr val="0070C0"/>
              </a:solidFill>
            </a:endParaRPr>
          </a:p>
          <a:p>
            <a:endParaRPr lang="en-US" altLang="zh-CN" b="1" dirty="0">
              <a:solidFill>
                <a:srgbClr val="0070C0"/>
              </a:solidFill>
            </a:endParaRPr>
          </a:p>
        </p:txBody>
      </p:sp>
      <p:pic>
        <p:nvPicPr>
          <p:cNvPr id="4" name="图片 3">
            <a:extLst>
              <a:ext uri="{FF2B5EF4-FFF2-40B4-BE49-F238E27FC236}">
                <a16:creationId xmlns:a16="http://schemas.microsoft.com/office/drawing/2014/main" id="{A8226B29-7BD4-4DBD-B556-B10F5A8B7CDB}"/>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extLst>
      <p:ext uri="{BB962C8B-B14F-4D97-AF65-F5344CB8AC3E}">
        <p14:creationId xmlns:p14="http://schemas.microsoft.com/office/powerpoint/2010/main" val="459158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79287A-FCF5-6FF1-AE15-52FE05BBF842}"/>
              </a:ext>
            </a:extLst>
          </p:cNvPr>
          <p:cNvSpPr>
            <a:spLocks noGrp="1"/>
          </p:cNvSpPr>
          <p:nvPr>
            <p:ph type="title"/>
          </p:nvPr>
        </p:nvSpPr>
        <p:spPr>
          <a:xfrm>
            <a:off x="667512" y="227013"/>
            <a:ext cx="10515600" cy="1325563"/>
          </a:xfrm>
        </p:spPr>
        <p:txBody>
          <a:bodyPr/>
          <a:lstStyle/>
          <a:p>
            <a:r>
              <a:rPr lang="zh-CN" altLang="en-US" sz="3200" b="1" dirty="0">
                <a:solidFill>
                  <a:schemeClr val="accent5"/>
                </a:solidFill>
              </a:rPr>
              <a:t>出凝血实验室参与多学科合作重要性举例</a:t>
            </a:r>
          </a:p>
        </p:txBody>
      </p:sp>
      <p:sp>
        <p:nvSpPr>
          <p:cNvPr id="3" name="内容占位符 2">
            <a:extLst>
              <a:ext uri="{FF2B5EF4-FFF2-40B4-BE49-F238E27FC236}">
                <a16:creationId xmlns:a16="http://schemas.microsoft.com/office/drawing/2014/main" id="{35277C26-FF58-04E0-FE18-0A1C19D08BEE}"/>
              </a:ext>
            </a:extLst>
          </p:cNvPr>
          <p:cNvSpPr>
            <a:spLocks noGrp="1"/>
          </p:cNvSpPr>
          <p:nvPr>
            <p:ph idx="1"/>
          </p:nvPr>
        </p:nvSpPr>
        <p:spPr>
          <a:xfrm>
            <a:off x="207264" y="1552576"/>
            <a:ext cx="11777472" cy="4351338"/>
          </a:xfrm>
        </p:spPr>
        <p:txBody>
          <a:bodyPr/>
          <a:lstStyle/>
          <a:p>
            <a:r>
              <a:rPr lang="en-US" altLang="zh-CN" dirty="0">
                <a:solidFill>
                  <a:schemeClr val="accent5"/>
                </a:solidFill>
              </a:rPr>
              <a:t>Fake it till you make it——</a:t>
            </a:r>
            <a:r>
              <a:rPr lang="zh-CN" altLang="en-US" dirty="0">
                <a:solidFill>
                  <a:schemeClr val="accent5"/>
                </a:solidFill>
              </a:rPr>
              <a:t>不用“准备好了”才去参与</a:t>
            </a:r>
            <a:r>
              <a:rPr lang="en-US" altLang="zh-CN" dirty="0">
                <a:solidFill>
                  <a:schemeClr val="accent5"/>
                </a:solidFill>
              </a:rPr>
              <a:t>MDT</a:t>
            </a:r>
            <a:r>
              <a:rPr lang="zh-CN" altLang="en-US" dirty="0">
                <a:solidFill>
                  <a:schemeClr val="accent5"/>
                </a:solidFill>
              </a:rPr>
              <a:t>；</a:t>
            </a:r>
            <a:endParaRPr lang="en-US" altLang="zh-CN" dirty="0">
              <a:solidFill>
                <a:schemeClr val="accent5"/>
              </a:solidFill>
            </a:endParaRPr>
          </a:p>
          <a:p>
            <a:pPr marL="0" indent="0">
              <a:buNone/>
            </a:pPr>
            <a:r>
              <a:rPr lang="en-US" altLang="zh-CN" dirty="0"/>
              <a:t>    </a:t>
            </a:r>
            <a:r>
              <a:rPr lang="en-US" altLang="zh-CN" sz="2400" dirty="0"/>
              <a:t>2019</a:t>
            </a:r>
            <a:r>
              <a:rPr lang="zh-CN" altLang="en-US" sz="2400" dirty="0"/>
              <a:t>年</a:t>
            </a:r>
            <a:r>
              <a:rPr lang="en-US" altLang="zh-CN" sz="2400" dirty="0"/>
              <a:t>11</a:t>
            </a:r>
            <a:r>
              <a:rPr lang="zh-CN" altLang="en-US" sz="2400" dirty="0"/>
              <a:t>月接受重症医学会议邀请探讨脓毒症凝血病，开始关注</a:t>
            </a:r>
            <a:r>
              <a:rPr lang="en-US" altLang="zh-CN" sz="2400" dirty="0"/>
              <a:t>SIC</a:t>
            </a:r>
            <a:r>
              <a:rPr lang="zh-CN" altLang="en-US" sz="2400" dirty="0"/>
              <a:t>；</a:t>
            </a:r>
            <a:endParaRPr lang="en-US" altLang="zh-CN" sz="2400" dirty="0"/>
          </a:p>
          <a:p>
            <a:pPr marL="0" indent="0">
              <a:buNone/>
            </a:pPr>
            <a:r>
              <a:rPr lang="en-US" altLang="zh-CN" sz="2400" dirty="0"/>
              <a:t>     2020</a:t>
            </a:r>
            <a:r>
              <a:rPr lang="zh-CN" altLang="en-US" sz="2400" dirty="0"/>
              <a:t>年</a:t>
            </a:r>
            <a:r>
              <a:rPr lang="en-US" altLang="zh-CN" sz="2400" dirty="0"/>
              <a:t>2</a:t>
            </a:r>
            <a:r>
              <a:rPr lang="zh-CN" altLang="en-US" sz="2400" dirty="0"/>
              <a:t>月发表首个</a:t>
            </a:r>
            <a:r>
              <a:rPr lang="en-US" altLang="zh-CN" sz="2400" dirty="0"/>
              <a:t>COVID-19 </a:t>
            </a:r>
            <a:r>
              <a:rPr lang="zh-CN" altLang="en-US" sz="2400" dirty="0"/>
              <a:t>凝血相关论文，阐述凝血指标、</a:t>
            </a:r>
            <a:r>
              <a:rPr lang="en-US" altLang="zh-CN" sz="2400" dirty="0"/>
              <a:t>SIC</a:t>
            </a:r>
            <a:r>
              <a:rPr lang="zh-CN" altLang="en-US" sz="2400" dirty="0"/>
              <a:t>与</a:t>
            </a:r>
            <a:r>
              <a:rPr lang="en-US" altLang="zh-CN" sz="2400" dirty="0"/>
              <a:t>COVID-19</a:t>
            </a:r>
            <a:r>
              <a:rPr lang="zh-CN" altLang="en-US" sz="2400" dirty="0"/>
              <a:t>的关联；</a:t>
            </a:r>
            <a:endParaRPr lang="en-US" altLang="zh-CN" sz="2400" dirty="0"/>
          </a:p>
          <a:p>
            <a:pPr marL="0" indent="0">
              <a:buNone/>
            </a:pPr>
            <a:r>
              <a:rPr lang="en-US" altLang="zh-CN" sz="2400" dirty="0"/>
              <a:t>     2020</a:t>
            </a:r>
            <a:r>
              <a:rPr lang="zh-CN" altLang="en-US" sz="2400" dirty="0"/>
              <a:t>年</a:t>
            </a:r>
            <a:r>
              <a:rPr lang="en-US" altLang="zh-CN" sz="2400" dirty="0"/>
              <a:t>4</a:t>
            </a:r>
            <a:r>
              <a:rPr lang="zh-CN" altLang="en-US" sz="2400" dirty="0"/>
              <a:t>月发表抗凝治疗与</a:t>
            </a:r>
            <a:r>
              <a:rPr lang="en-US" altLang="zh-CN" sz="2400" dirty="0"/>
              <a:t>COVID-19</a:t>
            </a:r>
            <a:r>
              <a:rPr lang="zh-CN" altLang="en-US" sz="2400" dirty="0"/>
              <a:t>预后相关性论文，确定肝素抗凝价值；</a:t>
            </a:r>
            <a:endParaRPr lang="en-US" altLang="zh-CN" sz="2400" dirty="0"/>
          </a:p>
          <a:p>
            <a:endParaRPr lang="en-US" altLang="zh-CN" sz="2400" dirty="0"/>
          </a:p>
          <a:p>
            <a:r>
              <a:rPr lang="zh-CN" altLang="en-US" dirty="0">
                <a:solidFill>
                  <a:schemeClr val="accent5"/>
                </a:solidFill>
              </a:rPr>
              <a:t>从不同的视角看病症</a:t>
            </a:r>
            <a:r>
              <a:rPr lang="en-US" altLang="zh-CN" dirty="0">
                <a:solidFill>
                  <a:schemeClr val="accent5"/>
                </a:solidFill>
              </a:rPr>
              <a:t>——</a:t>
            </a:r>
            <a:r>
              <a:rPr lang="zh-CN" altLang="en-US" dirty="0">
                <a:solidFill>
                  <a:schemeClr val="accent5"/>
                </a:solidFill>
              </a:rPr>
              <a:t>凝血检查很多时候提供的是“角度”；</a:t>
            </a:r>
            <a:endParaRPr lang="en-US" altLang="zh-CN" dirty="0">
              <a:solidFill>
                <a:schemeClr val="accent5"/>
              </a:solidFill>
            </a:endParaRPr>
          </a:p>
          <a:p>
            <a:pPr marL="0" indent="0">
              <a:buNone/>
            </a:pPr>
            <a:r>
              <a:rPr lang="en-US" altLang="zh-CN" sz="2400" dirty="0"/>
              <a:t>    </a:t>
            </a:r>
            <a:r>
              <a:rPr lang="zh-CN" altLang="en-US" sz="2400" dirty="0"/>
              <a:t>发热伴血小板减少综合征的凝血异常（</a:t>
            </a:r>
            <a:r>
              <a:rPr lang="en-US" altLang="zh-CN" sz="2400" dirty="0"/>
              <a:t>APTT</a:t>
            </a:r>
            <a:r>
              <a:rPr lang="zh-CN" altLang="en-US" sz="2400" dirty="0"/>
              <a:t>、</a:t>
            </a:r>
            <a:r>
              <a:rPr lang="en-US" altLang="zh-CN" sz="2400" dirty="0"/>
              <a:t>TT</a:t>
            </a:r>
            <a:r>
              <a:rPr lang="zh-CN" altLang="en-US" sz="2400" dirty="0"/>
              <a:t>延长，</a:t>
            </a:r>
            <a:r>
              <a:rPr lang="en-US" altLang="zh-CN" sz="2400" dirty="0"/>
              <a:t>PT</a:t>
            </a:r>
            <a:r>
              <a:rPr lang="zh-CN" altLang="en-US" sz="2400" dirty="0"/>
              <a:t>正常）原因：</a:t>
            </a:r>
            <a:endParaRPr lang="en-US" altLang="zh-CN" sz="2400" dirty="0"/>
          </a:p>
          <a:p>
            <a:pPr marL="0" indent="0">
              <a:buNone/>
            </a:pPr>
            <a:r>
              <a:rPr lang="en-US" altLang="zh-CN" sz="2400" dirty="0"/>
              <a:t>     </a:t>
            </a:r>
            <a:r>
              <a:rPr lang="zh-CN" altLang="en-US" sz="2400" dirty="0"/>
              <a:t>肝损害？</a:t>
            </a:r>
            <a:r>
              <a:rPr lang="en-US" altLang="zh-CN" sz="2400" dirty="0"/>
              <a:t>SIC or DIC</a:t>
            </a:r>
            <a:r>
              <a:rPr lang="zh-CN" altLang="en-US" sz="2400" dirty="0"/>
              <a:t>？</a:t>
            </a:r>
            <a:endParaRPr lang="en-US" altLang="zh-CN" sz="2400" dirty="0"/>
          </a:p>
          <a:p>
            <a:pPr marL="0" indent="0">
              <a:buNone/>
            </a:pPr>
            <a:r>
              <a:rPr lang="en-US" altLang="zh-CN" sz="2400" dirty="0"/>
              <a:t>     </a:t>
            </a:r>
            <a:r>
              <a:rPr lang="zh-CN" altLang="en-US" sz="2400" dirty="0"/>
              <a:t>内生肝素物质！来源？影响？处置？</a:t>
            </a:r>
            <a:endParaRPr lang="en-US" altLang="zh-CN" sz="2400" dirty="0"/>
          </a:p>
          <a:p>
            <a:endParaRPr lang="zh-CN" altLang="en-US" sz="2400" dirty="0"/>
          </a:p>
        </p:txBody>
      </p:sp>
      <p:pic>
        <p:nvPicPr>
          <p:cNvPr id="4" name="图片 3">
            <a:extLst>
              <a:ext uri="{FF2B5EF4-FFF2-40B4-BE49-F238E27FC236}">
                <a16:creationId xmlns:a16="http://schemas.microsoft.com/office/drawing/2014/main" id="{675C403C-24EC-B057-183B-751C181CFAD6}"/>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extLst>
      <p:ext uri="{BB962C8B-B14F-4D97-AF65-F5344CB8AC3E}">
        <p14:creationId xmlns:p14="http://schemas.microsoft.com/office/powerpoint/2010/main" val="1383138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4000" b="1">
                <a:solidFill>
                  <a:srgbClr val="0070C0"/>
                </a:solidFill>
              </a:rPr>
              <a:t>同济医院检验科凝血实验室参与的</a:t>
            </a:r>
            <a:r>
              <a:rPr lang="en-US" altLang="zh-CN" sz="4000" b="1">
                <a:solidFill>
                  <a:srgbClr val="0070C0"/>
                </a:solidFill>
              </a:rPr>
              <a:t>MDT</a:t>
            </a:r>
            <a:endParaRPr lang="zh-CN" altLang="en-US" sz="4000" b="1">
              <a:solidFill>
                <a:srgbClr val="0070C0"/>
              </a:solidFill>
            </a:endParaRPr>
          </a:p>
        </p:txBody>
      </p:sp>
      <p:sp>
        <p:nvSpPr>
          <p:cNvPr id="3" name="内容占位符 2"/>
          <p:cNvSpPr>
            <a:spLocks noGrp="1"/>
          </p:cNvSpPr>
          <p:nvPr>
            <p:ph idx="1"/>
          </p:nvPr>
        </p:nvSpPr>
        <p:spPr>
          <a:xfrm>
            <a:off x="838200" y="1825625"/>
            <a:ext cx="10792968" cy="4351338"/>
          </a:xfrm>
        </p:spPr>
        <p:txBody>
          <a:bodyPr/>
          <a:lstStyle/>
          <a:p>
            <a:r>
              <a:rPr lang="zh-CN" altLang="en-US" b="1" dirty="0"/>
              <a:t>出凝血疾病诊断团队（</a:t>
            </a:r>
            <a:r>
              <a:rPr lang="zh-CN" altLang="en-US" b="1" dirty="0">
                <a:solidFill>
                  <a:schemeClr val="accent5"/>
                </a:solidFill>
              </a:rPr>
              <a:t>血液科</a:t>
            </a:r>
            <a:r>
              <a:rPr lang="zh-CN" altLang="en-US" b="1" dirty="0"/>
              <a:t>、检验科凝血组</a:t>
            </a:r>
            <a:r>
              <a:rPr lang="en-US" altLang="zh-CN" b="1" dirty="0"/>
              <a:t>/</a:t>
            </a:r>
            <a:r>
              <a:rPr lang="zh-CN" altLang="en-US" b="1" dirty="0"/>
              <a:t>分子组）</a:t>
            </a:r>
            <a:endParaRPr lang="en-US" altLang="zh-CN" b="1" dirty="0"/>
          </a:p>
          <a:p>
            <a:pPr>
              <a:buNone/>
            </a:pPr>
            <a:r>
              <a:rPr lang="zh-CN" altLang="en-US" b="1" dirty="0"/>
              <a:t>      </a:t>
            </a:r>
            <a:endParaRPr lang="en-US" altLang="zh-CN" b="1" dirty="0"/>
          </a:p>
          <a:p>
            <a:r>
              <a:rPr lang="zh-CN" altLang="en-US" b="1" dirty="0"/>
              <a:t>血友病诊疗团队（</a:t>
            </a:r>
            <a:r>
              <a:rPr lang="zh-CN" altLang="en-US" b="1" dirty="0">
                <a:solidFill>
                  <a:schemeClr val="accent5"/>
                </a:solidFill>
              </a:rPr>
              <a:t>儿科血液</a:t>
            </a:r>
            <a:r>
              <a:rPr lang="zh-CN" altLang="en-US" b="1" dirty="0"/>
              <a:t>、血液科、骨科、检验科、影像科</a:t>
            </a:r>
            <a:r>
              <a:rPr lang="en-US" altLang="zh-CN" b="1" dirty="0"/>
              <a:t>...</a:t>
            </a:r>
            <a:r>
              <a:rPr lang="zh-CN" altLang="en-US" b="1" dirty="0"/>
              <a:t>）</a:t>
            </a:r>
            <a:endParaRPr lang="en-US" altLang="zh-CN" b="1" dirty="0"/>
          </a:p>
          <a:p>
            <a:pPr>
              <a:buNone/>
            </a:pPr>
            <a:r>
              <a:rPr lang="en-US" altLang="zh-CN" b="1" dirty="0"/>
              <a:t>      </a:t>
            </a:r>
          </a:p>
          <a:p>
            <a:r>
              <a:rPr lang="zh-CN" altLang="en-US" b="1" dirty="0"/>
              <a:t>静脉血栓防治团队（</a:t>
            </a:r>
            <a:r>
              <a:rPr lang="zh-CN" altLang="en-US" b="1" dirty="0">
                <a:solidFill>
                  <a:schemeClr val="accent5"/>
                </a:solidFill>
              </a:rPr>
              <a:t>血管外科</a:t>
            </a:r>
            <a:r>
              <a:rPr lang="zh-CN" altLang="en-US" b="1" dirty="0"/>
              <a:t>、心血管科、血液科、检验科</a:t>
            </a:r>
            <a:r>
              <a:rPr lang="en-US" altLang="zh-CN" b="1" dirty="0"/>
              <a:t>...</a:t>
            </a:r>
            <a:r>
              <a:rPr lang="zh-CN" altLang="en-US" b="1" dirty="0"/>
              <a:t>）</a:t>
            </a:r>
            <a:endParaRPr lang="en-US" altLang="zh-CN" b="1" dirty="0"/>
          </a:p>
          <a:p>
            <a:endParaRPr lang="en-US" altLang="zh-CN" b="1" dirty="0"/>
          </a:p>
          <a:p>
            <a:r>
              <a:rPr lang="zh-CN" altLang="en-US" b="1" dirty="0"/>
              <a:t>血小板病检验团队（</a:t>
            </a:r>
            <a:r>
              <a:rPr lang="zh-CN" altLang="en-US" b="1" dirty="0">
                <a:solidFill>
                  <a:schemeClr val="accent5"/>
                </a:solidFill>
              </a:rPr>
              <a:t>检验科</a:t>
            </a:r>
            <a:r>
              <a:rPr lang="zh-CN" altLang="en-US" b="1" dirty="0"/>
              <a:t>内各专业）</a:t>
            </a:r>
            <a:endParaRPr lang="en-US" altLang="zh-CN" b="1" dirty="0"/>
          </a:p>
          <a:p>
            <a:endParaRPr lang="en-US" altLang="zh-CN" b="1" dirty="0"/>
          </a:p>
        </p:txBody>
      </p:sp>
      <p:pic>
        <p:nvPicPr>
          <p:cNvPr id="4" name="图片 3">
            <a:extLst>
              <a:ext uri="{FF2B5EF4-FFF2-40B4-BE49-F238E27FC236}">
                <a16:creationId xmlns:a16="http://schemas.microsoft.com/office/drawing/2014/main" id="{279FE46B-8401-8FE7-07D9-06E1E5A60712}"/>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6146" y="313055"/>
            <a:ext cx="9589167" cy="1815882"/>
          </a:xfrm>
          <a:prstGeom prst="rect">
            <a:avLst/>
          </a:prstGeom>
        </p:spPr>
        <p:txBody>
          <a:bodyPr wrap="square">
            <a:spAutoFit/>
          </a:bodyPr>
          <a:lstStyle/>
          <a:p>
            <a:r>
              <a:rPr lang="zh-CN" altLang="en-US" sz="2800" b="1" dirty="0">
                <a:solidFill>
                  <a:srgbClr val="0000CC"/>
                </a:solidFill>
              </a:rPr>
              <a:t>一</a:t>
            </a:r>
            <a:r>
              <a:rPr lang="en-US" altLang="zh-CN" sz="2800" b="1" dirty="0">
                <a:solidFill>
                  <a:srgbClr val="0000CC"/>
                </a:solidFill>
              </a:rPr>
              <a:t>. </a:t>
            </a:r>
            <a:r>
              <a:rPr lang="zh-CN" altLang="en-US" sz="2800" b="1" dirty="0">
                <a:solidFill>
                  <a:srgbClr val="0000CC"/>
                </a:solidFill>
              </a:rPr>
              <a:t>出凝血疾病诊断团队（血液科，检验科凝血组、分子组）</a:t>
            </a:r>
            <a:endParaRPr lang="en-US" altLang="zh-CN" sz="2800" b="1" dirty="0">
              <a:solidFill>
                <a:srgbClr val="0000CC"/>
              </a:solidFill>
            </a:endParaRPr>
          </a:p>
          <a:p>
            <a:pPr>
              <a:buFont typeface="Arial" pitchFamily="34" charset="0"/>
              <a:buChar char="•"/>
            </a:pPr>
            <a:endParaRPr lang="en-US" altLang="zh-CN" sz="2800" b="1" dirty="0"/>
          </a:p>
          <a:p>
            <a:pPr>
              <a:buNone/>
            </a:pPr>
            <a:r>
              <a:rPr lang="zh-CN" altLang="en-US" sz="2800" b="1" dirty="0"/>
              <a:t>      临床诊疗</a:t>
            </a:r>
            <a:r>
              <a:rPr lang="en-US" altLang="zh-CN" sz="2800" b="1" dirty="0"/>
              <a:t>+</a:t>
            </a:r>
            <a:r>
              <a:rPr lang="zh-CN" altLang="en-US" sz="2800" b="1" dirty="0"/>
              <a:t>凝血功能检测</a:t>
            </a:r>
            <a:r>
              <a:rPr lang="en-US" altLang="zh-CN" sz="2800" b="1" dirty="0"/>
              <a:t>+</a:t>
            </a:r>
            <a:r>
              <a:rPr lang="zh-CN" altLang="en-US" sz="2800" b="1" dirty="0"/>
              <a:t>凝血基因检测：</a:t>
            </a:r>
            <a:endParaRPr lang="en-US" altLang="zh-CN" sz="2800" b="1" dirty="0"/>
          </a:p>
          <a:p>
            <a:pPr>
              <a:buNone/>
            </a:pPr>
            <a:r>
              <a:rPr lang="zh-CN" altLang="en-US" sz="2800" b="1" dirty="0"/>
              <a:t>                   </a:t>
            </a:r>
            <a:r>
              <a:rPr lang="zh-CN" altLang="en-US" sz="2800" b="1" i="1" dirty="0"/>
              <a:t>诊疗全覆盖、助力医教研</a:t>
            </a:r>
            <a:endParaRPr lang="en-US" altLang="zh-CN" sz="2800" b="1" i="1" dirty="0"/>
          </a:p>
        </p:txBody>
      </p:sp>
      <p:sp>
        <p:nvSpPr>
          <p:cNvPr id="6" name="TextBox 5"/>
          <p:cNvSpPr txBox="1"/>
          <p:nvPr/>
        </p:nvSpPr>
        <p:spPr>
          <a:xfrm>
            <a:off x="378754" y="2332201"/>
            <a:ext cx="10672011" cy="3477875"/>
          </a:xfrm>
          <a:prstGeom prst="rect">
            <a:avLst/>
          </a:prstGeom>
          <a:noFill/>
        </p:spPr>
        <p:txBody>
          <a:bodyPr wrap="square" rtlCol="0">
            <a:spAutoFit/>
          </a:bodyPr>
          <a:lstStyle/>
          <a:p>
            <a:r>
              <a:rPr lang="zh-CN" altLang="en-US" sz="2400" b="1" dirty="0">
                <a:solidFill>
                  <a:srgbClr val="0000CC"/>
                </a:solidFill>
              </a:rPr>
              <a:t>特异性功能检测：</a:t>
            </a:r>
            <a:endParaRPr lang="en-US" altLang="zh-CN" sz="2400" b="1" dirty="0">
              <a:solidFill>
                <a:srgbClr val="0000CC"/>
              </a:solidFill>
            </a:endParaRPr>
          </a:p>
          <a:p>
            <a:pPr>
              <a:buFont typeface="Arial" pitchFamily="34" charset="0"/>
              <a:buChar char="•"/>
            </a:pPr>
            <a:r>
              <a:rPr lang="zh-CN" altLang="en-US" sz="2400" dirty="0"/>
              <a:t>凝血内外源及</a:t>
            </a:r>
            <a:r>
              <a:rPr lang="en-US" altLang="zh-CN" sz="2400" dirty="0"/>
              <a:t>XIII</a:t>
            </a:r>
            <a:r>
              <a:rPr lang="zh-CN" altLang="en-US" sz="2400" dirty="0"/>
              <a:t>因子、因子抑制物、</a:t>
            </a:r>
            <a:r>
              <a:rPr lang="en-US" altLang="zh-CN" sz="2400" dirty="0"/>
              <a:t>VWF</a:t>
            </a:r>
            <a:r>
              <a:rPr lang="zh-CN" altLang="en-US" sz="2400" dirty="0"/>
              <a:t>活性</a:t>
            </a:r>
            <a:r>
              <a:rPr lang="en-US" altLang="zh-CN" sz="2400" dirty="0"/>
              <a:t>/</a:t>
            </a:r>
            <a:r>
              <a:rPr lang="zh-CN" altLang="en-US" sz="2400" dirty="0"/>
              <a:t>抗原；</a:t>
            </a:r>
            <a:endParaRPr lang="en-US" altLang="zh-CN" sz="2400" dirty="0"/>
          </a:p>
          <a:p>
            <a:pPr>
              <a:buFont typeface="Arial" pitchFamily="34" charset="0"/>
              <a:buChar char="•"/>
            </a:pPr>
            <a:r>
              <a:rPr lang="zh-CN" altLang="en-US" sz="2400" dirty="0"/>
              <a:t>抗凝蛋白（</a:t>
            </a:r>
            <a:r>
              <a:rPr lang="en-US" altLang="zh-CN" sz="2400" dirty="0"/>
              <a:t>PC</a:t>
            </a:r>
            <a:r>
              <a:rPr lang="zh-CN" altLang="en-US" sz="2400" dirty="0"/>
              <a:t>、</a:t>
            </a:r>
            <a:r>
              <a:rPr lang="en-US" altLang="zh-CN" sz="2400" dirty="0"/>
              <a:t>PS</a:t>
            </a:r>
            <a:r>
              <a:rPr lang="zh-CN" altLang="en-US" sz="2400" dirty="0"/>
              <a:t>、</a:t>
            </a:r>
            <a:r>
              <a:rPr lang="en-US" altLang="zh-CN" sz="2400" dirty="0"/>
              <a:t>AT</a:t>
            </a:r>
            <a:r>
              <a:rPr lang="zh-CN" altLang="en-US" sz="2400" dirty="0"/>
              <a:t>）、抗磷脂抗体（</a:t>
            </a:r>
            <a:r>
              <a:rPr lang="en-US" altLang="zh-CN" sz="2400" dirty="0"/>
              <a:t>LA</a:t>
            </a:r>
            <a:r>
              <a:rPr lang="zh-CN" altLang="en-US" sz="2400" dirty="0"/>
              <a:t>、</a:t>
            </a:r>
            <a:r>
              <a:rPr lang="en-US" altLang="zh-CN" sz="2400" dirty="0"/>
              <a:t>ACA</a:t>
            </a:r>
            <a:r>
              <a:rPr lang="zh-CN" altLang="en-US" sz="2400" dirty="0"/>
              <a:t>、</a:t>
            </a:r>
            <a:r>
              <a:rPr lang="en-US" altLang="zh-CN" sz="2400" dirty="0"/>
              <a:t>AB2GPI</a:t>
            </a:r>
            <a:r>
              <a:rPr lang="zh-CN" altLang="en-US" sz="2400" dirty="0"/>
              <a:t>）；</a:t>
            </a:r>
            <a:endParaRPr lang="en-US" altLang="zh-CN" sz="2400" dirty="0"/>
          </a:p>
          <a:p>
            <a:pPr>
              <a:buFont typeface="Arial" pitchFamily="34" charset="0"/>
              <a:buChar char="•"/>
            </a:pPr>
            <a:r>
              <a:rPr lang="zh-CN" altLang="en-US" sz="2400" dirty="0"/>
              <a:t>纤溶酶原、纤溶酶抑制物；</a:t>
            </a:r>
            <a:endParaRPr lang="en-US" altLang="zh-CN" sz="2400" dirty="0"/>
          </a:p>
          <a:p>
            <a:pPr>
              <a:buFont typeface="Arial" pitchFamily="34" charset="0"/>
              <a:buChar char="•"/>
            </a:pPr>
            <a:r>
              <a:rPr lang="zh-CN" altLang="en-US" sz="2400" dirty="0"/>
              <a:t>血小板功能（</a:t>
            </a:r>
            <a:r>
              <a:rPr lang="en-US" altLang="zh-CN" sz="2400" dirty="0"/>
              <a:t>PLT</a:t>
            </a:r>
            <a:r>
              <a:rPr lang="zh-CN" altLang="en-US" sz="2400" dirty="0"/>
              <a:t>聚集试验、</a:t>
            </a:r>
            <a:r>
              <a:rPr lang="en-US" altLang="zh-CN" sz="2400" dirty="0"/>
              <a:t>PFA-200</a:t>
            </a:r>
            <a:r>
              <a:rPr lang="zh-CN" altLang="en-US" sz="2400" dirty="0"/>
              <a:t>、</a:t>
            </a:r>
            <a:r>
              <a:rPr lang="en-US" altLang="zh-CN" sz="2400" dirty="0"/>
              <a:t>PLTM</a:t>
            </a:r>
            <a:r>
              <a:rPr lang="zh-CN" altLang="en-US" sz="2400" dirty="0"/>
              <a:t>）；</a:t>
            </a:r>
            <a:endParaRPr lang="en-US" altLang="zh-CN" sz="2400" dirty="0"/>
          </a:p>
          <a:p>
            <a:pPr>
              <a:buFont typeface="Arial" pitchFamily="34" charset="0"/>
              <a:buChar char="•"/>
            </a:pPr>
            <a:r>
              <a:rPr lang="zh-CN" altLang="en-US" sz="2400" dirty="0"/>
              <a:t>凝血特异标志物（</a:t>
            </a:r>
            <a:r>
              <a:rPr lang="en-US" altLang="zh-CN" sz="2400" dirty="0"/>
              <a:t>TAT</a:t>
            </a:r>
            <a:r>
              <a:rPr lang="zh-CN" altLang="en-US" sz="2400" dirty="0"/>
              <a:t>、</a:t>
            </a:r>
            <a:r>
              <a:rPr lang="en-US" altLang="zh-CN" sz="2400" dirty="0"/>
              <a:t>PAP</a:t>
            </a:r>
            <a:r>
              <a:rPr lang="zh-CN" altLang="en-US" sz="2400" dirty="0"/>
              <a:t>、</a:t>
            </a:r>
            <a:r>
              <a:rPr lang="en-US" altLang="zh-CN" sz="2400" dirty="0"/>
              <a:t>TPAIC</a:t>
            </a:r>
            <a:r>
              <a:rPr lang="zh-CN" altLang="en-US" sz="2400" dirty="0"/>
              <a:t>、</a:t>
            </a:r>
            <a:r>
              <a:rPr lang="en-US" altLang="zh-CN" sz="2400" dirty="0"/>
              <a:t>FM</a:t>
            </a:r>
            <a:r>
              <a:rPr lang="zh-CN" altLang="en-US" sz="2400" dirty="0"/>
              <a:t>）；</a:t>
            </a:r>
            <a:endParaRPr lang="en-US" altLang="zh-CN" sz="2400" dirty="0"/>
          </a:p>
          <a:p>
            <a:pPr>
              <a:buFont typeface="Arial" pitchFamily="34" charset="0"/>
              <a:buChar char="•"/>
            </a:pPr>
            <a:r>
              <a:rPr lang="zh-CN" altLang="en-US" sz="2400" dirty="0"/>
              <a:t>抗</a:t>
            </a:r>
            <a:r>
              <a:rPr lang="en-US" altLang="zh-CN" sz="2400" dirty="0"/>
              <a:t>Xa</a:t>
            </a:r>
            <a:r>
              <a:rPr lang="zh-CN" altLang="en-US" sz="2400" dirty="0"/>
              <a:t>活性、抗</a:t>
            </a:r>
            <a:r>
              <a:rPr lang="en-US" altLang="zh-CN" sz="2400" dirty="0" err="1"/>
              <a:t>IIa</a:t>
            </a:r>
            <a:r>
              <a:rPr lang="zh-CN" altLang="en-US" sz="2400" dirty="0"/>
              <a:t>活性；</a:t>
            </a:r>
            <a:endParaRPr lang="en-US" altLang="zh-CN" sz="2400" dirty="0"/>
          </a:p>
          <a:p>
            <a:pPr>
              <a:buFont typeface="Arial" pitchFamily="34" charset="0"/>
              <a:buChar char="•"/>
            </a:pPr>
            <a:r>
              <a:rPr lang="zh-CN" altLang="en-US" sz="2400" dirty="0"/>
              <a:t>血栓性血小板减少性紫癜相关（</a:t>
            </a:r>
            <a:r>
              <a:rPr lang="en-US" altLang="zh-CN" sz="2400" dirty="0"/>
              <a:t>ADAMTS13</a:t>
            </a:r>
            <a:r>
              <a:rPr lang="zh-CN" altLang="en-US" sz="2400" dirty="0"/>
              <a:t>活性、抑制物）；</a:t>
            </a:r>
            <a:endParaRPr lang="en-US" altLang="zh-CN" sz="2400" dirty="0"/>
          </a:p>
          <a:p>
            <a:pPr>
              <a:buFont typeface="Arial" pitchFamily="34" charset="0"/>
              <a:buChar char="•"/>
            </a:pPr>
            <a:r>
              <a:rPr lang="zh-CN" altLang="en-US" sz="2400" dirty="0"/>
              <a:t>肝素诱导血小板减少症相关（</a:t>
            </a:r>
            <a:r>
              <a:rPr lang="en-US" altLang="zh-CN" sz="2400" dirty="0"/>
              <a:t>HIT</a:t>
            </a:r>
            <a:r>
              <a:rPr lang="zh-CN" altLang="en-US" sz="2400" dirty="0"/>
              <a:t>总抗、</a:t>
            </a:r>
            <a:r>
              <a:rPr lang="en-US" altLang="zh-CN" sz="2400" dirty="0"/>
              <a:t>HIT-IgG</a:t>
            </a:r>
            <a:r>
              <a:rPr lang="zh-CN" altLang="en-US" sz="2400" dirty="0"/>
              <a:t>）</a:t>
            </a:r>
            <a:r>
              <a:rPr lang="en-US" altLang="zh-CN" sz="2400" dirty="0"/>
              <a:t>;</a:t>
            </a:r>
            <a:endParaRPr lang="zh-CN" altLang="en-US" sz="2400" dirty="0"/>
          </a:p>
        </p:txBody>
      </p:sp>
      <p:sp>
        <p:nvSpPr>
          <p:cNvPr id="2" name="文本框 1">
            <a:extLst>
              <a:ext uri="{FF2B5EF4-FFF2-40B4-BE49-F238E27FC236}">
                <a16:creationId xmlns:a16="http://schemas.microsoft.com/office/drawing/2014/main" id="{3A356661-A373-9F39-C079-0601A9F3D344}"/>
              </a:ext>
            </a:extLst>
          </p:cNvPr>
          <p:cNvSpPr txBox="1"/>
          <p:nvPr/>
        </p:nvSpPr>
        <p:spPr>
          <a:xfrm>
            <a:off x="378754" y="5810076"/>
            <a:ext cx="11716512" cy="830997"/>
          </a:xfrm>
          <a:prstGeom prst="rect">
            <a:avLst/>
          </a:prstGeom>
          <a:noFill/>
        </p:spPr>
        <p:txBody>
          <a:bodyPr wrap="square" rtlCol="0">
            <a:spAutoFit/>
          </a:bodyPr>
          <a:lstStyle/>
          <a:p>
            <a:r>
              <a:rPr lang="zh-CN" altLang="en-US" sz="2400" b="1" dirty="0">
                <a:solidFill>
                  <a:srgbClr val="0000CC"/>
                </a:solidFill>
              </a:rPr>
              <a:t>自创方法</a:t>
            </a:r>
            <a:r>
              <a:rPr lang="zh-CN" altLang="en-US" sz="2400" dirty="0"/>
              <a:t>：</a:t>
            </a:r>
            <a:endParaRPr lang="en-US" altLang="zh-CN" sz="2400" dirty="0"/>
          </a:p>
          <a:p>
            <a:r>
              <a:rPr lang="zh-CN" altLang="en-US" sz="2400" dirty="0"/>
              <a:t>基于</a:t>
            </a:r>
            <a:r>
              <a:rPr lang="en-US" altLang="zh-CN" sz="2400" dirty="0"/>
              <a:t>TEG</a:t>
            </a:r>
            <a:r>
              <a:rPr lang="zh-CN" altLang="en-US" sz="2400" dirty="0"/>
              <a:t>的</a:t>
            </a:r>
            <a:r>
              <a:rPr lang="en-US" altLang="zh-CN" sz="2400" dirty="0"/>
              <a:t>XIII</a:t>
            </a:r>
            <a:r>
              <a:rPr lang="zh-CN" altLang="en-US" sz="2400" dirty="0"/>
              <a:t>因子抑制物筛查试验，可排除</a:t>
            </a:r>
            <a:r>
              <a:rPr lang="en-US" altLang="zh-CN" sz="2400" dirty="0"/>
              <a:t>LA</a:t>
            </a:r>
            <a:r>
              <a:rPr lang="zh-CN" altLang="en-US" sz="2400" dirty="0"/>
              <a:t>等抗凝物干扰的凝血因子测定方法</a:t>
            </a:r>
            <a:r>
              <a:rPr lang="en-US" altLang="zh-CN" sz="2400" dirty="0"/>
              <a:t>…</a:t>
            </a:r>
            <a:endParaRPr lang="zh-CN" altLang="en-US" sz="2400" dirty="0"/>
          </a:p>
        </p:txBody>
      </p:sp>
      <p:pic>
        <p:nvPicPr>
          <p:cNvPr id="3" name="图片 2">
            <a:extLst>
              <a:ext uri="{FF2B5EF4-FFF2-40B4-BE49-F238E27FC236}">
                <a16:creationId xmlns:a16="http://schemas.microsoft.com/office/drawing/2014/main" id="{7B2AF359-E0D7-7084-B024-6B7DAB077A1F}"/>
              </a:ext>
            </a:extLst>
          </p:cNvPr>
          <p:cNvPicPr>
            <a:picLocks noChangeAspect="1"/>
          </p:cNvPicPr>
          <p:nvPr>
            <p:custDataLst>
              <p:tags r:id="rId1"/>
            </p:custDataLst>
          </p:nvPr>
        </p:nvPicPr>
        <p:blipFill>
          <a:blip r:embed="rId3"/>
          <a:srcRect l="-1157" t="18291" r="1157" b="12369"/>
          <a:stretch>
            <a:fillRect/>
          </a:stretch>
        </p:blipFill>
        <p:spPr>
          <a:xfrm>
            <a:off x="9534144" y="74295"/>
            <a:ext cx="2657856" cy="4775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2808099618"/>
              </p:ext>
            </p:extLst>
          </p:nvPr>
        </p:nvGraphicFramePr>
        <p:xfrm>
          <a:off x="3013116" y="1917285"/>
          <a:ext cx="9178884" cy="4940715"/>
        </p:xfrm>
        <a:graphic>
          <a:graphicData uri="http://schemas.openxmlformats.org/drawingml/2006/table">
            <a:tbl>
              <a:tblPr>
                <a:tableStyleId>{5C22544A-7EE6-4342-B048-85BDC9FD1C3A}</a:tableStyleId>
              </a:tblPr>
              <a:tblGrid>
                <a:gridCol w="834444">
                  <a:extLst>
                    <a:ext uri="{9D8B030D-6E8A-4147-A177-3AD203B41FA5}">
                      <a16:colId xmlns:a16="http://schemas.microsoft.com/office/drawing/2014/main" val="20000"/>
                    </a:ext>
                  </a:extLst>
                </a:gridCol>
                <a:gridCol w="834444">
                  <a:extLst>
                    <a:ext uri="{9D8B030D-6E8A-4147-A177-3AD203B41FA5}">
                      <a16:colId xmlns:a16="http://schemas.microsoft.com/office/drawing/2014/main" val="20001"/>
                    </a:ext>
                  </a:extLst>
                </a:gridCol>
                <a:gridCol w="834444">
                  <a:extLst>
                    <a:ext uri="{9D8B030D-6E8A-4147-A177-3AD203B41FA5}">
                      <a16:colId xmlns:a16="http://schemas.microsoft.com/office/drawing/2014/main" val="20002"/>
                    </a:ext>
                  </a:extLst>
                </a:gridCol>
                <a:gridCol w="834444">
                  <a:extLst>
                    <a:ext uri="{9D8B030D-6E8A-4147-A177-3AD203B41FA5}">
                      <a16:colId xmlns:a16="http://schemas.microsoft.com/office/drawing/2014/main" val="20003"/>
                    </a:ext>
                  </a:extLst>
                </a:gridCol>
                <a:gridCol w="701146">
                  <a:extLst>
                    <a:ext uri="{9D8B030D-6E8A-4147-A177-3AD203B41FA5}">
                      <a16:colId xmlns:a16="http://schemas.microsoft.com/office/drawing/2014/main" val="20004"/>
                    </a:ext>
                  </a:extLst>
                </a:gridCol>
                <a:gridCol w="967742">
                  <a:extLst>
                    <a:ext uri="{9D8B030D-6E8A-4147-A177-3AD203B41FA5}">
                      <a16:colId xmlns:a16="http://schemas.microsoft.com/office/drawing/2014/main" val="20005"/>
                    </a:ext>
                  </a:extLst>
                </a:gridCol>
                <a:gridCol w="834444">
                  <a:extLst>
                    <a:ext uri="{9D8B030D-6E8A-4147-A177-3AD203B41FA5}">
                      <a16:colId xmlns:a16="http://schemas.microsoft.com/office/drawing/2014/main" val="20006"/>
                    </a:ext>
                  </a:extLst>
                </a:gridCol>
                <a:gridCol w="834444">
                  <a:extLst>
                    <a:ext uri="{9D8B030D-6E8A-4147-A177-3AD203B41FA5}">
                      <a16:colId xmlns:a16="http://schemas.microsoft.com/office/drawing/2014/main" val="20007"/>
                    </a:ext>
                  </a:extLst>
                </a:gridCol>
                <a:gridCol w="834444">
                  <a:extLst>
                    <a:ext uri="{9D8B030D-6E8A-4147-A177-3AD203B41FA5}">
                      <a16:colId xmlns:a16="http://schemas.microsoft.com/office/drawing/2014/main" val="20008"/>
                    </a:ext>
                  </a:extLst>
                </a:gridCol>
                <a:gridCol w="737918">
                  <a:extLst>
                    <a:ext uri="{9D8B030D-6E8A-4147-A177-3AD203B41FA5}">
                      <a16:colId xmlns:a16="http://schemas.microsoft.com/office/drawing/2014/main" val="20009"/>
                    </a:ext>
                  </a:extLst>
                </a:gridCol>
                <a:gridCol w="930970">
                  <a:extLst>
                    <a:ext uri="{9D8B030D-6E8A-4147-A177-3AD203B41FA5}">
                      <a16:colId xmlns:a16="http://schemas.microsoft.com/office/drawing/2014/main" val="20010"/>
                    </a:ext>
                  </a:extLst>
                </a:gridCol>
              </a:tblGrid>
              <a:tr h="735791">
                <a:tc gridSpan="11">
                  <a:txBody>
                    <a:bodyPr/>
                    <a:lstStyle/>
                    <a:p>
                      <a:pPr algn="ctr" fontAlgn="ctr"/>
                      <a:r>
                        <a:rPr lang="zh-CN" altLang="en-US" sz="2000" b="1" u="none" strike="noStrike" dirty="0">
                          <a:solidFill>
                            <a:srgbClr val="0000CC"/>
                          </a:solidFill>
                          <a:effectLst/>
                          <a:latin typeface="Times New Roman" panose="02020603050405020304" pitchFamily="18" charset="0"/>
                          <a:cs typeface="Times New Roman" panose="02020603050405020304" pitchFamily="18" charset="0"/>
                        </a:rPr>
                        <a:t>同济医院出凝血基因检测</a:t>
                      </a:r>
                      <a:r>
                        <a:rPr lang="en-US" sz="2000" b="1" u="none" strike="noStrike" dirty="0">
                          <a:solidFill>
                            <a:srgbClr val="0000CC"/>
                          </a:solidFill>
                          <a:effectLst/>
                          <a:latin typeface="Times New Roman" panose="02020603050405020304" pitchFamily="18" charset="0"/>
                          <a:cs typeface="Times New Roman" panose="02020603050405020304" pitchFamily="18" charset="0"/>
                        </a:rPr>
                        <a:t>Panel Version</a:t>
                      </a:r>
                      <a:r>
                        <a:rPr lang="en-US" sz="2000" b="1" u="none" strike="noStrike" baseline="0" dirty="0">
                          <a:solidFill>
                            <a:srgbClr val="0000CC"/>
                          </a:solidFill>
                          <a:effectLst/>
                          <a:latin typeface="Times New Roman" panose="02020603050405020304" pitchFamily="18" charset="0"/>
                          <a:cs typeface="Times New Roman" panose="02020603050405020304" pitchFamily="18" charset="0"/>
                        </a:rPr>
                        <a:t> </a:t>
                      </a:r>
                      <a:r>
                        <a:rPr lang="en-US" sz="2000" b="1" u="none" strike="noStrike" dirty="0">
                          <a:solidFill>
                            <a:srgbClr val="0000CC"/>
                          </a:solidFill>
                          <a:effectLst/>
                          <a:latin typeface="Times New Roman" panose="02020603050405020304" pitchFamily="18" charset="0"/>
                          <a:cs typeface="Times New Roman" panose="02020603050405020304" pitchFamily="18" charset="0"/>
                        </a:rPr>
                        <a:t>2.0 (77 genes)</a:t>
                      </a:r>
                      <a:endParaRPr lang="en-US" sz="2000" b="1" i="0" u="none" strike="noStrike" dirty="0">
                        <a:solidFill>
                          <a:srgbClr val="0000CC"/>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0"/>
                  </a:ext>
                </a:extLst>
              </a:tr>
              <a:tr h="509191">
                <a:tc gridSpan="5">
                  <a:txBody>
                    <a:bodyPr/>
                    <a:lstStyle/>
                    <a:p>
                      <a:pPr algn="ctr" fontAlgn="ctr"/>
                      <a:r>
                        <a:rPr lang="zh-CN" altLang="en-US" sz="1300" b="0" u="none" strike="noStrike" dirty="0">
                          <a:effectLst/>
                          <a:latin typeface="Times New Roman" panose="02020603050405020304" pitchFamily="18" charset="0"/>
                          <a:cs typeface="Times New Roman" panose="02020603050405020304" pitchFamily="18" charset="0"/>
                        </a:rPr>
                        <a:t>血小板数量</a:t>
                      </a:r>
                      <a:r>
                        <a:rPr lang="en-US" altLang="zh-CN" sz="1300" b="0" u="none" strike="noStrike" dirty="0">
                          <a:effectLst/>
                          <a:latin typeface="Times New Roman" panose="02020603050405020304" pitchFamily="18" charset="0"/>
                          <a:cs typeface="Times New Roman" panose="02020603050405020304" pitchFamily="18" charset="0"/>
                        </a:rPr>
                        <a:t>/</a:t>
                      </a:r>
                      <a:r>
                        <a:rPr lang="zh-CN" altLang="en-US" sz="1300" b="0" u="none" strike="noStrike" dirty="0">
                          <a:effectLst/>
                          <a:latin typeface="Times New Roman" panose="02020603050405020304" pitchFamily="18" charset="0"/>
                          <a:cs typeface="Times New Roman" panose="02020603050405020304" pitchFamily="18" charset="0"/>
                        </a:rPr>
                        <a:t>功能</a:t>
                      </a:r>
                      <a:endParaRPr lang="zh-CN" altLang="en-US" sz="13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p>
                      <a:pPr algn="l" fontAlgn="b"/>
                      <a:r>
                        <a:rPr lang="zh-CN" altLang="en-US" sz="1300" b="0" u="none" strike="noStrike" dirty="0">
                          <a:effectLst/>
                          <a:latin typeface="Times New Roman" panose="02020603050405020304" pitchFamily="18" charset="0"/>
                          <a:cs typeface="Times New Roman" panose="02020603050405020304" pitchFamily="18" charset="0"/>
                        </a:rPr>
                        <a:t>血管功能</a:t>
                      </a:r>
                      <a:endParaRPr lang="zh-CN" altLang="en-US" sz="13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gridSpan="4">
                  <a:txBody>
                    <a:bodyPr/>
                    <a:lstStyle/>
                    <a:p>
                      <a:pPr algn="ctr" fontAlgn="ctr"/>
                      <a:r>
                        <a:rPr lang="zh-CN" altLang="en-US" sz="1300" b="0" u="none" strike="noStrike" dirty="0">
                          <a:effectLst/>
                          <a:latin typeface="Times New Roman" panose="02020603050405020304" pitchFamily="18" charset="0"/>
                          <a:cs typeface="Times New Roman" panose="02020603050405020304" pitchFamily="18" charset="0"/>
                        </a:rPr>
                        <a:t>凝血系统</a:t>
                      </a:r>
                      <a:endParaRPr lang="zh-CN" altLang="en-US" sz="13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p>
                      <a:pPr algn="l" fontAlgn="b"/>
                      <a:r>
                        <a:rPr lang="en-US" sz="1300" b="0" u="none" strike="noStrike" dirty="0">
                          <a:effectLst/>
                          <a:latin typeface="Times New Roman" panose="02020603050405020304" pitchFamily="18" charset="0"/>
                          <a:cs typeface="Times New Roman" panose="02020603050405020304" pitchFamily="18" charset="0"/>
                        </a:rPr>
                        <a:t>TTP</a:t>
                      </a:r>
                      <a:endParaRPr lang="en-US" sz="13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extLst>
                  <a:ext uri="{0D108BD9-81ED-4DB2-BD59-A6C34878D82A}">
                    <a16:rowId xmlns:a16="http://schemas.microsoft.com/office/drawing/2014/main" val="10001"/>
                  </a:ext>
                </a:extLst>
              </a:tr>
              <a:tr h="410637">
                <a:tc>
                  <a:txBody>
                    <a:bodyPr/>
                    <a:lstStyle/>
                    <a:p>
                      <a:pPr algn="l" fontAlgn="b"/>
                      <a:r>
                        <a:rPr lang="en-US" sz="1000" u="none" strike="noStrike">
                          <a:effectLst/>
                          <a:latin typeface="Times New Roman" panose="02020603050405020304" pitchFamily="18" charset="0"/>
                          <a:cs typeface="Times New Roman" panose="02020603050405020304" pitchFamily="18" charset="0"/>
                        </a:rPr>
                        <a:t>ACBD5</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ETV6</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HPS1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dirty="0">
                          <a:effectLst/>
                          <a:latin typeface="Times New Roman" panose="02020603050405020304" pitchFamily="18" charset="0"/>
                          <a:cs typeface="Times New Roman" panose="02020603050405020304" pitchFamily="18" charset="0"/>
                        </a:rPr>
                        <a:t>MPL</a:t>
                      </a:r>
                      <a:endParaRPr lang="en-US" sz="10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RUNX1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ACVRL1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dirty="0">
                          <a:effectLst/>
                          <a:latin typeface="Times New Roman" panose="02020603050405020304" pitchFamily="18" charset="0"/>
                          <a:cs typeface="Times New Roman" panose="02020603050405020304" pitchFamily="18" charset="0"/>
                        </a:rPr>
                        <a:t>F10</a:t>
                      </a:r>
                      <a:endParaRPr lang="en-US" sz="10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dirty="0">
                          <a:effectLst/>
                          <a:latin typeface="Times New Roman" panose="02020603050405020304" pitchFamily="18" charset="0"/>
                          <a:cs typeface="Times New Roman" panose="02020603050405020304" pitchFamily="18" charset="0"/>
                        </a:rPr>
                        <a:t>F9</a:t>
                      </a:r>
                      <a:endParaRPr lang="en-US" sz="10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PROC</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VWF</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ADAMTS13</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extLst>
                  <a:ext uri="{0D108BD9-81ED-4DB2-BD59-A6C34878D82A}">
                    <a16:rowId xmlns:a16="http://schemas.microsoft.com/office/drawing/2014/main" val="10002"/>
                  </a:ext>
                </a:extLst>
              </a:tr>
              <a:tr h="410637">
                <a:tc>
                  <a:txBody>
                    <a:bodyPr/>
                    <a:lstStyle/>
                    <a:p>
                      <a:pPr algn="l" fontAlgn="b"/>
                      <a:r>
                        <a:rPr lang="en-US" sz="1000" u="none" strike="noStrike">
                          <a:effectLst/>
                          <a:latin typeface="Times New Roman" panose="02020603050405020304" pitchFamily="18" charset="0"/>
                          <a:cs typeface="Times New Roman" panose="02020603050405020304" pitchFamily="18" charset="0"/>
                        </a:rPr>
                        <a:t>ACTN1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ctr"/>
                      <a:r>
                        <a:rPr lang="en-US" sz="1000" u="none" strike="noStrike">
                          <a:effectLst/>
                          <a:latin typeface="Times New Roman" panose="02020603050405020304" pitchFamily="18" charset="0"/>
                          <a:cs typeface="Times New Roman" panose="02020603050405020304" pitchFamily="18" charset="0"/>
                        </a:rPr>
                        <a:t>FERMT3</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ctr"/>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HPS3</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MYH9</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STIM1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COL3A1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F11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FGA</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PROS1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extLst>
                  <a:ext uri="{0D108BD9-81ED-4DB2-BD59-A6C34878D82A}">
                    <a16:rowId xmlns:a16="http://schemas.microsoft.com/office/drawing/2014/main" val="10003"/>
                  </a:ext>
                </a:extLst>
              </a:tr>
              <a:tr h="410637">
                <a:tc>
                  <a:txBody>
                    <a:bodyPr/>
                    <a:lstStyle/>
                    <a:p>
                      <a:pPr algn="l" fontAlgn="b"/>
                      <a:r>
                        <a:rPr lang="en-US" sz="1000" u="none" strike="noStrike">
                          <a:effectLst/>
                          <a:latin typeface="Times New Roman" panose="02020603050405020304" pitchFamily="18" charset="0"/>
                          <a:cs typeface="Times New Roman" panose="02020603050405020304" pitchFamily="18" charset="0"/>
                        </a:rPr>
                        <a:t>ANKRD26</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GATA1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HPS4</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NBEAL2</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STXBP2</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ENG</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F12</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FGB</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SERPINC1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extLst>
                  <a:ext uri="{0D108BD9-81ED-4DB2-BD59-A6C34878D82A}">
                    <a16:rowId xmlns:a16="http://schemas.microsoft.com/office/drawing/2014/main" val="10004"/>
                  </a:ext>
                </a:extLst>
              </a:tr>
              <a:tr h="410637">
                <a:tc>
                  <a:txBody>
                    <a:bodyPr/>
                    <a:lstStyle/>
                    <a:p>
                      <a:pPr algn="l" fontAlgn="b"/>
                      <a:r>
                        <a:rPr lang="en-US" sz="1000" u="none" strike="noStrike">
                          <a:effectLst/>
                          <a:latin typeface="Times New Roman" panose="02020603050405020304" pitchFamily="18" charset="0"/>
                          <a:cs typeface="Times New Roman" panose="02020603050405020304" pitchFamily="18" charset="0"/>
                        </a:rPr>
                        <a:t>ANO6</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GFI1B</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HPS5</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P2RY1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ctr"/>
                      <a:r>
                        <a:rPr lang="en-US" sz="1000" u="none" strike="noStrike">
                          <a:effectLst/>
                          <a:latin typeface="Times New Roman" panose="02020603050405020304" pitchFamily="18" charset="0"/>
                          <a:cs typeface="Times New Roman" panose="02020603050405020304" pitchFamily="18" charset="0"/>
                        </a:rPr>
                        <a:t>TBXA2R</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ctr"/>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F13A1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FGG</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SERPIND1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extLst>
                  <a:ext uri="{0D108BD9-81ED-4DB2-BD59-A6C34878D82A}">
                    <a16:rowId xmlns:a16="http://schemas.microsoft.com/office/drawing/2014/main" val="10005"/>
                  </a:ext>
                </a:extLst>
              </a:tr>
              <a:tr h="410637">
                <a:tc>
                  <a:txBody>
                    <a:bodyPr/>
                    <a:lstStyle/>
                    <a:p>
                      <a:pPr algn="l" fontAlgn="b"/>
                      <a:r>
                        <a:rPr lang="en-US" sz="1000" u="none" strike="noStrike">
                          <a:effectLst/>
                          <a:latin typeface="Times New Roman" panose="02020603050405020304" pitchFamily="18" charset="0"/>
                          <a:cs typeface="Times New Roman" panose="02020603050405020304" pitchFamily="18" charset="0"/>
                        </a:rPr>
                        <a:t>AP3B1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GP1BA</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HPS6</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P2RY12</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TBXAS1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F13B</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GGCX</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SERPINE1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extLst>
                  <a:ext uri="{0D108BD9-81ED-4DB2-BD59-A6C34878D82A}">
                    <a16:rowId xmlns:a16="http://schemas.microsoft.com/office/drawing/2014/main" val="10006"/>
                  </a:ext>
                </a:extLst>
              </a:tr>
              <a:tr h="410637">
                <a:tc>
                  <a:txBody>
                    <a:bodyPr/>
                    <a:lstStyle/>
                    <a:p>
                      <a:pPr algn="l" fontAlgn="ctr"/>
                      <a:r>
                        <a:rPr lang="en-US" sz="1000" u="none" strike="noStrike">
                          <a:effectLst/>
                          <a:latin typeface="Times New Roman" panose="02020603050405020304" pitchFamily="18" charset="0"/>
                          <a:cs typeface="Times New Roman" panose="02020603050405020304" pitchFamily="18" charset="0"/>
                        </a:rPr>
                        <a:t>BLOC1S3</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ctr"/>
                </a:tc>
                <a:tc>
                  <a:txBody>
                    <a:bodyPr/>
                    <a:lstStyle/>
                    <a:p>
                      <a:pPr algn="l" fontAlgn="ctr"/>
                      <a:r>
                        <a:rPr lang="en-US" sz="1000" u="none" strike="noStrike">
                          <a:effectLst/>
                          <a:latin typeface="Times New Roman" panose="02020603050405020304" pitchFamily="18" charset="0"/>
                          <a:cs typeface="Times New Roman" panose="02020603050405020304" pitchFamily="18" charset="0"/>
                        </a:rPr>
                        <a:t>GP1BB</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ctr"/>
                </a:tc>
                <a:tc>
                  <a:txBody>
                    <a:bodyPr/>
                    <a:lstStyle/>
                    <a:p>
                      <a:pPr algn="l" fontAlgn="b"/>
                      <a:r>
                        <a:rPr lang="en-US" sz="1000" u="none" strike="noStrike" dirty="0">
                          <a:effectLst/>
                          <a:latin typeface="Times New Roman" panose="02020603050405020304" pitchFamily="18" charset="0"/>
                          <a:cs typeface="Times New Roman" panose="02020603050405020304" pitchFamily="18" charset="0"/>
                        </a:rPr>
                        <a:t>ITGA2B</a:t>
                      </a:r>
                      <a:endParaRPr lang="en-US" sz="10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PLA2G4A</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THPO</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F2</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HRG</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SERPINF2</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extLst>
                  <a:ext uri="{0D108BD9-81ED-4DB2-BD59-A6C34878D82A}">
                    <a16:rowId xmlns:a16="http://schemas.microsoft.com/office/drawing/2014/main" val="10007"/>
                  </a:ext>
                </a:extLst>
              </a:tr>
              <a:tr h="410637">
                <a:tc>
                  <a:txBody>
                    <a:bodyPr/>
                    <a:lstStyle/>
                    <a:p>
                      <a:pPr algn="l" fontAlgn="b"/>
                      <a:r>
                        <a:rPr lang="en-US" sz="1000" u="none" strike="noStrike">
                          <a:effectLst/>
                          <a:latin typeface="Times New Roman" panose="02020603050405020304" pitchFamily="18" charset="0"/>
                          <a:cs typeface="Times New Roman" panose="02020603050405020304" pitchFamily="18" charset="0"/>
                        </a:rPr>
                        <a:t>BLOC1S6</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GP6</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ITGB3</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ctr"/>
                      <a:r>
                        <a:rPr lang="en-US" sz="1000" u="none" strike="noStrike">
                          <a:effectLst/>
                          <a:latin typeface="Times New Roman" panose="02020603050405020304" pitchFamily="18" charset="0"/>
                          <a:cs typeface="Times New Roman" panose="02020603050405020304" pitchFamily="18" charset="0"/>
                        </a:rPr>
                        <a:t>PRKACG</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ctr"/>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TUBB1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F5</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LMAN1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THBD</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extLst>
                  <a:ext uri="{0D108BD9-81ED-4DB2-BD59-A6C34878D82A}">
                    <a16:rowId xmlns:a16="http://schemas.microsoft.com/office/drawing/2014/main" val="10008"/>
                  </a:ext>
                </a:extLst>
              </a:tr>
              <a:tr h="410637">
                <a:tc>
                  <a:txBody>
                    <a:bodyPr/>
                    <a:lstStyle/>
                    <a:p>
                      <a:pPr algn="l" fontAlgn="b"/>
                      <a:r>
                        <a:rPr lang="en-US" sz="1000" u="none" strike="noStrike">
                          <a:effectLst/>
                          <a:latin typeface="Times New Roman" panose="02020603050405020304" pitchFamily="18" charset="0"/>
                          <a:cs typeface="Times New Roman" panose="02020603050405020304" pitchFamily="18" charset="0"/>
                        </a:rPr>
                        <a:t>CYCS</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ctr"/>
                      <a:r>
                        <a:rPr lang="en-US" sz="1000" u="none" strike="noStrike">
                          <a:effectLst/>
                          <a:latin typeface="Times New Roman" panose="02020603050405020304" pitchFamily="18" charset="0"/>
                          <a:cs typeface="Times New Roman" panose="02020603050405020304" pitchFamily="18" charset="0"/>
                        </a:rPr>
                        <a:t>GP9</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ctr"/>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LYST</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RASGRP2</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VIPAS39</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F7</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MCFD2</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VKORC1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extLst>
                  <a:ext uri="{0D108BD9-81ED-4DB2-BD59-A6C34878D82A}">
                    <a16:rowId xmlns:a16="http://schemas.microsoft.com/office/drawing/2014/main" val="10009"/>
                  </a:ext>
                </a:extLst>
              </a:tr>
              <a:tr h="410637">
                <a:tc>
                  <a:txBody>
                    <a:bodyPr/>
                    <a:lstStyle/>
                    <a:p>
                      <a:pPr algn="l" fontAlgn="ctr"/>
                      <a:r>
                        <a:rPr lang="en-US" sz="1000" u="none" strike="noStrike">
                          <a:effectLst/>
                          <a:latin typeface="Times New Roman" panose="02020603050405020304" pitchFamily="18" charset="0"/>
                          <a:cs typeface="Times New Roman" panose="02020603050405020304" pitchFamily="18" charset="0"/>
                        </a:rPr>
                        <a:t>DTNBP1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ctr"/>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HOXA11</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MASTL</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RBM8A</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WAS</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F8</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PLAT</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en-US" sz="1000" u="none" strike="noStrike">
                          <a:effectLst/>
                          <a:latin typeface="Times New Roman" panose="02020603050405020304" pitchFamily="18" charset="0"/>
                          <a:cs typeface="Times New Roman" panose="02020603050405020304" pitchFamily="18" charset="0"/>
                        </a:rPr>
                        <a:t>VPS33B</a:t>
                      </a:r>
                      <a:endParaRPr 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a:effectLst/>
                          <a:latin typeface="Times New Roman" panose="02020603050405020304" pitchFamily="18" charset="0"/>
                          <a:cs typeface="Times New Roman" panose="02020603050405020304" pitchFamily="18" charset="0"/>
                        </a:rPr>
                        <a:t>　</a:t>
                      </a:r>
                      <a:endParaRPr lang="zh-CN" altLang="en-US" sz="1000" b="0" i="0" u="none" strike="noStrike">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tc>
                  <a:txBody>
                    <a:bodyPr/>
                    <a:lstStyle/>
                    <a:p>
                      <a:pPr algn="l" fontAlgn="b"/>
                      <a:r>
                        <a:rPr lang="zh-CN" altLang="en-US" sz="1000" u="none" strike="noStrike" dirty="0">
                          <a:effectLst/>
                          <a:latin typeface="Times New Roman" panose="02020603050405020304" pitchFamily="18" charset="0"/>
                          <a:cs typeface="Times New Roman" panose="02020603050405020304" pitchFamily="18" charset="0"/>
                        </a:rPr>
                        <a:t>　</a:t>
                      </a:r>
                      <a:endParaRPr lang="zh-CN" altLang="en-US" sz="1000" b="0" i="0" u="none" strike="noStrike"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8855" marR="8855" marT="6641" marB="0" anchor="b"/>
                </a:tc>
                <a:extLst>
                  <a:ext uri="{0D108BD9-81ED-4DB2-BD59-A6C34878D82A}">
                    <a16:rowId xmlns:a16="http://schemas.microsoft.com/office/drawing/2014/main" val="10010"/>
                  </a:ext>
                </a:extLst>
              </a:tr>
            </a:tbl>
          </a:graphicData>
        </a:graphic>
      </p:graphicFrame>
      <p:pic>
        <p:nvPicPr>
          <p:cNvPr id="3" name="Picture 4" descr="基因检测技术_基因检测正影响生命健康的方方面面_盛景基因">
            <a:extLst>
              <a:ext uri="{FF2B5EF4-FFF2-40B4-BE49-F238E27FC236}">
                <a16:creationId xmlns:a16="http://schemas.microsoft.com/office/drawing/2014/main" id="{F878EEE8-D5C5-1E83-1437-441D8CCF87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458308" cy="2593731"/>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a:extLst>
              <a:ext uri="{FF2B5EF4-FFF2-40B4-BE49-F238E27FC236}">
                <a16:creationId xmlns:a16="http://schemas.microsoft.com/office/drawing/2014/main" id="{490D9632-567C-07F0-F41F-275813CB6938}"/>
              </a:ext>
            </a:extLst>
          </p:cNvPr>
          <p:cNvSpPr txBox="1"/>
          <p:nvPr/>
        </p:nvSpPr>
        <p:spPr>
          <a:xfrm>
            <a:off x="3564050" y="604367"/>
            <a:ext cx="8522208" cy="1384995"/>
          </a:xfrm>
          <a:prstGeom prst="rect">
            <a:avLst/>
          </a:prstGeom>
          <a:noFill/>
        </p:spPr>
        <p:txBody>
          <a:bodyPr wrap="square" rtlCol="0">
            <a:spAutoFit/>
          </a:bodyPr>
          <a:lstStyle/>
          <a:p>
            <a:pPr marL="457200" indent="-457200">
              <a:buFont typeface="Arial" panose="020B0604020202020204" pitchFamily="34" charset="0"/>
              <a:buChar char="•"/>
            </a:pPr>
            <a:r>
              <a:rPr lang="zh-CN" altLang="en-US" sz="2800" b="1" dirty="0">
                <a:solidFill>
                  <a:srgbClr val="0000CC"/>
                </a:solidFill>
              </a:rPr>
              <a:t>基因检测目前以全外显子测序为主；</a:t>
            </a:r>
            <a:endParaRPr lang="en-US" altLang="zh-CN" sz="2800" b="1" dirty="0">
              <a:solidFill>
                <a:srgbClr val="0000CC"/>
              </a:solidFill>
            </a:endParaRPr>
          </a:p>
          <a:p>
            <a:pPr marL="457200" indent="-457200">
              <a:buFont typeface="Arial" panose="020B0604020202020204" pitchFamily="34" charset="0"/>
              <a:buChar char="•"/>
            </a:pPr>
            <a:r>
              <a:rPr lang="zh-CN" altLang="en-US" sz="2800" b="1" dirty="0">
                <a:solidFill>
                  <a:srgbClr val="0000CC"/>
                </a:solidFill>
              </a:rPr>
              <a:t>结合功能试验、病史、家族史的专业解读非常关键；</a:t>
            </a:r>
            <a:endParaRPr lang="en-US" altLang="zh-CN" sz="2800" b="1" dirty="0">
              <a:solidFill>
                <a:srgbClr val="0000CC"/>
              </a:solidFill>
            </a:endParaRPr>
          </a:p>
          <a:p>
            <a:endParaRPr lang="zh-CN" altLang="en-US" sz="2800" b="1" dirty="0">
              <a:solidFill>
                <a:srgbClr val="0000CC"/>
              </a:solidFill>
            </a:endParaRPr>
          </a:p>
        </p:txBody>
      </p:sp>
      <p:pic>
        <p:nvPicPr>
          <p:cNvPr id="5" name="图片 4">
            <a:extLst>
              <a:ext uri="{FF2B5EF4-FFF2-40B4-BE49-F238E27FC236}">
                <a16:creationId xmlns:a16="http://schemas.microsoft.com/office/drawing/2014/main" id="{D84FB30B-0382-682D-C8E4-F8E0C512DC68}"/>
              </a:ext>
            </a:extLst>
          </p:cNvPr>
          <p:cNvPicPr>
            <a:picLocks noChangeAspect="1"/>
          </p:cNvPicPr>
          <p:nvPr>
            <p:custDataLst>
              <p:tags r:id="rId1"/>
            </p:custDataLst>
          </p:nvPr>
        </p:nvPicPr>
        <p:blipFill>
          <a:blip r:embed="rId5"/>
          <a:srcRect l="-1157" t="18291" r="1157" b="12369"/>
          <a:stretch>
            <a:fillRect/>
          </a:stretch>
        </p:blipFill>
        <p:spPr>
          <a:xfrm>
            <a:off x="9260205" y="74295"/>
            <a:ext cx="2931795" cy="477520"/>
          </a:xfrm>
          <a:prstGeom prst="rect">
            <a:avLst/>
          </a:prstGeom>
        </p:spPr>
      </p:pic>
    </p:spTree>
    <p:extLst>
      <p:ext uri="{BB962C8B-B14F-4D97-AF65-F5344CB8AC3E}">
        <p14:creationId xmlns:p14="http://schemas.microsoft.com/office/powerpoint/2010/main" val="173718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7BE2EFA-039C-A4E7-ED74-B944B05BD814}"/>
              </a:ext>
            </a:extLst>
          </p:cNvPr>
          <p:cNvSpPr>
            <a:spLocks noGrp="1"/>
          </p:cNvSpPr>
          <p:nvPr>
            <p:ph type="title"/>
          </p:nvPr>
        </p:nvSpPr>
        <p:spPr>
          <a:xfrm>
            <a:off x="838200" y="365125"/>
            <a:ext cx="9415272" cy="683387"/>
          </a:xfrm>
        </p:spPr>
        <p:txBody>
          <a:bodyPr/>
          <a:lstStyle/>
          <a:p>
            <a:r>
              <a:rPr lang="zh-CN" altLang="en-US" sz="3200" b="1" dirty="0">
                <a:solidFill>
                  <a:srgbClr val="0070C0"/>
                </a:solidFill>
              </a:rPr>
              <a:t>出凝血诊断团队联合培养的凝血进修模式</a:t>
            </a:r>
          </a:p>
        </p:txBody>
      </p:sp>
      <p:sp>
        <p:nvSpPr>
          <p:cNvPr id="3" name="内容占位符 2">
            <a:extLst>
              <a:ext uri="{FF2B5EF4-FFF2-40B4-BE49-F238E27FC236}">
                <a16:creationId xmlns:a16="http://schemas.microsoft.com/office/drawing/2014/main" id="{D4EF3E78-941B-82D7-C4E2-169BD6669016}"/>
              </a:ext>
            </a:extLst>
          </p:cNvPr>
          <p:cNvSpPr>
            <a:spLocks noGrp="1"/>
          </p:cNvSpPr>
          <p:nvPr>
            <p:ph idx="1"/>
          </p:nvPr>
        </p:nvSpPr>
        <p:spPr>
          <a:xfrm>
            <a:off x="704088" y="1048512"/>
            <a:ext cx="10515600" cy="2100199"/>
          </a:xfrm>
        </p:spPr>
        <p:txBody>
          <a:bodyPr/>
          <a:lstStyle/>
          <a:p>
            <a:pPr marL="0" indent="0">
              <a:buNone/>
            </a:pPr>
            <a:r>
              <a:rPr lang="zh-CN" altLang="en-US" sz="2400" dirty="0"/>
              <a:t>以</a:t>
            </a:r>
            <a:r>
              <a:rPr lang="en-US" altLang="zh-CN" sz="2400" dirty="0"/>
              <a:t>6</a:t>
            </a:r>
            <a:r>
              <a:rPr lang="zh-CN" altLang="en-US" sz="2400" dirty="0"/>
              <a:t>个月的进修时间为例：</a:t>
            </a:r>
            <a:endParaRPr lang="en-US" altLang="zh-CN" sz="2400" dirty="0"/>
          </a:p>
          <a:p>
            <a:r>
              <a:rPr lang="en-US" altLang="zh-CN" sz="2400" dirty="0"/>
              <a:t>4</a:t>
            </a:r>
            <a:r>
              <a:rPr lang="zh-CN" altLang="en-US" sz="2400" dirty="0"/>
              <a:t>个月左右</a:t>
            </a:r>
            <a:r>
              <a:rPr lang="zh-CN" altLang="en-US" sz="2400" dirty="0">
                <a:solidFill>
                  <a:srgbClr val="FF0000"/>
                </a:solidFill>
              </a:rPr>
              <a:t>凝血实验室</a:t>
            </a:r>
            <a:r>
              <a:rPr lang="zh-CN" altLang="en-US" sz="2400" dirty="0"/>
              <a:t>；</a:t>
            </a:r>
            <a:endParaRPr lang="en-US" altLang="zh-CN" sz="2400" dirty="0"/>
          </a:p>
          <a:p>
            <a:r>
              <a:rPr lang="en-US" altLang="zh-CN" sz="2400" dirty="0"/>
              <a:t>2</a:t>
            </a:r>
            <a:r>
              <a:rPr lang="zh-CN" altLang="en-US" sz="2400" dirty="0"/>
              <a:t>个月左右</a:t>
            </a:r>
            <a:r>
              <a:rPr lang="zh-CN" altLang="en-US" sz="2400" dirty="0">
                <a:solidFill>
                  <a:srgbClr val="FF0000"/>
                </a:solidFill>
              </a:rPr>
              <a:t>分子实验室</a:t>
            </a:r>
            <a:r>
              <a:rPr lang="en-US" altLang="zh-CN" sz="2400" dirty="0"/>
              <a:t>+</a:t>
            </a:r>
            <a:r>
              <a:rPr lang="zh-CN" altLang="en-US" sz="2400" dirty="0"/>
              <a:t>其他（如外周血形态学）；</a:t>
            </a:r>
            <a:endParaRPr lang="en-US" altLang="zh-CN" sz="2400" dirty="0"/>
          </a:p>
          <a:p>
            <a:r>
              <a:rPr lang="zh-CN" altLang="en-US" sz="2400" dirty="0"/>
              <a:t>每周</a:t>
            </a:r>
            <a:r>
              <a:rPr lang="en-US" altLang="zh-CN" sz="2400" dirty="0"/>
              <a:t>2</a:t>
            </a:r>
            <a:r>
              <a:rPr lang="zh-CN" altLang="en-US" sz="2400" dirty="0"/>
              <a:t>到</a:t>
            </a:r>
            <a:r>
              <a:rPr lang="en-US" altLang="zh-CN" sz="2400" dirty="0"/>
              <a:t>3</a:t>
            </a:r>
            <a:r>
              <a:rPr lang="zh-CN" altLang="en-US" sz="2400" dirty="0"/>
              <a:t>次跟随</a:t>
            </a:r>
            <a:r>
              <a:rPr lang="zh-CN" altLang="en-US" sz="2400" dirty="0">
                <a:solidFill>
                  <a:srgbClr val="FF0000"/>
                </a:solidFill>
              </a:rPr>
              <a:t>血液科</a:t>
            </a:r>
            <a:r>
              <a:rPr lang="zh-CN" altLang="en-US" sz="2400" dirty="0"/>
              <a:t>教授看门诊或查房；</a:t>
            </a:r>
            <a:endParaRPr lang="en-US" altLang="zh-CN" sz="2400" dirty="0"/>
          </a:p>
          <a:p>
            <a:pPr marL="0" indent="0">
              <a:buNone/>
            </a:pPr>
            <a:endParaRPr lang="zh-CN" altLang="en-US" dirty="0"/>
          </a:p>
        </p:txBody>
      </p:sp>
      <p:pic>
        <p:nvPicPr>
          <p:cNvPr id="4" name="Picture 2" descr="图片">
            <a:extLst>
              <a:ext uri="{FF2B5EF4-FFF2-40B4-BE49-F238E27FC236}">
                <a16:creationId xmlns:a16="http://schemas.microsoft.com/office/drawing/2014/main" id="{7815719D-0B35-0B84-59F1-AC925FD54A5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892677"/>
            <a:ext cx="3763898" cy="293217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图片">
            <a:extLst>
              <a:ext uri="{FF2B5EF4-FFF2-40B4-BE49-F238E27FC236}">
                <a16:creationId xmlns:a16="http://schemas.microsoft.com/office/drawing/2014/main" id="{0B8F96ED-2D7A-8FAC-4518-A555B8C94BB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09569" y="3832098"/>
            <a:ext cx="4071113" cy="3053335"/>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a:extLst>
              <a:ext uri="{FF2B5EF4-FFF2-40B4-BE49-F238E27FC236}">
                <a16:creationId xmlns:a16="http://schemas.microsoft.com/office/drawing/2014/main" id="{68D2FE16-223D-7094-1C52-7EBDFFC700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20889" y="3832098"/>
            <a:ext cx="4071112" cy="3053335"/>
          </a:xfrm>
          <a:prstGeom prst="rect">
            <a:avLst/>
          </a:prstGeom>
        </p:spPr>
      </p:pic>
      <p:pic>
        <p:nvPicPr>
          <p:cNvPr id="6" name="图片 5">
            <a:extLst>
              <a:ext uri="{FF2B5EF4-FFF2-40B4-BE49-F238E27FC236}">
                <a16:creationId xmlns:a16="http://schemas.microsoft.com/office/drawing/2014/main" id="{C2306474-110D-B68E-25EB-666FB147D06E}"/>
              </a:ext>
            </a:extLst>
          </p:cNvPr>
          <p:cNvPicPr>
            <a:picLocks noChangeAspect="1"/>
          </p:cNvPicPr>
          <p:nvPr>
            <p:custDataLst>
              <p:tags r:id="rId1"/>
            </p:custDataLst>
          </p:nvPr>
        </p:nvPicPr>
        <p:blipFill>
          <a:blip r:embed="rId6"/>
          <a:srcRect l="-1157" t="18291" r="1157" b="12369"/>
          <a:stretch>
            <a:fillRect/>
          </a:stretch>
        </p:blipFill>
        <p:spPr>
          <a:xfrm>
            <a:off x="9260205" y="74295"/>
            <a:ext cx="2931795" cy="477520"/>
          </a:xfrm>
          <a:prstGeom prst="rect">
            <a:avLst/>
          </a:prstGeom>
        </p:spPr>
      </p:pic>
    </p:spTree>
    <p:extLst>
      <p:ext uri="{BB962C8B-B14F-4D97-AF65-F5344CB8AC3E}">
        <p14:creationId xmlns:p14="http://schemas.microsoft.com/office/powerpoint/2010/main" val="3903637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b="1"/>
              <a:t>二</a:t>
            </a:r>
            <a:r>
              <a:rPr lang="en-US" altLang="zh-CN" sz="3200" b="1"/>
              <a:t>.</a:t>
            </a:r>
            <a:r>
              <a:rPr lang="zh-CN" altLang="en-US" sz="3200" b="1"/>
              <a:t>出凝血实验室在</a:t>
            </a:r>
            <a:r>
              <a:rPr lang="zh-CN" altLang="en-US" sz="3200" b="1">
                <a:solidFill>
                  <a:srgbClr val="0000CC"/>
                </a:solidFill>
              </a:rPr>
              <a:t>血友病诊疗团队</a:t>
            </a:r>
            <a:r>
              <a:rPr lang="zh-CN" altLang="en-US" sz="3200" b="1"/>
              <a:t>中的作用</a:t>
            </a:r>
            <a:endParaRPr lang="zh-CN" altLang="en-US" sz="3200"/>
          </a:p>
        </p:txBody>
      </p:sp>
      <p:sp>
        <p:nvSpPr>
          <p:cNvPr id="3" name="内容占位符 2"/>
          <p:cNvSpPr>
            <a:spLocks noGrp="1"/>
          </p:cNvSpPr>
          <p:nvPr>
            <p:ph idx="1"/>
          </p:nvPr>
        </p:nvSpPr>
        <p:spPr>
          <a:xfrm>
            <a:off x="2312471" y="2057273"/>
            <a:ext cx="6136586" cy="3263733"/>
          </a:xfrm>
        </p:spPr>
        <p:txBody>
          <a:bodyPr/>
          <a:lstStyle/>
          <a:p>
            <a:r>
              <a:rPr lang="zh-CN" altLang="en-US" dirty="0"/>
              <a:t>快速诊断</a:t>
            </a:r>
            <a:r>
              <a:rPr lang="en-US" altLang="zh-CN" dirty="0"/>
              <a:t>——</a:t>
            </a:r>
            <a:r>
              <a:rPr lang="zh-CN" altLang="en-US" dirty="0"/>
              <a:t>及时处置血友病</a:t>
            </a:r>
            <a:endParaRPr lang="en-US" altLang="zh-CN" i="1" dirty="0"/>
          </a:p>
          <a:p>
            <a:r>
              <a:rPr lang="zh-CN" altLang="en-US" dirty="0"/>
              <a:t>主动鉴别</a:t>
            </a:r>
            <a:r>
              <a:rPr lang="en-US" altLang="zh-CN" dirty="0"/>
              <a:t>——</a:t>
            </a:r>
            <a:r>
              <a:rPr lang="zh-CN" altLang="en-US" dirty="0"/>
              <a:t>避免误诊血友病</a:t>
            </a:r>
            <a:endParaRPr lang="en-US" altLang="zh-CN" dirty="0"/>
          </a:p>
          <a:p>
            <a:r>
              <a:rPr lang="zh-CN" altLang="en-US" dirty="0"/>
              <a:t>连续监测</a:t>
            </a:r>
            <a:r>
              <a:rPr lang="en-US" altLang="zh-CN" dirty="0"/>
              <a:t>——</a:t>
            </a:r>
            <a:r>
              <a:rPr lang="zh-CN" altLang="en-US" dirty="0"/>
              <a:t>精准管理血友病</a:t>
            </a:r>
            <a:endParaRPr lang="en-US" altLang="zh-CN" dirty="0"/>
          </a:p>
          <a:p>
            <a:r>
              <a:rPr lang="zh-CN" altLang="en-US" dirty="0"/>
              <a:t>遗传咨询</a:t>
            </a:r>
            <a:r>
              <a:rPr lang="en-US" altLang="zh-CN" dirty="0"/>
              <a:t>——</a:t>
            </a:r>
            <a:r>
              <a:rPr lang="zh-CN" altLang="en-US" dirty="0"/>
              <a:t>从血友病诊断到预防</a:t>
            </a:r>
            <a:endParaRPr lang="en-US" altLang="zh-CN" dirty="0"/>
          </a:p>
          <a:p>
            <a:endParaRPr lang="en-US" altLang="zh-CN" dirty="0"/>
          </a:p>
        </p:txBody>
      </p:sp>
      <p:sp>
        <p:nvSpPr>
          <p:cNvPr id="4" name="文本框 3">
            <a:extLst>
              <a:ext uri="{FF2B5EF4-FFF2-40B4-BE49-F238E27FC236}">
                <a16:creationId xmlns:a16="http://schemas.microsoft.com/office/drawing/2014/main" id="{B58EB1B3-1A95-7AE4-43CB-91E0145CFB38}"/>
              </a:ext>
            </a:extLst>
          </p:cNvPr>
          <p:cNvSpPr txBox="1"/>
          <p:nvPr/>
        </p:nvSpPr>
        <p:spPr>
          <a:xfrm>
            <a:off x="938784" y="5425981"/>
            <a:ext cx="9973056" cy="523220"/>
          </a:xfrm>
          <a:prstGeom prst="rect">
            <a:avLst/>
          </a:prstGeom>
          <a:noFill/>
        </p:spPr>
        <p:txBody>
          <a:bodyPr wrap="square" rtlCol="0">
            <a:spAutoFit/>
          </a:bodyPr>
          <a:lstStyle/>
          <a:p>
            <a:r>
              <a:rPr lang="zh-CN" altLang="en-US" sz="2800" dirty="0">
                <a:solidFill>
                  <a:srgbClr val="0070C0"/>
                </a:solidFill>
              </a:rPr>
              <a:t>同济医院于</a:t>
            </a:r>
            <a:r>
              <a:rPr lang="en-US" altLang="zh-CN" sz="2800" dirty="0">
                <a:solidFill>
                  <a:srgbClr val="0070C0"/>
                </a:solidFill>
              </a:rPr>
              <a:t>2021</a:t>
            </a:r>
            <a:r>
              <a:rPr lang="zh-CN" altLang="en-US" sz="2800" dirty="0">
                <a:solidFill>
                  <a:srgbClr val="0070C0"/>
                </a:solidFill>
              </a:rPr>
              <a:t>年建立湖北省内首个血友病诊疗中心</a:t>
            </a:r>
          </a:p>
        </p:txBody>
      </p:sp>
      <p:pic>
        <p:nvPicPr>
          <p:cNvPr id="5" name="图片 4">
            <a:extLst>
              <a:ext uri="{FF2B5EF4-FFF2-40B4-BE49-F238E27FC236}">
                <a16:creationId xmlns:a16="http://schemas.microsoft.com/office/drawing/2014/main" id="{05F576F4-D36E-3561-3E2A-29211822B6ED}"/>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24518F-820E-8B2C-CD77-E7FB7D2430B0}"/>
              </a:ext>
            </a:extLst>
          </p:cNvPr>
          <p:cNvSpPr>
            <a:spLocks noGrp="1"/>
          </p:cNvSpPr>
          <p:nvPr>
            <p:ph type="title"/>
          </p:nvPr>
        </p:nvSpPr>
        <p:spPr>
          <a:xfrm>
            <a:off x="606552" y="462918"/>
            <a:ext cx="10515600" cy="1325563"/>
          </a:xfrm>
        </p:spPr>
        <p:txBody>
          <a:bodyPr/>
          <a:lstStyle/>
          <a:p>
            <a:pPr marL="571500" indent="-571500">
              <a:buFont typeface="Arial" panose="020B0604020202020204" pitchFamily="34" charset="0"/>
              <a:buChar char="•"/>
            </a:pPr>
            <a:r>
              <a:rPr lang="zh-CN" altLang="en-US" sz="2800" b="1" dirty="0"/>
              <a:t>对疑似血友病患者开放急查凝血因子；</a:t>
            </a:r>
          </a:p>
        </p:txBody>
      </p:sp>
      <p:sp>
        <p:nvSpPr>
          <p:cNvPr id="4" name="文本框 3">
            <a:extLst>
              <a:ext uri="{FF2B5EF4-FFF2-40B4-BE49-F238E27FC236}">
                <a16:creationId xmlns:a16="http://schemas.microsoft.com/office/drawing/2014/main" id="{B6BCA335-F947-3D0C-B7AB-AFD14BAB4F10}"/>
              </a:ext>
            </a:extLst>
          </p:cNvPr>
          <p:cNvSpPr txBox="1"/>
          <p:nvPr/>
        </p:nvSpPr>
        <p:spPr>
          <a:xfrm>
            <a:off x="606552" y="1457063"/>
            <a:ext cx="10515600" cy="1569660"/>
          </a:xfrm>
          <a:prstGeom prst="rect">
            <a:avLst/>
          </a:prstGeom>
          <a:noFill/>
        </p:spPr>
        <p:txBody>
          <a:bodyPr wrap="square" rtlCol="0">
            <a:spAutoFit/>
          </a:bodyPr>
          <a:lstStyle/>
          <a:p>
            <a:r>
              <a:rPr lang="zh-CN" altLang="en-US" sz="2400" dirty="0"/>
              <a:t>案例：患儿男，</a:t>
            </a:r>
            <a:r>
              <a:rPr lang="en-US" altLang="zh-CN" sz="2400" dirty="0"/>
              <a:t>23</a:t>
            </a:r>
            <a:r>
              <a:rPr lang="zh-CN" altLang="en-US" sz="2400" dirty="0"/>
              <a:t>天新生儿，出生时有皮肤瘀斑表现，出生以来频繁哭闹，周五送检凝血常规，提示不明原因</a:t>
            </a:r>
            <a:r>
              <a:rPr lang="en-US" altLang="zh-CN" sz="2400" dirty="0"/>
              <a:t>APTT</a:t>
            </a:r>
            <a:r>
              <a:rPr lang="zh-CN" altLang="en-US" sz="2400" dirty="0"/>
              <a:t>单独延长（</a:t>
            </a:r>
            <a:r>
              <a:rPr lang="en-US" altLang="zh-CN" sz="2400" dirty="0"/>
              <a:t>88.5</a:t>
            </a:r>
            <a:r>
              <a:rPr lang="zh-CN" altLang="en-US" sz="2400" dirty="0"/>
              <a:t>秒）。</a:t>
            </a:r>
            <a:endParaRPr lang="en-US" altLang="zh-CN" sz="2400" dirty="0"/>
          </a:p>
          <a:p>
            <a:pPr marL="342900" indent="-342900">
              <a:buFont typeface="Arial" panose="020B0604020202020204" pitchFamily="34" charset="0"/>
              <a:buChar char="•"/>
            </a:pPr>
            <a:r>
              <a:rPr lang="zh-CN" altLang="en-US" sz="2400" dirty="0"/>
              <a:t>凝血实验室主动建议急查凝血因子，</a:t>
            </a:r>
            <a:r>
              <a:rPr lang="en-US" altLang="zh-CN" sz="2400" dirty="0"/>
              <a:t>FVIII</a:t>
            </a:r>
            <a:r>
              <a:rPr lang="zh-CN" altLang="en-US" sz="2400" dirty="0"/>
              <a:t>：</a:t>
            </a:r>
            <a:r>
              <a:rPr lang="en-US" altLang="zh-CN" sz="2400" dirty="0"/>
              <a:t>0.6%</a:t>
            </a:r>
            <a:r>
              <a:rPr lang="zh-CN" altLang="en-US" sz="2400" dirty="0"/>
              <a:t>，</a:t>
            </a:r>
            <a:r>
              <a:rPr lang="en-US" altLang="zh-CN" sz="2400" dirty="0"/>
              <a:t>FIX:65%</a:t>
            </a:r>
            <a:r>
              <a:rPr lang="zh-CN" altLang="en-US" sz="2400" dirty="0"/>
              <a:t>。</a:t>
            </a:r>
            <a:endParaRPr lang="en-US" altLang="zh-CN" sz="2400" dirty="0"/>
          </a:p>
          <a:p>
            <a:pPr marL="342900" indent="-342900">
              <a:buFont typeface="Arial" panose="020B0604020202020204" pitchFamily="34" charset="0"/>
              <a:buChar char="•"/>
            </a:pPr>
            <a:r>
              <a:rPr lang="zh-CN" altLang="en-US" sz="2400" dirty="0"/>
              <a:t>病房立即给予输注重组</a:t>
            </a:r>
            <a:r>
              <a:rPr lang="en-US" altLang="zh-CN" sz="2400" dirty="0"/>
              <a:t>FVIII</a:t>
            </a:r>
            <a:r>
              <a:rPr lang="zh-CN" altLang="en-US" sz="2400" dirty="0"/>
              <a:t>，随后影像检查结果回报提示腹股沟血肿。</a:t>
            </a:r>
            <a:endParaRPr lang="en-US" altLang="zh-CN" sz="2400" dirty="0"/>
          </a:p>
        </p:txBody>
      </p:sp>
      <p:sp>
        <p:nvSpPr>
          <p:cNvPr id="3" name="标题 1">
            <a:extLst>
              <a:ext uri="{FF2B5EF4-FFF2-40B4-BE49-F238E27FC236}">
                <a16:creationId xmlns:a16="http://schemas.microsoft.com/office/drawing/2014/main" id="{C117D448-5F01-5B7D-5238-2504DABB0D68}"/>
              </a:ext>
            </a:extLst>
          </p:cNvPr>
          <p:cNvSpPr txBox="1">
            <a:spLocks/>
          </p:cNvSpPr>
          <p:nvPr/>
        </p:nvSpPr>
        <p:spPr bwMode="auto">
          <a:xfrm>
            <a:off x="606552" y="3026723"/>
            <a:ext cx="10866120" cy="110871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ea typeface="宋体" charset="-122"/>
              </a:defRPr>
            </a:lvl2pPr>
            <a:lvl3pPr algn="l" rtl="0" eaLnBrk="0" fontAlgn="base" hangingPunct="0">
              <a:lnSpc>
                <a:spcPct val="90000"/>
              </a:lnSpc>
              <a:spcBef>
                <a:spcPct val="0"/>
              </a:spcBef>
              <a:spcAft>
                <a:spcPct val="0"/>
              </a:spcAft>
              <a:defRPr sz="4400">
                <a:solidFill>
                  <a:schemeClr val="tx1"/>
                </a:solidFill>
                <a:latin typeface="Calibri Light"/>
                <a:ea typeface="宋体" charset="-122"/>
              </a:defRPr>
            </a:lvl3pPr>
            <a:lvl4pPr algn="l" rtl="0" eaLnBrk="0" fontAlgn="base" hangingPunct="0">
              <a:lnSpc>
                <a:spcPct val="90000"/>
              </a:lnSpc>
              <a:spcBef>
                <a:spcPct val="0"/>
              </a:spcBef>
              <a:spcAft>
                <a:spcPct val="0"/>
              </a:spcAft>
              <a:defRPr sz="4400">
                <a:solidFill>
                  <a:schemeClr val="tx1"/>
                </a:solidFill>
                <a:latin typeface="Calibri Light"/>
                <a:ea typeface="宋体" charset="-122"/>
              </a:defRPr>
            </a:lvl4pPr>
            <a:lvl5pPr algn="l" rtl="0" eaLnBrk="0" fontAlgn="base" hangingPunct="0">
              <a:lnSpc>
                <a:spcPct val="90000"/>
              </a:lnSpc>
              <a:spcBef>
                <a:spcPct val="0"/>
              </a:spcBef>
              <a:spcAft>
                <a:spcPct val="0"/>
              </a:spcAft>
              <a:defRPr sz="4400">
                <a:solidFill>
                  <a:schemeClr val="tx1"/>
                </a:solidFill>
                <a:latin typeface="Calibri Light"/>
                <a:ea typeface="宋体" charset="-122"/>
              </a:defRPr>
            </a:lvl5pPr>
            <a:lvl6pPr marL="457200" algn="l" rtl="0" fontAlgn="base">
              <a:lnSpc>
                <a:spcPct val="90000"/>
              </a:lnSpc>
              <a:spcBef>
                <a:spcPct val="0"/>
              </a:spcBef>
              <a:spcAft>
                <a:spcPct val="0"/>
              </a:spcAft>
              <a:defRPr sz="4400">
                <a:solidFill>
                  <a:schemeClr val="tx1"/>
                </a:solidFill>
                <a:latin typeface="Calibri Light"/>
                <a:ea typeface="宋体" charset="-122"/>
              </a:defRPr>
            </a:lvl6pPr>
            <a:lvl7pPr marL="914400" algn="l" rtl="0" fontAlgn="base">
              <a:lnSpc>
                <a:spcPct val="90000"/>
              </a:lnSpc>
              <a:spcBef>
                <a:spcPct val="0"/>
              </a:spcBef>
              <a:spcAft>
                <a:spcPct val="0"/>
              </a:spcAft>
              <a:defRPr sz="4400">
                <a:solidFill>
                  <a:schemeClr val="tx1"/>
                </a:solidFill>
                <a:latin typeface="Calibri Light"/>
                <a:ea typeface="宋体" charset="-122"/>
              </a:defRPr>
            </a:lvl7pPr>
            <a:lvl8pPr marL="1371600" algn="l" rtl="0" fontAlgn="base">
              <a:lnSpc>
                <a:spcPct val="90000"/>
              </a:lnSpc>
              <a:spcBef>
                <a:spcPct val="0"/>
              </a:spcBef>
              <a:spcAft>
                <a:spcPct val="0"/>
              </a:spcAft>
              <a:defRPr sz="4400">
                <a:solidFill>
                  <a:schemeClr val="tx1"/>
                </a:solidFill>
                <a:latin typeface="Calibri Light"/>
                <a:ea typeface="宋体" charset="-122"/>
              </a:defRPr>
            </a:lvl8pPr>
            <a:lvl9pPr marL="1828800" algn="l" rtl="0" fontAlgn="base">
              <a:lnSpc>
                <a:spcPct val="90000"/>
              </a:lnSpc>
              <a:spcBef>
                <a:spcPct val="0"/>
              </a:spcBef>
              <a:spcAft>
                <a:spcPct val="0"/>
              </a:spcAft>
              <a:defRPr sz="4400">
                <a:solidFill>
                  <a:schemeClr val="tx1"/>
                </a:solidFill>
                <a:latin typeface="Calibri Light"/>
                <a:ea typeface="宋体" charset="-122"/>
              </a:defRPr>
            </a:lvl9pPr>
          </a:lstStyle>
          <a:p>
            <a:pPr marL="571500" indent="-571500">
              <a:buFont typeface="Arial" panose="020B0604020202020204" pitchFamily="34" charset="0"/>
              <a:buChar char="•"/>
            </a:pPr>
            <a:r>
              <a:rPr lang="zh-CN" altLang="en-US" sz="2800" b="1" dirty="0"/>
              <a:t>对接受手术的血友病患者连续监测因子、因子抑制物；</a:t>
            </a:r>
          </a:p>
        </p:txBody>
      </p:sp>
      <p:pic>
        <p:nvPicPr>
          <p:cNvPr id="6" name="图片 5">
            <a:extLst>
              <a:ext uri="{FF2B5EF4-FFF2-40B4-BE49-F238E27FC236}">
                <a16:creationId xmlns:a16="http://schemas.microsoft.com/office/drawing/2014/main" id="{7E96CEFC-27FE-27FF-1A4B-304B761332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41119" y="3831277"/>
            <a:ext cx="3918337" cy="2941379"/>
          </a:xfrm>
          <a:prstGeom prst="rect">
            <a:avLst/>
          </a:prstGeom>
        </p:spPr>
      </p:pic>
      <p:sp>
        <p:nvSpPr>
          <p:cNvPr id="7" name="文本框 6">
            <a:extLst>
              <a:ext uri="{FF2B5EF4-FFF2-40B4-BE49-F238E27FC236}">
                <a16:creationId xmlns:a16="http://schemas.microsoft.com/office/drawing/2014/main" id="{28693ECA-9B3E-1CD7-A501-72D0BB68DD1A}"/>
              </a:ext>
            </a:extLst>
          </p:cNvPr>
          <p:cNvSpPr txBox="1"/>
          <p:nvPr/>
        </p:nvSpPr>
        <p:spPr>
          <a:xfrm>
            <a:off x="877824" y="182880"/>
            <a:ext cx="6047232" cy="523220"/>
          </a:xfrm>
          <a:prstGeom prst="rect">
            <a:avLst/>
          </a:prstGeom>
          <a:noFill/>
        </p:spPr>
        <p:txBody>
          <a:bodyPr wrap="square" rtlCol="0">
            <a:spAutoFit/>
          </a:bodyPr>
          <a:lstStyle/>
          <a:p>
            <a:r>
              <a:rPr lang="zh-CN" altLang="en-US" sz="2800" b="1" i="1" dirty="0">
                <a:solidFill>
                  <a:schemeClr val="accent5"/>
                </a:solidFill>
              </a:rPr>
              <a:t>凝血因子检测及时、准确的重要性</a:t>
            </a:r>
          </a:p>
        </p:txBody>
      </p:sp>
      <p:sp>
        <p:nvSpPr>
          <p:cNvPr id="8" name="文本框 7">
            <a:extLst>
              <a:ext uri="{FF2B5EF4-FFF2-40B4-BE49-F238E27FC236}">
                <a16:creationId xmlns:a16="http://schemas.microsoft.com/office/drawing/2014/main" id="{11A2C845-BEE8-97B6-A5D4-A7920BC9DFF1}"/>
              </a:ext>
            </a:extLst>
          </p:cNvPr>
          <p:cNvSpPr txBox="1"/>
          <p:nvPr/>
        </p:nvSpPr>
        <p:spPr>
          <a:xfrm>
            <a:off x="1292351" y="4364478"/>
            <a:ext cx="4035552" cy="830997"/>
          </a:xfrm>
          <a:prstGeom prst="rect">
            <a:avLst/>
          </a:prstGeom>
          <a:noFill/>
        </p:spPr>
        <p:txBody>
          <a:bodyPr wrap="square" rtlCol="0">
            <a:spAutoFit/>
          </a:bodyPr>
          <a:lstStyle/>
          <a:p>
            <a:r>
              <a:rPr lang="en-US" altLang="zh-CN" sz="2400" dirty="0"/>
              <a:t>VIII</a:t>
            </a:r>
            <a:r>
              <a:rPr lang="zh-CN" altLang="en-US" sz="2400" dirty="0"/>
              <a:t>因子活性的微小变化都对应着患者巨大的药品支出；</a:t>
            </a:r>
          </a:p>
        </p:txBody>
      </p:sp>
      <p:pic>
        <p:nvPicPr>
          <p:cNvPr id="9" name="图片 8">
            <a:extLst>
              <a:ext uri="{FF2B5EF4-FFF2-40B4-BE49-F238E27FC236}">
                <a16:creationId xmlns:a16="http://schemas.microsoft.com/office/drawing/2014/main" id="{58C72F46-6123-7135-D029-BAD507C9A3E6}"/>
              </a:ext>
            </a:extLst>
          </p:cNvPr>
          <p:cNvPicPr>
            <a:picLocks noChangeAspect="1"/>
          </p:cNvPicPr>
          <p:nvPr>
            <p:custDataLst>
              <p:tags r:id="rId1"/>
            </p:custDataLst>
          </p:nvPr>
        </p:nvPicPr>
        <p:blipFill>
          <a:blip r:embed="rId4"/>
          <a:srcRect l="-1157" t="18291" r="1157" b="12369"/>
          <a:stretch>
            <a:fillRect/>
          </a:stretch>
        </p:blipFill>
        <p:spPr>
          <a:xfrm>
            <a:off x="9260205" y="74295"/>
            <a:ext cx="2931795" cy="477520"/>
          </a:xfrm>
          <a:prstGeom prst="rect">
            <a:avLst/>
          </a:prstGeom>
        </p:spPr>
      </p:pic>
    </p:spTree>
    <p:extLst>
      <p:ext uri="{BB962C8B-B14F-4D97-AF65-F5344CB8AC3E}">
        <p14:creationId xmlns:p14="http://schemas.microsoft.com/office/powerpoint/2010/main" val="444765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156"/>
          <p:cNvGraphicFramePr>
            <a:graphicFrameLocks noGrp="1"/>
          </p:cNvGraphicFramePr>
          <p:nvPr>
            <p:extLst>
              <p:ext uri="{D42A27DB-BD31-4B8C-83A1-F6EECF244321}">
                <p14:modId xmlns:p14="http://schemas.microsoft.com/office/powerpoint/2010/main" val="399749018"/>
              </p:ext>
            </p:extLst>
          </p:nvPr>
        </p:nvGraphicFramePr>
        <p:xfrm>
          <a:off x="281042" y="802367"/>
          <a:ext cx="11546779" cy="2522987"/>
        </p:xfrm>
        <a:graphic>
          <a:graphicData uri="http://schemas.openxmlformats.org/drawingml/2006/table">
            <a:tbl>
              <a:tblPr/>
              <a:tblGrid>
                <a:gridCol w="1467306">
                  <a:extLst>
                    <a:ext uri="{9D8B030D-6E8A-4147-A177-3AD203B41FA5}">
                      <a16:colId xmlns:a16="http://schemas.microsoft.com/office/drawing/2014/main" val="20000"/>
                    </a:ext>
                  </a:extLst>
                </a:gridCol>
                <a:gridCol w="2289408">
                  <a:extLst>
                    <a:ext uri="{9D8B030D-6E8A-4147-A177-3AD203B41FA5}">
                      <a16:colId xmlns:a16="http://schemas.microsoft.com/office/drawing/2014/main" val="20001"/>
                    </a:ext>
                  </a:extLst>
                </a:gridCol>
                <a:gridCol w="2198237">
                  <a:extLst>
                    <a:ext uri="{9D8B030D-6E8A-4147-A177-3AD203B41FA5}">
                      <a16:colId xmlns:a16="http://schemas.microsoft.com/office/drawing/2014/main" val="20002"/>
                    </a:ext>
                  </a:extLst>
                </a:gridCol>
                <a:gridCol w="2198237">
                  <a:extLst>
                    <a:ext uri="{9D8B030D-6E8A-4147-A177-3AD203B41FA5}">
                      <a16:colId xmlns:a16="http://schemas.microsoft.com/office/drawing/2014/main" val="20003"/>
                    </a:ext>
                  </a:extLst>
                </a:gridCol>
                <a:gridCol w="2182310">
                  <a:extLst>
                    <a:ext uri="{9D8B030D-6E8A-4147-A177-3AD203B41FA5}">
                      <a16:colId xmlns:a16="http://schemas.microsoft.com/office/drawing/2014/main" val="20004"/>
                    </a:ext>
                  </a:extLst>
                </a:gridCol>
                <a:gridCol w="1211281">
                  <a:extLst>
                    <a:ext uri="{9D8B030D-6E8A-4147-A177-3AD203B41FA5}">
                      <a16:colId xmlns:a16="http://schemas.microsoft.com/office/drawing/2014/main" val="20005"/>
                    </a:ext>
                  </a:extLst>
                </a:gridCol>
              </a:tblGrid>
              <a:tr h="340217">
                <a:tc>
                  <a:txBody>
                    <a:bodyPr/>
                    <a:lstStyle/>
                    <a:p>
                      <a:pPr marL="0" marR="0" lvl="0" indent="0" algn="ctr" defTabSz="914400" rtl="0" eaLnBrk="1" fontAlgn="base" latinLnBrk="0" hangingPunct="1">
                        <a:lnSpc>
                          <a:spcPct val="90000"/>
                        </a:lnSpc>
                        <a:spcBef>
                          <a:spcPct val="0"/>
                        </a:spcBef>
                        <a:spcAft>
                          <a:spcPct val="0"/>
                        </a:spcAft>
                        <a:buClrTx/>
                        <a:buSzTx/>
                        <a:buFontTx/>
                        <a:buNone/>
                        <a:tabLst/>
                      </a:pPr>
                      <a:endParaRPr kumimoji="0" lang="zh-CN" altLang="en-US" sz="20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20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A</a:t>
                      </a:r>
                      <a:endParaRPr kumimoji="0" lang="zh-CN" altLang="en-US" sz="20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20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B</a:t>
                      </a:r>
                      <a:endParaRPr kumimoji="0" lang="zh-CN" altLang="en-US" sz="20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4472C4"/>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altLang="zh-CN" sz="20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C</a:t>
                      </a:r>
                      <a:endParaRPr kumimoji="0" lang="zh-CN" altLang="en-US" sz="20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4472C4"/>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20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D</a:t>
                      </a:r>
                      <a:endParaRPr kumimoji="0" lang="zh-CN" altLang="en-US" sz="20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20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参考范围</a:t>
                      </a: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08323">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患者信息</a:t>
                      </a: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女</a:t>
                      </a:r>
                      <a:r>
                        <a:rPr kumimoji="0" lang="zh-CN" altLang="en-US"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a:t>
                      </a:r>
                      <a:r>
                        <a:rPr kumimoji="0" lang="en-US" altLang="zh-CN"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30</a:t>
                      </a:r>
                      <a:r>
                        <a:rPr kumimoji="0" lang="zh-CN" altLang="en-US"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岁</a:t>
                      </a:r>
                      <a:endPar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女，</a:t>
                      </a:r>
                      <a:r>
                        <a:rPr kumimoji="0" lang="en-US" altLang="zh-CN"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22</a:t>
                      </a:r>
                      <a:r>
                        <a:rPr kumimoji="0" lang="zh-CN" altLang="en-US"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岁</a:t>
                      </a: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男，</a:t>
                      </a:r>
                      <a:r>
                        <a:rPr kumimoji="0" lang="en-US" altLang="zh-CN"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32</a:t>
                      </a:r>
                      <a:r>
                        <a:rPr kumimoji="0" lang="zh-CN" altLang="en-US"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岁</a:t>
                      </a: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女，</a:t>
                      </a:r>
                      <a:r>
                        <a:rPr kumimoji="0" lang="en-US" altLang="zh-CN"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51</a:t>
                      </a:r>
                      <a:r>
                        <a:rPr kumimoji="0" lang="zh-CN" altLang="en-US"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岁</a:t>
                      </a: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endParaRPr kumimoji="0" lang="zh-CN" altLang="en-US"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endParaRP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619196">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病史</a:t>
                      </a: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感冒输液致手臂血肿，</a:t>
                      </a:r>
                      <a:r>
                        <a:rPr kumimoji="0" lang="en-US"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5</a:t>
                      </a:r>
                      <a:r>
                        <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个月前剖宫术，否认出血史</a:t>
                      </a: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腹腔积液致腹痛，</a:t>
                      </a:r>
                      <a:endParaRPr kumimoji="0" lang="en-US"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10</a:t>
                      </a:r>
                      <a:r>
                        <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年前确诊血友病，间断出血史</a:t>
                      </a: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不明原因血尿。</a:t>
                      </a:r>
                      <a:r>
                        <a:rPr kumimoji="0" lang="en-US" altLang="zh-CN"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APTT 62s, PT 16s</a:t>
                      </a:r>
                      <a:endPar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肾周血肿入院，诊断血友病多年</a:t>
                      </a: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endParaRPr kumimoji="0" lang="zh-CN" altLang="en-US"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endParaRP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21317">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18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VIII</a:t>
                      </a:r>
                      <a:r>
                        <a:rPr kumimoji="0" lang="zh-CN" altLang="en-US" sz="18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因子</a:t>
                      </a:r>
                      <a:endPar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8.0%</a:t>
                      </a: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2.0%</a:t>
                      </a: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25%</a:t>
                      </a: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18%</a:t>
                      </a:r>
                      <a:endParaRPr kumimoji="0" lang="zh-CN" altLang="en-US"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endParaRP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60-150%</a:t>
                      </a:r>
                      <a:endParaRPr kumimoji="0" lang="zh-CN" altLang="en-US"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endParaRP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64843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1"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临床诊断</a:t>
                      </a: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血友病甲，</a:t>
                      </a:r>
                      <a:endParaRPr kumimoji="0" lang="en-US"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申请基因检测</a:t>
                      </a: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血</a:t>
                      </a: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友病甲，</a:t>
                      </a:r>
                      <a:endParaRPr kumimoji="0" lang="en-US"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申请基因检测</a:t>
                      </a: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轻型血友病甲</a:t>
                      </a: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血友病甲，</a:t>
                      </a:r>
                      <a:endPar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申请基因检测</a:t>
                      </a: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endPar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68555" marR="68555" marT="45724" marB="45724"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graphicFrame>
        <p:nvGraphicFramePr>
          <p:cNvPr id="6" name="表格 5"/>
          <p:cNvGraphicFramePr>
            <a:graphicFrameLocks noGrp="1"/>
          </p:cNvGraphicFramePr>
          <p:nvPr>
            <p:extLst>
              <p:ext uri="{D42A27DB-BD31-4B8C-83A1-F6EECF244321}">
                <p14:modId xmlns:p14="http://schemas.microsoft.com/office/powerpoint/2010/main" val="21971934"/>
              </p:ext>
            </p:extLst>
          </p:nvPr>
        </p:nvGraphicFramePr>
        <p:xfrm>
          <a:off x="281041" y="3325354"/>
          <a:ext cx="11689285" cy="3383598"/>
        </p:xfrm>
        <a:graphic>
          <a:graphicData uri="http://schemas.openxmlformats.org/drawingml/2006/table">
            <a:tbl>
              <a:tblPr/>
              <a:tblGrid>
                <a:gridCol w="1939538">
                  <a:extLst>
                    <a:ext uri="{9D8B030D-6E8A-4147-A177-3AD203B41FA5}">
                      <a16:colId xmlns:a16="http://schemas.microsoft.com/office/drawing/2014/main" val="20000"/>
                    </a:ext>
                  </a:extLst>
                </a:gridCol>
                <a:gridCol w="1745779">
                  <a:extLst>
                    <a:ext uri="{9D8B030D-6E8A-4147-A177-3AD203B41FA5}">
                      <a16:colId xmlns:a16="http://schemas.microsoft.com/office/drawing/2014/main" val="20001"/>
                    </a:ext>
                  </a:extLst>
                </a:gridCol>
                <a:gridCol w="2267182">
                  <a:extLst>
                    <a:ext uri="{9D8B030D-6E8A-4147-A177-3AD203B41FA5}">
                      <a16:colId xmlns:a16="http://schemas.microsoft.com/office/drawing/2014/main" val="20002"/>
                    </a:ext>
                  </a:extLst>
                </a:gridCol>
                <a:gridCol w="2269192">
                  <a:extLst>
                    <a:ext uri="{9D8B030D-6E8A-4147-A177-3AD203B41FA5}">
                      <a16:colId xmlns:a16="http://schemas.microsoft.com/office/drawing/2014/main" val="20003"/>
                    </a:ext>
                  </a:extLst>
                </a:gridCol>
                <a:gridCol w="1947554">
                  <a:extLst>
                    <a:ext uri="{9D8B030D-6E8A-4147-A177-3AD203B41FA5}">
                      <a16:colId xmlns:a16="http://schemas.microsoft.com/office/drawing/2014/main" val="20004"/>
                    </a:ext>
                  </a:extLst>
                </a:gridCol>
                <a:gridCol w="1520040">
                  <a:extLst>
                    <a:ext uri="{9D8B030D-6E8A-4147-A177-3AD203B41FA5}">
                      <a16:colId xmlns:a16="http://schemas.microsoft.com/office/drawing/2014/main" val="20005"/>
                    </a:ext>
                  </a:extLst>
                </a:gridCol>
              </a:tblGrid>
              <a:tr h="0">
                <a:tc gridSpan="6">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建议检查</a:t>
                      </a: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4472C4"/>
                    </a:solidFill>
                  </a:tcPr>
                </a:tc>
                <a:tc hMerge="1">
                  <a:txBody>
                    <a:bodyPr/>
                    <a:lstStyle/>
                    <a:p>
                      <a:endParaRPr lang="zh-CN" altLang="en-US" sz="1800" dirty="0"/>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hMerge="1">
                  <a:txBody>
                    <a:bodyPr/>
                    <a:lstStyle/>
                    <a:p>
                      <a:endParaRPr lang="zh-CN" altLang="en-US" sz="1800" dirty="0"/>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sz="1800" dirty="0"/>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r h="517525">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VIII</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因子抑制物</a:t>
                      </a: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2.5 </a:t>
                      </a: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1217613" rtl="0" eaLnBrk="1" fontAlgn="base" latinLnBrk="0" hangingPunct="1">
                        <a:lnSpc>
                          <a:spcPct val="9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a:t>
                      </a: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1217613" rtl="0" eaLnBrk="1" fontAlgn="base" latinLnBrk="0" hangingPunct="1">
                        <a:lnSpc>
                          <a:spcPct val="90000"/>
                        </a:lnSpc>
                        <a:spcBef>
                          <a:spcPct val="0"/>
                        </a:spcBef>
                        <a:spcAft>
                          <a:spcPct val="0"/>
                        </a:spcAft>
                        <a:buClrTx/>
                        <a:buSzTx/>
                        <a:buFontTx/>
                        <a:buNone/>
                        <a:tabLst/>
                        <a:defRPr/>
                      </a:pP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a:t>
                      </a: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&lt;0.5</a:t>
                      </a:r>
                      <a:endPar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&lt;</a:t>
                      </a:r>
                      <a:r>
                        <a:rPr kumimoji="0" lang="en-US" altLang="zh-CN"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0.5 BU/mL</a:t>
                      </a:r>
                      <a:endPar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42913">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VWF</a:t>
                      </a:r>
                      <a:r>
                        <a:rPr kumimoji="0" lang="zh-CN" altLang="en-US" sz="1800" b="1"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水平</a:t>
                      </a: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a:t>
                      </a: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       3.6</a:t>
                      </a:r>
                      <a:r>
                        <a:rPr kumimoji="0" lang="en-US" altLang="zh-CN"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a:t>
                      </a: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185%</a:t>
                      </a: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250%</a:t>
                      </a:r>
                      <a:endPar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altLang="zh-CN"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rPr>
                        <a:t>50-200%</a:t>
                      </a:r>
                      <a:endPar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468311">
                <a:tc>
                  <a:txBody>
                    <a:body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altLang="zh-CN" sz="1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FVIII</a:t>
                      </a:r>
                      <a:r>
                        <a:rPr kumimoji="0" lang="zh-CN" altLang="en-US" sz="1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基因</a:t>
                      </a:r>
                      <a:r>
                        <a:rPr kumimoji="0" lang="en-US" altLang="zh-CN" sz="1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a:t>
                      </a:r>
                      <a:r>
                        <a:rPr lang="gsw-FR" b="1"/>
                        <a:t>HUMARA</a:t>
                      </a:r>
                      <a:r>
                        <a:rPr lang="zh-CN" altLang="en-US" b="1"/>
                        <a:t>分析</a:t>
                      </a:r>
                      <a:endParaRPr kumimoji="0" lang="zh-CN" altLang="en-US" sz="18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algn="ctr"/>
                      <a:endParaRPr lang="zh-CN" altLang="en-US" sz="1800" b="1" dirty="0">
                        <a:solidFill>
                          <a:srgbClr val="FF0000"/>
                        </a:solidFill>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endParaRPr lang="en-US" altLang="zh-CN" sz="1800" b="1">
                        <a:solidFill>
                          <a:srgbClr val="FF0000"/>
                        </a:solidFill>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endParaRPr lang="en-US" altLang="zh-CN" sz="1800" b="1">
                        <a:solidFill>
                          <a:srgbClr val="FF0000"/>
                        </a:solidFill>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杂合突变合并</a:t>
                      </a:r>
                      <a:r>
                        <a:rPr kumimoji="0" lang="en-US" altLang="zh-CN"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X</a:t>
                      </a:r>
                      <a:r>
                        <a:rPr kumimoji="0" lang="zh-CN" altLang="en-US" sz="1800" b="0" i="0" u="none" strike="noStrike" cap="none" normalizeH="0" baseline="0">
                          <a:ln>
                            <a:noFill/>
                          </a:ln>
                          <a:solidFill>
                            <a:srgbClr val="000000"/>
                          </a:solidFill>
                          <a:effectLst/>
                          <a:latin typeface="微软雅黑" panose="020B0503020204020204" pitchFamily="34" charset="-122"/>
                          <a:ea typeface="微软雅黑" panose="020B0503020204020204" pitchFamily="34" charset="-122"/>
                        </a:rPr>
                        <a:t>染色体非随机失活</a:t>
                      </a:r>
                      <a:endPar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endPar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68311">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zh-CN" altLang="en-US" sz="1800" b="1"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rPr>
                        <a:t>其他凝血检查</a:t>
                      </a:r>
                      <a:endParaRPr kumimoji="0" lang="zh-CN" altLang="en-US" sz="18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algn="ctr"/>
                      <a:endParaRPr lang="zh-CN" altLang="en-US" sz="1800" b="1" dirty="0">
                        <a:solidFill>
                          <a:srgbClr val="FF0000"/>
                        </a:solidFill>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endParaRPr lang="en-US" altLang="zh-CN" sz="1800" b="1">
                        <a:solidFill>
                          <a:srgbClr val="FF0000"/>
                        </a:solidFill>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r>
                        <a:rPr kumimoji="0" lang="zh-CN" altLang="en-US" sz="1800" b="0" i="0" u="none" strike="noStrike" kern="1200" cap="none" normalizeH="0" baseline="0">
                          <a:ln>
                            <a:noFill/>
                          </a:ln>
                          <a:solidFill>
                            <a:srgbClr val="000000"/>
                          </a:solidFill>
                          <a:effectLst/>
                          <a:latin typeface="微软雅黑" panose="020B0503020204020204" pitchFamily="34" charset="-122"/>
                          <a:ea typeface="微软雅黑" panose="020B0503020204020204" pitchFamily="34" charset="-122"/>
                          <a:cs typeface="+mn-cs"/>
                        </a:rPr>
                        <a:t>多稀释度</a:t>
                      </a:r>
                      <a:r>
                        <a:rPr kumimoji="0" lang="en-US" altLang="zh-CN" sz="1800" b="0" i="0" u="none" strike="noStrike" kern="1200" cap="none" normalizeH="0" baseline="0">
                          <a:ln>
                            <a:noFill/>
                          </a:ln>
                          <a:solidFill>
                            <a:srgbClr val="000000"/>
                          </a:solidFill>
                          <a:effectLst/>
                          <a:latin typeface="微软雅黑" panose="020B0503020204020204" pitchFamily="34" charset="-122"/>
                          <a:ea typeface="微软雅黑" panose="020B0503020204020204" pitchFamily="34" charset="-122"/>
                          <a:cs typeface="+mn-cs"/>
                        </a:rPr>
                        <a:t>FVIII</a:t>
                      </a:r>
                      <a:r>
                        <a:rPr kumimoji="0" lang="zh-CN" altLang="en-US" sz="1800" b="0" i="0" u="none" strike="noStrike" kern="1200" cap="none" normalizeH="0" baseline="0">
                          <a:ln>
                            <a:noFill/>
                          </a:ln>
                          <a:solidFill>
                            <a:srgbClr val="000000"/>
                          </a:solidFill>
                          <a:effectLst/>
                          <a:latin typeface="微软雅黑" panose="020B0503020204020204" pitchFamily="34" charset="-122"/>
                          <a:ea typeface="微软雅黑" panose="020B0503020204020204" pitchFamily="34" charset="-122"/>
                          <a:cs typeface="+mn-cs"/>
                        </a:rPr>
                        <a:t>：</a:t>
                      </a:r>
                      <a:r>
                        <a:rPr kumimoji="0" lang="en-US" altLang="zh-CN" sz="1800" b="0" i="0" u="none" strike="noStrike" kern="1200" cap="none" normalizeH="0" baseline="0">
                          <a:ln>
                            <a:noFill/>
                          </a:ln>
                          <a:solidFill>
                            <a:srgbClr val="000000"/>
                          </a:solidFill>
                          <a:effectLst/>
                          <a:latin typeface="微软雅黑" panose="020B0503020204020204" pitchFamily="34" charset="-122"/>
                          <a:ea typeface="微软雅黑" panose="020B0503020204020204" pitchFamily="34" charset="-122"/>
                          <a:cs typeface="+mn-cs"/>
                        </a:rPr>
                        <a:t>105%</a:t>
                      </a:r>
                      <a:r>
                        <a:rPr kumimoji="0" lang="zh-CN" altLang="en-US" sz="1800" b="0" i="0" u="none" strike="noStrike" kern="1200" cap="none" normalizeH="0" baseline="0">
                          <a:ln>
                            <a:noFill/>
                          </a:ln>
                          <a:solidFill>
                            <a:srgbClr val="000000"/>
                          </a:solidFill>
                          <a:effectLst/>
                          <a:latin typeface="微软雅黑" panose="020B0503020204020204" pitchFamily="34" charset="-122"/>
                          <a:ea typeface="微软雅黑" panose="020B0503020204020204" pitchFamily="34" charset="-122"/>
                          <a:cs typeface="+mn-cs"/>
                        </a:rPr>
                        <a:t>；</a:t>
                      </a:r>
                      <a:r>
                        <a:rPr kumimoji="0" lang="en-US" altLang="zh-CN" sz="1800" b="0" i="0" u="none" strike="noStrike" kern="1200" cap="none" normalizeH="0" baseline="0">
                          <a:ln>
                            <a:noFill/>
                          </a:ln>
                          <a:solidFill>
                            <a:srgbClr val="000000"/>
                          </a:solidFill>
                          <a:effectLst/>
                          <a:latin typeface="微软雅黑" panose="020B0503020204020204" pitchFamily="34" charset="-122"/>
                          <a:ea typeface="微软雅黑" panose="020B0503020204020204" pitchFamily="34" charset="-122"/>
                          <a:cs typeface="+mn-cs"/>
                        </a:rPr>
                        <a:t>FII</a:t>
                      </a:r>
                      <a:r>
                        <a:rPr kumimoji="0" lang="zh-CN" altLang="en-US" sz="1800" b="0" i="0" u="none" strike="noStrike" kern="1200" cap="none" normalizeH="0" baseline="0">
                          <a:ln>
                            <a:noFill/>
                          </a:ln>
                          <a:solidFill>
                            <a:srgbClr val="000000"/>
                          </a:solidFill>
                          <a:effectLst/>
                          <a:latin typeface="微软雅黑" panose="020B0503020204020204" pitchFamily="34" charset="-122"/>
                          <a:ea typeface="微软雅黑" panose="020B0503020204020204" pitchFamily="34" charset="-122"/>
                          <a:cs typeface="+mn-cs"/>
                        </a:rPr>
                        <a:t>：</a:t>
                      </a:r>
                      <a:r>
                        <a:rPr kumimoji="0" lang="en-US" altLang="zh-CN" sz="1800" b="0" i="0" u="none" strike="noStrike" kern="1200" cap="none" normalizeH="0" baseline="0">
                          <a:ln>
                            <a:noFill/>
                          </a:ln>
                          <a:solidFill>
                            <a:srgbClr val="000000"/>
                          </a:solidFill>
                          <a:effectLst/>
                          <a:latin typeface="微软雅黑" panose="020B0503020204020204" pitchFamily="34" charset="-122"/>
                          <a:ea typeface="微软雅黑" panose="020B0503020204020204" pitchFamily="34" charset="-122"/>
                          <a:cs typeface="+mn-cs"/>
                        </a:rPr>
                        <a:t>32%</a:t>
                      </a:r>
                      <a:r>
                        <a:rPr kumimoji="0" lang="zh-CN" altLang="en-US" sz="1800" b="0" i="0" u="none" strike="noStrike" kern="1200" cap="none" normalizeH="0" baseline="0">
                          <a:ln>
                            <a:noFill/>
                          </a:ln>
                          <a:solidFill>
                            <a:srgbClr val="000000"/>
                          </a:solidFill>
                          <a:effectLst/>
                          <a:latin typeface="微软雅黑" panose="020B0503020204020204" pitchFamily="34" charset="-122"/>
                          <a:ea typeface="微软雅黑" panose="020B0503020204020204" pitchFamily="34" charset="-122"/>
                          <a:cs typeface="+mn-cs"/>
                        </a:rPr>
                        <a:t>；</a:t>
                      </a:r>
                      <a:r>
                        <a:rPr kumimoji="0" lang="en-US" altLang="zh-CN" sz="1800" b="0" i="0" u="none" strike="noStrike" kern="1200" cap="none" normalizeH="0" baseline="0">
                          <a:ln>
                            <a:noFill/>
                          </a:ln>
                          <a:solidFill>
                            <a:srgbClr val="000000"/>
                          </a:solidFill>
                          <a:effectLst/>
                          <a:latin typeface="微软雅黑" panose="020B0503020204020204" pitchFamily="34" charset="-122"/>
                          <a:ea typeface="微软雅黑" panose="020B0503020204020204" pitchFamily="34" charset="-122"/>
                          <a:cs typeface="+mn-cs"/>
                        </a:rPr>
                        <a:t>LA+</a:t>
                      </a:r>
                      <a:r>
                        <a:rPr kumimoji="0" lang="zh-CN" altLang="en-US" sz="1800" b="0" i="0" u="none" strike="noStrike" kern="1200" cap="none" normalizeH="0" baseline="0">
                          <a:ln>
                            <a:noFill/>
                          </a:ln>
                          <a:solidFill>
                            <a:srgbClr val="000000"/>
                          </a:solidFill>
                          <a:effectLst/>
                          <a:latin typeface="微软雅黑" panose="020B0503020204020204" pitchFamily="34" charset="-122"/>
                          <a:ea typeface="微软雅黑" panose="020B0503020204020204" pitchFamily="34" charset="-122"/>
                          <a:cs typeface="+mn-cs"/>
                        </a:rPr>
                        <a:t>；</a:t>
                      </a:r>
                      <a:r>
                        <a:rPr kumimoji="0" lang="en-US" altLang="zh-CN" sz="1800" b="0" i="0" u="none" strike="noStrike" kern="1200" cap="none" normalizeH="0" baseline="0">
                          <a:ln>
                            <a:noFill/>
                          </a:ln>
                          <a:solidFill>
                            <a:srgbClr val="000000"/>
                          </a:solidFill>
                          <a:effectLst/>
                          <a:latin typeface="微软雅黑" panose="020B0503020204020204" pitchFamily="34" charset="-122"/>
                          <a:ea typeface="微软雅黑" panose="020B0503020204020204" pitchFamily="34" charset="-122"/>
                          <a:cs typeface="+mn-cs"/>
                        </a:rPr>
                        <a:t>aPS/PT+</a:t>
                      </a: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endParaRPr kumimoji="0" lang="zh-CN" altLang="en-US" sz="1800" b="1"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endPar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468311">
                <a:tc>
                  <a: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zh-CN" altLang="en-US" sz="18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最终诊断</a:t>
                      </a: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1" i="0" u="none" strike="noStrike" kern="1200" cap="none" normalizeH="0" baseline="0" dirty="0">
                          <a:ln>
                            <a:noFill/>
                          </a:ln>
                          <a:solidFill>
                            <a:srgbClr val="FF0000"/>
                          </a:solidFill>
                          <a:effectLst/>
                          <a:latin typeface="微软雅黑" panose="020B0503020204020204" pitchFamily="34" charset="-122"/>
                          <a:ea typeface="微软雅黑" panose="020B0503020204020204" pitchFamily="34" charset="-122"/>
                          <a:cs typeface="+mn-cs"/>
                        </a:rPr>
                        <a:t>获得性血友病甲</a:t>
                      </a: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1" i="0" u="none" strike="noStrike" kern="1200" cap="none" normalizeH="0" baseline="0">
                          <a:ln>
                            <a:noFill/>
                          </a:ln>
                          <a:solidFill>
                            <a:srgbClr val="FF0000"/>
                          </a:solidFill>
                          <a:effectLst/>
                          <a:latin typeface="微软雅黑" panose="020B0503020204020204" pitchFamily="34" charset="-122"/>
                          <a:ea typeface="微软雅黑" panose="020B0503020204020204" pitchFamily="34" charset="-122"/>
                          <a:cs typeface="+mn-cs"/>
                        </a:rPr>
                        <a:t>         血管性血友病</a:t>
                      </a:r>
                      <a:endParaRPr kumimoji="0" lang="en-US" altLang="zh-CN" sz="1800" b="1" i="0" u="none" strike="noStrike" kern="1200" cap="none" normalizeH="0" baseline="0">
                        <a:ln>
                          <a:noFill/>
                        </a:ln>
                        <a:solidFill>
                          <a:srgbClr val="FF0000"/>
                        </a:solidFill>
                        <a:effectLst/>
                        <a:latin typeface="微软雅黑" panose="020B0503020204020204" pitchFamily="34" charset="-122"/>
                        <a:ea typeface="微软雅黑" panose="020B0503020204020204" pitchFamily="34" charset="-122"/>
                        <a:cs typeface="+mn-cs"/>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1" i="0" u="none" strike="noStrike" kern="1200" cap="none" normalizeH="0" baseline="0">
                          <a:ln>
                            <a:noFill/>
                          </a:ln>
                          <a:solidFill>
                            <a:srgbClr val="FF0000"/>
                          </a:solidFill>
                          <a:effectLst/>
                          <a:latin typeface="微软雅黑" panose="020B0503020204020204" pitchFamily="34" charset="-122"/>
                          <a:ea typeface="微软雅黑" panose="020B0503020204020204" pitchFamily="34" charset="-122"/>
                          <a:cs typeface="+mn-cs"/>
                        </a:rPr>
                        <a:t>  狼疮抗凝物</a:t>
                      </a:r>
                      <a:r>
                        <a:rPr kumimoji="0" lang="en-US" altLang="zh-CN" sz="1800" b="1" i="0" u="none" strike="noStrike" kern="1200" cap="none" normalizeH="0" baseline="0">
                          <a:ln>
                            <a:noFill/>
                          </a:ln>
                          <a:solidFill>
                            <a:srgbClr val="FF0000"/>
                          </a:solidFill>
                          <a:effectLst/>
                          <a:latin typeface="微软雅黑" panose="020B0503020204020204" pitchFamily="34" charset="-122"/>
                          <a:ea typeface="微软雅黑" panose="020B0503020204020204" pitchFamily="34" charset="-122"/>
                          <a:cs typeface="+mn-cs"/>
                        </a:rPr>
                        <a:t>-</a:t>
                      </a:r>
                      <a:r>
                        <a:rPr kumimoji="0" lang="zh-CN" altLang="en-US" sz="1800" b="1" i="0" u="none" strike="noStrike" kern="1200" cap="none" normalizeH="0" baseline="0">
                          <a:ln>
                            <a:noFill/>
                          </a:ln>
                          <a:solidFill>
                            <a:srgbClr val="FF0000"/>
                          </a:solidFill>
                          <a:effectLst/>
                          <a:latin typeface="微软雅黑" panose="020B0503020204020204" pitchFamily="34" charset="-122"/>
                          <a:ea typeface="微软雅黑" panose="020B0503020204020204" pitchFamily="34" charset="-122"/>
                          <a:cs typeface="+mn-cs"/>
                        </a:rPr>
                        <a:t>低凝血酶原综合征</a:t>
                      </a:r>
                      <a:endParaRPr kumimoji="0" lang="en-US" altLang="zh-CN" sz="1800" b="1" i="0" u="none" strike="noStrike" kern="1200" cap="none" normalizeH="0" baseline="0">
                        <a:ln>
                          <a:noFill/>
                        </a:ln>
                        <a:solidFill>
                          <a:srgbClr val="FF0000"/>
                        </a:solidFill>
                        <a:effectLst/>
                        <a:latin typeface="微软雅黑" panose="020B0503020204020204" pitchFamily="34" charset="-122"/>
                        <a:ea typeface="微软雅黑" panose="020B0503020204020204" pitchFamily="34" charset="-122"/>
                        <a:cs typeface="+mn-cs"/>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zh-CN" altLang="en-US" sz="1800" b="1" i="0" u="none" strike="noStrike" cap="none" normalizeH="0" baseline="0">
                          <a:ln>
                            <a:noFill/>
                          </a:ln>
                          <a:solidFill>
                            <a:srgbClr val="FF0000"/>
                          </a:solidFill>
                          <a:effectLst/>
                          <a:latin typeface="微软雅黑" panose="020B0503020204020204" pitchFamily="34" charset="-122"/>
                          <a:ea typeface="微软雅黑" panose="020B0503020204020204" pitchFamily="34" charset="-122"/>
                        </a:rPr>
                        <a:t>遗传性血友病甲</a:t>
                      </a:r>
                      <a:endParaRPr kumimoji="0" lang="zh-CN" altLang="en-US" sz="1800" b="1" i="0" u="none" strike="noStrike" cap="none" normalizeH="0" baseline="0" dirty="0">
                        <a:ln>
                          <a:noFill/>
                        </a:ln>
                        <a:solidFill>
                          <a:srgbClr val="FF0000"/>
                        </a:solidFill>
                        <a:effectLst/>
                        <a:latin typeface="微软雅黑" panose="020B0503020204020204" pitchFamily="34" charset="-122"/>
                        <a:ea typeface="微软雅黑" panose="020B0503020204020204" pitchFamily="34" charset="-122"/>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endParaRPr kumimoji="0" lang="zh-CN" altLang="en-US" sz="1800" b="0" i="0" u="none" strike="noStrike" cap="none" normalizeH="0" baseline="0" dirty="0">
                        <a:ln>
                          <a:noFill/>
                        </a:ln>
                        <a:solidFill>
                          <a:srgbClr val="000000"/>
                        </a:solidFill>
                        <a:effectLst/>
                        <a:latin typeface="微软雅黑" panose="020B0503020204020204" pitchFamily="34" charset="-122"/>
                        <a:ea typeface="微软雅黑" panose="020B0503020204020204" pitchFamily="34" charset="-122"/>
                      </a:endParaRPr>
                    </a:p>
                  </a:txBody>
                  <a:tcPr marL="68555" marR="6855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bl>
          </a:graphicData>
        </a:graphic>
      </p:graphicFrame>
      <p:sp>
        <p:nvSpPr>
          <p:cNvPr id="11325" name="矩形 6"/>
          <p:cNvSpPr>
            <a:spLocks noChangeArrowheads="1"/>
          </p:cNvSpPr>
          <p:nvPr/>
        </p:nvSpPr>
        <p:spPr bwMode="auto">
          <a:xfrm>
            <a:off x="447915" y="279147"/>
            <a:ext cx="34163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b="1" i="1">
                <a:latin typeface="微软雅黑" panose="020B0503020204020204" pitchFamily="34" charset="-122"/>
                <a:ea typeface="微软雅黑" panose="020B0503020204020204" pitchFamily="34" charset="-122"/>
              </a:rPr>
              <a:t>血友病的鉴别诊断？</a:t>
            </a:r>
            <a:endParaRPr lang="zh-CN" altLang="en-US" sz="2800" b="1" i="1" dirty="0">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A1140126-9C6C-DEAB-6C5E-3B087974F98F}"/>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extLst>
      <p:ext uri="{BB962C8B-B14F-4D97-AF65-F5344CB8AC3E}">
        <p14:creationId xmlns:p14="http://schemas.microsoft.com/office/powerpoint/2010/main" val="36863527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03860" y="623054"/>
            <a:ext cx="10651820" cy="523220"/>
          </a:xfrm>
          <a:prstGeom prst="rect">
            <a:avLst/>
          </a:prstGeom>
        </p:spPr>
        <p:txBody>
          <a:bodyPr wrap="square">
            <a:spAutoFit/>
          </a:bodyPr>
          <a:lstStyle/>
          <a:p>
            <a:r>
              <a:rPr lang="zh-CN" altLang="en-US" sz="2800" b="1" dirty="0">
                <a:solidFill>
                  <a:srgbClr val="0070C0"/>
                </a:solidFill>
              </a:rPr>
              <a:t>提醒处置原则：</a:t>
            </a:r>
            <a:r>
              <a:rPr lang="en-US" altLang="zh-CN" sz="2800" b="1" dirty="0">
                <a:solidFill>
                  <a:srgbClr val="0070C0"/>
                </a:solidFill>
              </a:rPr>
              <a:t>VIII</a:t>
            </a:r>
            <a:r>
              <a:rPr lang="zh-CN" altLang="en-US" sz="2800" b="1" dirty="0">
                <a:solidFill>
                  <a:srgbClr val="0070C0"/>
                </a:solidFill>
              </a:rPr>
              <a:t>因子缺乏的出血患者，这些情况慎补</a:t>
            </a:r>
            <a:r>
              <a:rPr lang="en-US" altLang="zh-CN" sz="2800" b="1" dirty="0">
                <a:solidFill>
                  <a:srgbClr val="0070C0"/>
                </a:solidFill>
              </a:rPr>
              <a:t>VIII</a:t>
            </a:r>
            <a:r>
              <a:rPr lang="zh-CN" altLang="en-US" sz="2800" b="1" dirty="0">
                <a:solidFill>
                  <a:srgbClr val="0070C0"/>
                </a:solidFill>
              </a:rPr>
              <a:t>因子</a:t>
            </a:r>
          </a:p>
        </p:txBody>
      </p:sp>
      <p:sp>
        <p:nvSpPr>
          <p:cNvPr id="5" name="矩形 4"/>
          <p:cNvSpPr/>
          <p:nvPr/>
        </p:nvSpPr>
        <p:spPr>
          <a:xfrm>
            <a:off x="581567" y="1586222"/>
            <a:ext cx="10939873" cy="3416320"/>
          </a:xfrm>
          <a:prstGeom prst="rect">
            <a:avLst/>
          </a:prstGeom>
        </p:spPr>
        <p:txBody>
          <a:bodyPr wrap="square">
            <a:spAutoFit/>
          </a:bodyPr>
          <a:lstStyle/>
          <a:p>
            <a:pPr>
              <a:buFont typeface="Arial" pitchFamily="34" charset="0"/>
              <a:buChar char="•"/>
            </a:pPr>
            <a:r>
              <a:rPr lang="zh-CN" altLang="en-US" sz="2400" b="1">
                <a:solidFill>
                  <a:srgbClr val="0070C0"/>
                </a:solidFill>
              </a:rPr>
              <a:t>获得性血友病甲  </a:t>
            </a:r>
            <a:r>
              <a:rPr lang="zh-CN" altLang="en-US" sz="2400"/>
              <a:t>根据中国专家共识</a:t>
            </a:r>
            <a:r>
              <a:rPr lang="en-US" altLang="zh-CN" sz="2400"/>
              <a:t>[1]</a:t>
            </a:r>
            <a:r>
              <a:rPr lang="zh-CN" altLang="en-US" sz="2400"/>
              <a:t>，建议仅在无法获得旁路途径药物或其疗效不佳且患者为低滴度抑制物时使用高剂量</a:t>
            </a:r>
            <a:r>
              <a:rPr lang="gsw-FR" sz="2400"/>
              <a:t>FⅧ</a:t>
            </a:r>
            <a:r>
              <a:rPr lang="zh-CN" altLang="en-US" sz="2400"/>
              <a:t>止血。</a:t>
            </a:r>
            <a:endParaRPr lang="en-US" altLang="zh-CN" sz="2400"/>
          </a:p>
          <a:p>
            <a:pPr>
              <a:buFont typeface="Arial" pitchFamily="34" charset="0"/>
              <a:buChar char="•"/>
            </a:pPr>
            <a:endParaRPr lang="en-US" altLang="zh-CN" sz="2400"/>
          </a:p>
          <a:p>
            <a:pPr>
              <a:buFont typeface="Arial" pitchFamily="34" charset="0"/>
              <a:buChar char="•"/>
            </a:pPr>
            <a:r>
              <a:rPr lang="zh-CN" altLang="en-US" sz="2400" b="1">
                <a:solidFill>
                  <a:srgbClr val="0070C0"/>
                </a:solidFill>
              </a:rPr>
              <a:t>血管性血友病</a:t>
            </a:r>
            <a:r>
              <a:rPr lang="en-US" altLang="zh-CN" sz="2400" b="1">
                <a:solidFill>
                  <a:srgbClr val="0070C0"/>
                </a:solidFill>
              </a:rPr>
              <a:t>  </a:t>
            </a:r>
            <a:r>
              <a:rPr lang="zh-CN" altLang="en-US" sz="2400"/>
              <a:t>当前的国际指南</a:t>
            </a:r>
            <a:r>
              <a:rPr lang="en-US" altLang="zh-CN" sz="2400"/>
              <a:t>[2]</a:t>
            </a:r>
            <a:r>
              <a:rPr lang="zh-CN" altLang="en-US" sz="2400"/>
              <a:t> 未建议应用纯</a:t>
            </a:r>
            <a:r>
              <a:rPr lang="en-US" altLang="zh-CN" sz="2400"/>
              <a:t>8</a:t>
            </a:r>
            <a:r>
              <a:rPr lang="zh-CN" altLang="en-US" sz="2400"/>
              <a:t>因子制剂，这一方面是由于大部分</a:t>
            </a:r>
            <a:r>
              <a:rPr lang="gsw-FR" sz="2400"/>
              <a:t>VWD</a:t>
            </a:r>
            <a:r>
              <a:rPr lang="zh-CN" altLang="en-US" sz="2400"/>
              <a:t>的出血倾向更多归因于</a:t>
            </a:r>
            <a:r>
              <a:rPr lang="gsw-FR" sz="2400"/>
              <a:t>VWF</a:t>
            </a:r>
            <a:r>
              <a:rPr lang="zh-CN" altLang="en-US" sz="2400"/>
              <a:t>缺陷所致一期止血障碍，补充</a:t>
            </a:r>
            <a:r>
              <a:rPr lang="gsw-FR" sz="2400"/>
              <a:t>VWF</a:t>
            </a:r>
            <a:r>
              <a:rPr lang="zh-CN" altLang="en-US" sz="2400"/>
              <a:t>更重要；另一方面，仅补充</a:t>
            </a:r>
            <a:r>
              <a:rPr lang="en-US" altLang="zh-CN" sz="2400"/>
              <a:t>8</a:t>
            </a:r>
            <a:r>
              <a:rPr lang="zh-CN" altLang="en-US" sz="2400"/>
              <a:t>因子也会由于缺少</a:t>
            </a:r>
            <a:r>
              <a:rPr lang="gsw-FR" sz="2400"/>
              <a:t>VWF</a:t>
            </a:r>
            <a:r>
              <a:rPr lang="zh-CN" altLang="en-US" sz="2400"/>
              <a:t>保护而很快降解，治疗效率很低。</a:t>
            </a:r>
            <a:endParaRPr lang="en-US" altLang="zh-CN" sz="2400"/>
          </a:p>
          <a:p>
            <a:pPr>
              <a:buFont typeface="Arial" pitchFamily="34" charset="0"/>
              <a:buChar char="•"/>
            </a:pPr>
            <a:endParaRPr lang="en-US" altLang="zh-CN" sz="2400"/>
          </a:p>
          <a:p>
            <a:pPr>
              <a:buFont typeface="Arial" pitchFamily="34" charset="0"/>
              <a:buChar char="•"/>
            </a:pPr>
            <a:r>
              <a:rPr lang="zh-CN" altLang="en-US" sz="2400" b="1">
                <a:solidFill>
                  <a:srgbClr val="0070C0"/>
                </a:solidFill>
              </a:rPr>
              <a:t>狼疮抗凝物</a:t>
            </a:r>
            <a:r>
              <a:rPr lang="en-US" altLang="zh-CN" sz="2400" b="1">
                <a:solidFill>
                  <a:srgbClr val="0070C0"/>
                </a:solidFill>
              </a:rPr>
              <a:t>-</a:t>
            </a:r>
            <a:r>
              <a:rPr lang="zh-CN" altLang="en-US" sz="2400" b="1">
                <a:solidFill>
                  <a:srgbClr val="0070C0"/>
                </a:solidFill>
              </a:rPr>
              <a:t>低凝血酶原综合征</a:t>
            </a:r>
            <a:r>
              <a:rPr lang="zh-CN" altLang="en-US" sz="2400"/>
              <a:t>（</a:t>
            </a:r>
            <a:r>
              <a:rPr lang="gsw-FR" sz="2400"/>
              <a:t>LAHPS）LAHPS</a:t>
            </a:r>
            <a:r>
              <a:rPr lang="zh-CN" altLang="en-US" sz="2400"/>
              <a:t>出血较重患者以凝血酶原复合物及免疫抑制治疗为主，由于</a:t>
            </a:r>
            <a:r>
              <a:rPr lang="en-US" altLang="zh-CN" sz="2400"/>
              <a:t>8</a:t>
            </a:r>
            <a:r>
              <a:rPr lang="zh-CN" altLang="en-US" sz="2400"/>
              <a:t>因子并不是真的缺乏，不应输注</a:t>
            </a:r>
            <a:r>
              <a:rPr lang="en-US" altLang="zh-CN" sz="2400"/>
              <a:t>8</a:t>
            </a:r>
            <a:r>
              <a:rPr lang="zh-CN" altLang="en-US" sz="2400"/>
              <a:t>因子制剂。</a:t>
            </a:r>
          </a:p>
        </p:txBody>
      </p:sp>
      <p:sp>
        <p:nvSpPr>
          <p:cNvPr id="6" name="矩形 5"/>
          <p:cNvSpPr/>
          <p:nvPr/>
        </p:nvSpPr>
        <p:spPr>
          <a:xfrm>
            <a:off x="256032" y="5862703"/>
            <a:ext cx="11631168" cy="830997"/>
          </a:xfrm>
          <a:prstGeom prst="rect">
            <a:avLst/>
          </a:prstGeom>
        </p:spPr>
        <p:txBody>
          <a:bodyPr wrap="square">
            <a:spAutoFit/>
          </a:bodyPr>
          <a:lstStyle/>
          <a:p>
            <a:r>
              <a:rPr lang="en-US" altLang="zh-CN" sz="1200"/>
              <a:t>1.</a:t>
            </a:r>
            <a:r>
              <a:rPr lang="zh-CN" altLang="en-US" sz="1200"/>
              <a:t>中华医学会血液学分会血栓与止血学组</a:t>
            </a:r>
            <a:r>
              <a:rPr lang="en-US" altLang="zh-CN" sz="1200"/>
              <a:t>, </a:t>
            </a:r>
            <a:r>
              <a:rPr lang="zh-CN" altLang="en-US" sz="1200"/>
              <a:t>中国血友病协作组</a:t>
            </a:r>
            <a:r>
              <a:rPr lang="en-US" altLang="zh-CN" sz="1200"/>
              <a:t>. </a:t>
            </a:r>
            <a:r>
              <a:rPr lang="zh-CN" altLang="en-US" sz="1200"/>
              <a:t>获得性血友病</a:t>
            </a:r>
            <a:r>
              <a:rPr lang="gsw-FR" sz="1200"/>
              <a:t>A</a:t>
            </a:r>
            <a:r>
              <a:rPr lang="zh-CN" altLang="en-US" sz="1200"/>
              <a:t>诊断与治疗中国指南（</a:t>
            </a:r>
            <a:r>
              <a:rPr lang="en-US" altLang="zh-CN" sz="1200"/>
              <a:t>2021</a:t>
            </a:r>
            <a:r>
              <a:rPr lang="zh-CN" altLang="en-US" sz="1200"/>
              <a:t>年版） </a:t>
            </a:r>
            <a:r>
              <a:rPr lang="en-US" altLang="zh-CN" sz="1200"/>
              <a:t>[</a:t>
            </a:r>
            <a:r>
              <a:rPr lang="gsw-FR" sz="1200"/>
              <a:t>J] . </a:t>
            </a:r>
            <a:r>
              <a:rPr lang="zh-CN" altLang="en-US" sz="1200"/>
              <a:t>中华血液学杂志</a:t>
            </a:r>
            <a:r>
              <a:rPr lang="en-US" altLang="zh-CN" sz="1200"/>
              <a:t>, 2021, 42(10) : 793-799. </a:t>
            </a:r>
            <a:endParaRPr lang="zh-CN" altLang="en-US" sz="1200"/>
          </a:p>
          <a:p>
            <a:r>
              <a:rPr lang="en-US" altLang="zh-CN" sz="1200"/>
              <a:t>2.</a:t>
            </a:r>
            <a:r>
              <a:rPr lang="gsw-FR" sz="1200"/>
              <a:t>Nichols WL, Hultin MB, James AH, Manco-Johnson MJ, Montgomery RR, Ortel TL, Rick ME, Sadler JE, Weinstein M, Yawn BP. von Willebrand disease (VWD): evidence-based diagnosis and management guidelines, the National Heart, Lung, and Blood Institute (NHLBI) Expert Panel report (USA). Haemophilia. 2008 Mar;14(2):171-232. </a:t>
            </a:r>
          </a:p>
        </p:txBody>
      </p:sp>
      <p:pic>
        <p:nvPicPr>
          <p:cNvPr id="2" name="图片 1">
            <a:extLst>
              <a:ext uri="{FF2B5EF4-FFF2-40B4-BE49-F238E27FC236}">
                <a16:creationId xmlns:a16="http://schemas.microsoft.com/office/drawing/2014/main" id="{6DBB799D-89EE-26BF-2F38-B7350F98F1B1}"/>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b="1"/>
              <a:t>三</a:t>
            </a:r>
            <a:r>
              <a:rPr lang="en-US" altLang="zh-CN" sz="3600" b="1"/>
              <a:t>.</a:t>
            </a:r>
            <a:r>
              <a:rPr lang="zh-CN" altLang="en-US" sz="3600" b="1"/>
              <a:t> 出凝血实验室在</a:t>
            </a:r>
            <a:r>
              <a:rPr lang="zh-CN" altLang="en-US" sz="3600" b="1">
                <a:solidFill>
                  <a:srgbClr val="0000CC"/>
                </a:solidFill>
              </a:rPr>
              <a:t>静脉血栓防治团队</a:t>
            </a:r>
            <a:r>
              <a:rPr lang="zh-CN" altLang="en-US" sz="3600" b="1"/>
              <a:t>中的作用</a:t>
            </a:r>
            <a:endParaRPr lang="zh-CN" altLang="en-US" sz="3600"/>
          </a:p>
        </p:txBody>
      </p:sp>
      <p:sp>
        <p:nvSpPr>
          <p:cNvPr id="3" name="内容占位符 2"/>
          <p:cNvSpPr>
            <a:spLocks noGrp="1"/>
          </p:cNvSpPr>
          <p:nvPr>
            <p:ph idx="1"/>
          </p:nvPr>
        </p:nvSpPr>
        <p:spPr/>
        <p:txBody>
          <a:bodyPr/>
          <a:lstStyle/>
          <a:p>
            <a:r>
              <a:rPr lang="zh-CN" altLang="en-US" dirty="0"/>
              <a:t>参与编写防治手册，宣教送检注意事项、检验路径；</a:t>
            </a:r>
            <a:endParaRPr lang="en-US" altLang="zh-CN" dirty="0"/>
          </a:p>
          <a:p>
            <a:endParaRPr lang="en-US" altLang="zh-CN" dirty="0"/>
          </a:p>
          <a:p>
            <a:r>
              <a:rPr lang="zh-CN" altLang="en-US" dirty="0"/>
              <a:t>参与疑难静脉血栓性疾病的诊断；</a:t>
            </a:r>
            <a:endParaRPr lang="en-US" altLang="zh-CN" dirty="0"/>
          </a:p>
          <a:p>
            <a:endParaRPr lang="en-US" altLang="zh-CN" dirty="0"/>
          </a:p>
          <a:p>
            <a:r>
              <a:rPr lang="zh-CN" altLang="en-US" dirty="0"/>
              <a:t>协助抗凝治疗监测；</a:t>
            </a:r>
            <a:endParaRPr lang="en-US" altLang="zh-CN" dirty="0"/>
          </a:p>
        </p:txBody>
      </p:sp>
      <p:pic>
        <p:nvPicPr>
          <p:cNvPr id="4" name="图片 3">
            <a:extLst>
              <a:ext uri="{FF2B5EF4-FFF2-40B4-BE49-F238E27FC236}">
                <a16:creationId xmlns:a16="http://schemas.microsoft.com/office/drawing/2014/main" id="{B8FC3896-9E47-DE9B-1C90-DFF96944F378}"/>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67408" y="142852"/>
            <a:ext cx="10766224" cy="3571900"/>
          </a:xfrm>
        </p:spPr>
        <p:txBody>
          <a:bodyPr>
            <a:normAutofit/>
          </a:bodyPr>
          <a:lstStyle/>
          <a:p>
            <a:pPr>
              <a:buNone/>
            </a:pPr>
            <a:r>
              <a:rPr lang="en-US" altLang="zh-CN" sz="2800" b="1" i="1" dirty="0"/>
              <a:t>Case</a:t>
            </a:r>
          </a:p>
          <a:p>
            <a:r>
              <a:rPr lang="zh-CN" altLang="en-US" sz="2400" dirty="0"/>
              <a:t>患者男，</a:t>
            </a:r>
            <a:r>
              <a:rPr lang="en-US" altLang="zh-CN" sz="2400" dirty="0"/>
              <a:t>25</a:t>
            </a:r>
            <a:r>
              <a:rPr lang="zh-CN" altLang="en-US" sz="2400" dirty="0"/>
              <a:t>岁，上腹疼痛</a:t>
            </a:r>
            <a:r>
              <a:rPr lang="en-US" altLang="zh-CN" sz="2400" dirty="0"/>
              <a:t>6</a:t>
            </a:r>
            <a:r>
              <a:rPr lang="zh-CN" altLang="en-US" sz="2400" dirty="0"/>
              <a:t>天入院，门诊超声检查示门静脉、肠系膜上静脉血栓形成。抗凝、溶栓、取栓手术后再次复发血栓形成，合并肠缺血坏死，治疗效果不佳。</a:t>
            </a:r>
            <a:endParaRPr lang="en-US" altLang="zh-CN" sz="2400" dirty="0"/>
          </a:p>
          <a:p>
            <a:r>
              <a:rPr lang="zh-CN" altLang="en-US" sz="2400" dirty="0"/>
              <a:t>易栓症相关检查：</a:t>
            </a:r>
            <a:endParaRPr lang="en-US" altLang="zh-CN" sz="2400" dirty="0"/>
          </a:p>
          <a:p>
            <a:pPr>
              <a:buNone/>
            </a:pPr>
            <a:r>
              <a:rPr lang="en-US" altLang="zh-CN" sz="2400" dirty="0"/>
              <a:t>    PC</a:t>
            </a:r>
            <a:r>
              <a:rPr lang="zh-CN" altLang="en-US" sz="2400" dirty="0"/>
              <a:t>、</a:t>
            </a:r>
            <a:r>
              <a:rPr lang="en-US" altLang="zh-CN" sz="2400" dirty="0"/>
              <a:t>PS</a:t>
            </a:r>
            <a:r>
              <a:rPr lang="zh-CN" altLang="en-US" sz="2400" dirty="0"/>
              <a:t>、</a:t>
            </a:r>
            <a:r>
              <a:rPr lang="en-US" altLang="zh-CN" sz="2400" dirty="0"/>
              <a:t>APL</a:t>
            </a:r>
            <a:r>
              <a:rPr lang="zh-CN" altLang="en-US" sz="2400" dirty="0"/>
              <a:t>均正常；抗凝血酶（</a:t>
            </a:r>
            <a:r>
              <a:rPr lang="en-US" altLang="zh-CN" sz="2400" dirty="0"/>
              <a:t>AT</a:t>
            </a:r>
            <a:r>
              <a:rPr lang="zh-CN" altLang="en-US" sz="2400" dirty="0"/>
              <a:t>）活性：</a:t>
            </a:r>
            <a:r>
              <a:rPr lang="en-US" altLang="zh-CN" sz="2400" dirty="0"/>
              <a:t>36%~42% </a:t>
            </a:r>
            <a:r>
              <a:rPr lang="zh-CN" altLang="en-US" sz="2400" dirty="0"/>
              <a:t>（参考值：</a:t>
            </a:r>
            <a:r>
              <a:rPr lang="en-US" altLang="zh-CN" sz="2400" dirty="0"/>
              <a:t>80-120%</a:t>
            </a:r>
            <a:r>
              <a:rPr lang="zh-CN" altLang="en-US" sz="2400" dirty="0"/>
              <a:t>）</a:t>
            </a:r>
            <a:endParaRPr lang="en-US" altLang="zh-CN" sz="2400" dirty="0"/>
          </a:p>
          <a:p>
            <a:pPr>
              <a:buNone/>
            </a:pPr>
            <a:r>
              <a:rPr lang="zh-CN" altLang="en-US" sz="2400" b="1" i="1" dirty="0">
                <a:solidFill>
                  <a:srgbClr val="0070C0"/>
                </a:solidFill>
              </a:rPr>
              <a:t>临床咨询：该程度的</a:t>
            </a:r>
            <a:r>
              <a:rPr lang="en-US" altLang="zh-CN" sz="2400" b="1" i="1" dirty="0">
                <a:solidFill>
                  <a:srgbClr val="0070C0"/>
                </a:solidFill>
              </a:rPr>
              <a:t>AT</a:t>
            </a:r>
            <a:r>
              <a:rPr lang="zh-CN" altLang="en-US" sz="2400" b="1" i="1" dirty="0">
                <a:solidFill>
                  <a:srgbClr val="0070C0"/>
                </a:solidFill>
              </a:rPr>
              <a:t>降低是否为易栓因素？</a:t>
            </a:r>
            <a:endParaRPr lang="en-US" altLang="zh-CN" sz="2400" b="1" i="1" dirty="0">
              <a:solidFill>
                <a:srgbClr val="0070C0"/>
              </a:solidFill>
            </a:endParaRPr>
          </a:p>
          <a:p>
            <a:pPr>
              <a:buNone/>
            </a:pPr>
            <a:r>
              <a:rPr lang="en-US" altLang="zh-CN" sz="2400" b="1" i="1" dirty="0">
                <a:solidFill>
                  <a:srgbClr val="0070C0"/>
                </a:solidFill>
              </a:rPr>
              <a:t>                       </a:t>
            </a:r>
            <a:r>
              <a:rPr lang="zh-CN" altLang="en-US" sz="2400" b="1" i="1" dirty="0">
                <a:solidFill>
                  <a:srgbClr val="0070C0"/>
                </a:solidFill>
              </a:rPr>
              <a:t>如何快速判断是否为遗传性</a:t>
            </a:r>
            <a:r>
              <a:rPr lang="en-US" altLang="zh-CN" sz="2400" b="1" i="1" dirty="0">
                <a:solidFill>
                  <a:srgbClr val="0070C0"/>
                </a:solidFill>
              </a:rPr>
              <a:t>AT</a:t>
            </a:r>
            <a:r>
              <a:rPr lang="zh-CN" altLang="en-US" sz="2400" b="1" i="1" dirty="0">
                <a:solidFill>
                  <a:srgbClr val="0070C0"/>
                </a:solidFill>
              </a:rPr>
              <a:t>缺乏症？</a:t>
            </a:r>
            <a:endParaRPr lang="en-US" altLang="zh-CN" sz="2400" b="1" i="1" dirty="0">
              <a:solidFill>
                <a:srgbClr val="0070C0"/>
              </a:solidFill>
            </a:endParaRPr>
          </a:p>
          <a:p>
            <a:pPr>
              <a:buNone/>
            </a:pPr>
            <a:endParaRPr lang="en-US" altLang="zh-CN" sz="2400" b="1" i="1" dirty="0"/>
          </a:p>
        </p:txBody>
      </p:sp>
      <p:pic>
        <p:nvPicPr>
          <p:cNvPr id="29697" name="Picture 1"/>
          <p:cNvPicPr>
            <a:picLocks noChangeAspect="1" noChangeArrowheads="1"/>
          </p:cNvPicPr>
          <p:nvPr/>
        </p:nvPicPr>
        <p:blipFill>
          <a:blip r:embed="rId3"/>
          <a:srcRect/>
          <a:stretch>
            <a:fillRect/>
          </a:stretch>
        </p:blipFill>
        <p:spPr bwMode="auto">
          <a:xfrm>
            <a:off x="1524000" y="3600844"/>
            <a:ext cx="2486028" cy="3257157"/>
          </a:xfrm>
          <a:prstGeom prst="rect">
            <a:avLst/>
          </a:prstGeom>
          <a:noFill/>
          <a:ln w="9525">
            <a:noFill/>
            <a:miter lim="800000"/>
            <a:headEnd/>
            <a:tailEnd/>
          </a:ln>
          <a:effectLst/>
        </p:spPr>
      </p:pic>
      <p:pic>
        <p:nvPicPr>
          <p:cNvPr id="5" name="图片 4" descr="IMG_201905281530445.jpeg"/>
          <p:cNvPicPr>
            <a:picLocks noChangeAspect="1"/>
          </p:cNvPicPr>
          <p:nvPr/>
        </p:nvPicPr>
        <p:blipFill>
          <a:blip r:embed="rId4" cstate="print"/>
          <a:stretch>
            <a:fillRect/>
          </a:stretch>
        </p:blipFill>
        <p:spPr>
          <a:xfrm>
            <a:off x="6810380" y="3589310"/>
            <a:ext cx="3857620" cy="3259618"/>
          </a:xfrm>
          <a:prstGeom prst="rect">
            <a:avLst/>
          </a:prstGeom>
        </p:spPr>
      </p:pic>
      <p:pic>
        <p:nvPicPr>
          <p:cNvPr id="8" name="图片 7" descr="1.2.392.200036.9116.2.6.1.37.2420991567.1558064799.927834.bmp"/>
          <p:cNvPicPr>
            <a:picLocks noChangeAspect="1"/>
          </p:cNvPicPr>
          <p:nvPr/>
        </p:nvPicPr>
        <p:blipFill>
          <a:blip r:embed="rId5"/>
          <a:stretch>
            <a:fillRect/>
          </a:stretch>
        </p:blipFill>
        <p:spPr>
          <a:xfrm>
            <a:off x="4095736" y="3571876"/>
            <a:ext cx="2643206" cy="3286124"/>
          </a:xfrm>
          <a:prstGeom prst="rect">
            <a:avLst/>
          </a:prstGeom>
        </p:spPr>
      </p:pic>
      <p:pic>
        <p:nvPicPr>
          <p:cNvPr id="2" name="图片 1">
            <a:extLst>
              <a:ext uri="{FF2B5EF4-FFF2-40B4-BE49-F238E27FC236}">
                <a16:creationId xmlns:a16="http://schemas.microsoft.com/office/drawing/2014/main" id="{EAAE344B-7D07-937A-4EC4-50075A787C90}"/>
              </a:ext>
            </a:extLst>
          </p:cNvPr>
          <p:cNvPicPr>
            <a:picLocks noChangeAspect="1"/>
          </p:cNvPicPr>
          <p:nvPr>
            <p:custDataLst>
              <p:tags r:id="rId1"/>
            </p:custDataLst>
          </p:nvPr>
        </p:nvPicPr>
        <p:blipFill>
          <a:blip r:embed="rId6"/>
          <a:srcRect l="-1157" t="18291" r="1157" b="12369"/>
          <a:stretch>
            <a:fillRect/>
          </a:stretch>
        </p:blipFill>
        <p:spPr>
          <a:xfrm>
            <a:off x="9260205" y="74295"/>
            <a:ext cx="2931795" cy="4775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69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48293" y="187345"/>
            <a:ext cx="11443836" cy="3785652"/>
          </a:xfrm>
          <a:prstGeom prst="rect">
            <a:avLst/>
          </a:prstGeom>
        </p:spPr>
        <p:txBody>
          <a:bodyPr wrap="square">
            <a:spAutoFit/>
          </a:bodyPr>
          <a:lstStyle/>
          <a:p>
            <a:pPr marL="342900" indent="-342900">
              <a:buFont typeface="Arial" panose="020B0604020202020204" pitchFamily="34" charset="0"/>
              <a:buChar char="•"/>
            </a:pPr>
            <a:r>
              <a:rPr lang="zh-CN" altLang="en-US" sz="2400" b="1" dirty="0">
                <a:solidFill>
                  <a:srgbClr val="0070C0"/>
                </a:solidFill>
              </a:rPr>
              <a:t>答复：</a:t>
            </a:r>
            <a:endParaRPr lang="en-US" altLang="zh-CN" sz="2400" b="1" dirty="0">
              <a:solidFill>
                <a:srgbClr val="0070C0"/>
              </a:solidFill>
            </a:endParaRPr>
          </a:p>
          <a:p>
            <a:pPr>
              <a:buNone/>
            </a:pPr>
            <a:r>
              <a:rPr lang="en-US" altLang="zh-CN" sz="2400" b="1" dirty="0">
                <a:solidFill>
                  <a:srgbClr val="0070C0"/>
                </a:solidFill>
              </a:rPr>
              <a:t>1.</a:t>
            </a:r>
            <a:r>
              <a:rPr lang="zh-CN" altLang="en-US" sz="2400" b="1" dirty="0">
                <a:solidFill>
                  <a:srgbClr val="0070C0"/>
                </a:solidFill>
              </a:rPr>
              <a:t>遗传性</a:t>
            </a:r>
            <a:r>
              <a:rPr lang="en-US" altLang="zh-CN" sz="2400" b="1" dirty="0">
                <a:solidFill>
                  <a:srgbClr val="0070C0"/>
                </a:solidFill>
              </a:rPr>
              <a:t>AT</a:t>
            </a:r>
            <a:r>
              <a:rPr lang="zh-CN" altLang="en-US" sz="2400" b="1" dirty="0">
                <a:solidFill>
                  <a:srgbClr val="0070C0"/>
                </a:solidFill>
              </a:rPr>
              <a:t>缺乏通常</a:t>
            </a:r>
            <a:r>
              <a:rPr lang="en-US" altLang="zh-CN" sz="2400" b="1" dirty="0">
                <a:solidFill>
                  <a:srgbClr val="0070C0"/>
                </a:solidFill>
              </a:rPr>
              <a:t>AT</a:t>
            </a:r>
            <a:r>
              <a:rPr lang="zh-CN" altLang="en-US" sz="2400" b="1" dirty="0">
                <a:solidFill>
                  <a:srgbClr val="0070C0"/>
                </a:solidFill>
              </a:rPr>
              <a:t>活性为正常人</a:t>
            </a:r>
            <a:r>
              <a:rPr lang="en-US" altLang="zh-CN" sz="2400" b="1" dirty="0">
                <a:solidFill>
                  <a:srgbClr val="0070C0"/>
                </a:solidFill>
              </a:rPr>
              <a:t>50%</a:t>
            </a:r>
            <a:r>
              <a:rPr lang="zh-CN" altLang="en-US" sz="2400" b="1" dirty="0">
                <a:solidFill>
                  <a:srgbClr val="0070C0"/>
                </a:solidFill>
              </a:rPr>
              <a:t>左右，该患者</a:t>
            </a:r>
            <a:r>
              <a:rPr lang="en-US" altLang="zh-CN" sz="2400" b="1" dirty="0">
                <a:solidFill>
                  <a:srgbClr val="0070C0"/>
                </a:solidFill>
              </a:rPr>
              <a:t>AT</a:t>
            </a:r>
            <a:r>
              <a:rPr lang="zh-CN" altLang="en-US" sz="2400" b="1" dirty="0">
                <a:solidFill>
                  <a:srgbClr val="0070C0"/>
                </a:solidFill>
              </a:rPr>
              <a:t>降低不排除易栓症；</a:t>
            </a:r>
            <a:endParaRPr lang="en-US" altLang="zh-CN" sz="2400" b="1" dirty="0">
              <a:solidFill>
                <a:srgbClr val="0070C0"/>
              </a:solidFill>
            </a:endParaRPr>
          </a:p>
          <a:p>
            <a:pPr>
              <a:buNone/>
            </a:pPr>
            <a:r>
              <a:rPr lang="en-US" altLang="zh-CN" sz="2400" b="1" dirty="0">
                <a:solidFill>
                  <a:srgbClr val="0070C0"/>
                </a:solidFill>
              </a:rPr>
              <a:t>2.</a:t>
            </a:r>
            <a:r>
              <a:rPr lang="zh-CN" altLang="en-US" sz="2400" b="1" dirty="0">
                <a:solidFill>
                  <a:srgbClr val="0070C0"/>
                </a:solidFill>
              </a:rPr>
              <a:t>大部分</a:t>
            </a:r>
            <a:r>
              <a:rPr lang="en-US" altLang="zh-CN" sz="2400" b="1" dirty="0">
                <a:solidFill>
                  <a:srgbClr val="0070C0"/>
                </a:solidFill>
              </a:rPr>
              <a:t>AT</a:t>
            </a:r>
            <a:r>
              <a:rPr lang="zh-CN" altLang="en-US" sz="2400" b="1" dirty="0">
                <a:solidFill>
                  <a:srgbClr val="0070C0"/>
                </a:solidFill>
              </a:rPr>
              <a:t>缺乏症为显性遗传，建议患者父母送检</a:t>
            </a:r>
            <a:r>
              <a:rPr lang="en-US" altLang="zh-CN" sz="2400" b="1" dirty="0">
                <a:solidFill>
                  <a:srgbClr val="0070C0"/>
                </a:solidFill>
              </a:rPr>
              <a:t>AT</a:t>
            </a:r>
            <a:r>
              <a:rPr lang="zh-CN" altLang="en-US" sz="2400" b="1" dirty="0">
                <a:solidFill>
                  <a:srgbClr val="0070C0"/>
                </a:solidFill>
              </a:rPr>
              <a:t>活性，可初步判断；</a:t>
            </a:r>
            <a:endParaRPr lang="en-US" altLang="zh-CN" sz="2400" dirty="0"/>
          </a:p>
          <a:p>
            <a:pPr>
              <a:buNone/>
            </a:pPr>
            <a:endParaRPr lang="en-US" altLang="zh-CN" sz="2400" dirty="0"/>
          </a:p>
          <a:p>
            <a:pPr marL="342900" indent="-342900">
              <a:buFont typeface="Arial" panose="020B0604020202020204" pitchFamily="34" charset="0"/>
              <a:buChar char="•"/>
            </a:pPr>
            <a:r>
              <a:rPr lang="zh-CN" altLang="en-US" sz="2400" dirty="0"/>
              <a:t>患者父亲</a:t>
            </a:r>
            <a:r>
              <a:rPr lang="en-US" altLang="zh-CN" sz="2400" dirty="0"/>
              <a:t>AT</a:t>
            </a:r>
            <a:r>
              <a:rPr lang="zh-CN" altLang="en-US" sz="2400" dirty="0"/>
              <a:t>活性：</a:t>
            </a:r>
            <a:r>
              <a:rPr lang="en-US" altLang="zh-CN" sz="2400" dirty="0"/>
              <a:t>59%</a:t>
            </a:r>
            <a:r>
              <a:rPr lang="zh-CN" altLang="en-US" sz="2400" dirty="0"/>
              <a:t>，母亲</a:t>
            </a:r>
            <a:r>
              <a:rPr lang="en-US" altLang="zh-CN" sz="2400" dirty="0"/>
              <a:t>AT</a:t>
            </a:r>
            <a:r>
              <a:rPr lang="zh-CN" altLang="en-US" sz="2400" dirty="0"/>
              <a:t>活性：</a:t>
            </a:r>
            <a:r>
              <a:rPr lang="en-US" altLang="zh-CN" sz="2400" dirty="0"/>
              <a:t>102%  </a:t>
            </a:r>
            <a:r>
              <a:rPr lang="zh-CN" altLang="en-US" sz="2400" dirty="0"/>
              <a:t>（</a:t>
            </a:r>
            <a:r>
              <a:rPr lang="en-US" altLang="zh-CN" sz="2400" dirty="0"/>
              <a:t>Ref:80-120%</a:t>
            </a:r>
            <a:r>
              <a:rPr lang="zh-CN" altLang="en-US" sz="2400" dirty="0"/>
              <a:t>），初步考虑遗传性</a:t>
            </a:r>
            <a:r>
              <a:rPr lang="en-US" altLang="zh-CN" sz="2400" dirty="0"/>
              <a:t>AT</a:t>
            </a:r>
            <a:r>
              <a:rPr lang="zh-CN" altLang="en-US" sz="2400" dirty="0"/>
              <a:t>缺乏。</a:t>
            </a:r>
            <a:endParaRPr lang="en-US" altLang="zh-CN" sz="2400" dirty="0"/>
          </a:p>
          <a:p>
            <a:pPr marL="342900" indent="-342900">
              <a:buFont typeface="Arial" panose="020B0604020202020204" pitchFamily="34" charset="0"/>
              <a:buChar char="•"/>
            </a:pPr>
            <a:r>
              <a:rPr lang="zh-CN" altLang="en-US" sz="2400" b="1" dirty="0">
                <a:solidFill>
                  <a:srgbClr val="0070C0"/>
                </a:solidFill>
              </a:rPr>
              <a:t>处置建议：</a:t>
            </a:r>
            <a:r>
              <a:rPr lang="en-US" altLang="zh-CN" sz="2400" b="1" dirty="0">
                <a:solidFill>
                  <a:srgbClr val="0070C0"/>
                </a:solidFill>
              </a:rPr>
              <a:t>AT</a:t>
            </a:r>
            <a:r>
              <a:rPr lang="zh-CN" altLang="en-US" sz="2400" b="1" dirty="0">
                <a:solidFill>
                  <a:srgbClr val="0070C0"/>
                </a:solidFill>
              </a:rPr>
              <a:t>缺乏症可能导致肝素抵抗，建议换用其他抗凝药物。患者换用阿加曲班后血栓症状改善；</a:t>
            </a:r>
            <a:endParaRPr lang="en-US" altLang="zh-CN" sz="2400" b="1" dirty="0">
              <a:solidFill>
                <a:srgbClr val="0070C0"/>
              </a:solidFill>
            </a:endParaRPr>
          </a:p>
          <a:p>
            <a:endParaRPr lang="en-US" altLang="zh-CN" sz="2400" b="1" dirty="0">
              <a:solidFill>
                <a:srgbClr val="0070C0"/>
              </a:solidFill>
            </a:endParaRPr>
          </a:p>
          <a:p>
            <a:pPr>
              <a:buNone/>
            </a:pPr>
            <a:r>
              <a:rPr lang="zh-CN" altLang="en-US" sz="2400" dirty="0"/>
              <a:t>一周后基因检测结果：患者及其父均存在</a:t>
            </a:r>
            <a:r>
              <a:rPr lang="en-US" altLang="zh-CN" sz="2400" dirty="0"/>
              <a:t>AT</a:t>
            </a:r>
            <a:r>
              <a:rPr lang="zh-CN" altLang="en-US" sz="2400" dirty="0"/>
              <a:t>基因杂合错义突变。</a:t>
            </a:r>
          </a:p>
        </p:txBody>
      </p:sp>
      <p:pic>
        <p:nvPicPr>
          <p:cNvPr id="29697" name="图片 1"/>
          <p:cNvPicPr>
            <a:picLocks noChangeAspect="1" noChangeArrowheads="1"/>
          </p:cNvPicPr>
          <p:nvPr/>
        </p:nvPicPr>
        <p:blipFill>
          <a:blip r:embed="rId3"/>
          <a:srcRect/>
          <a:stretch>
            <a:fillRect/>
          </a:stretch>
        </p:blipFill>
        <p:spPr bwMode="auto">
          <a:xfrm>
            <a:off x="2496739" y="4654338"/>
            <a:ext cx="6667500" cy="811212"/>
          </a:xfrm>
          <a:prstGeom prst="rect">
            <a:avLst/>
          </a:prstGeom>
          <a:noFill/>
          <a:ln w="9525">
            <a:noFill/>
            <a:miter lim="800000"/>
            <a:headEnd/>
            <a:tailEnd/>
          </a:ln>
        </p:spPr>
      </p:pic>
      <p:sp>
        <p:nvSpPr>
          <p:cNvPr id="29698" name="Rectangle 2"/>
          <p:cNvSpPr>
            <a:spLocks noChangeArrowheads="1"/>
          </p:cNvSpPr>
          <p:nvPr/>
        </p:nvSpPr>
        <p:spPr bwMode="auto">
          <a:xfrm>
            <a:off x="1710921" y="4011397"/>
            <a:ext cx="4429156"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zh-CN" altLang="en-US" sz="2400" dirty="0">
                <a:solidFill>
                  <a:srgbClr val="000000"/>
                </a:solidFill>
                <a:latin typeface="新宋体" pitchFamily="49" charset="-122"/>
                <a:ea typeface="新宋体" pitchFamily="49" charset="-122"/>
                <a:cs typeface="Times New Roman" pitchFamily="18" charset="0"/>
              </a:rPr>
              <a:t>受检者：</a:t>
            </a:r>
            <a:r>
              <a:rPr lang="en-US" altLang="zh-CN" sz="2400" i="1" dirty="0">
                <a:solidFill>
                  <a:srgbClr val="000000"/>
                </a:solidFill>
                <a:latin typeface="Times New Roman" pitchFamily="18" charset="0"/>
                <a:ea typeface="新宋体" pitchFamily="49" charset="-122"/>
                <a:cs typeface="Times New Roman" pitchFamily="18" charset="0"/>
              </a:rPr>
              <a:t>SERPINC1</a:t>
            </a:r>
            <a:r>
              <a:rPr lang="en-US" altLang="zh-CN" sz="2400" dirty="0">
                <a:solidFill>
                  <a:srgbClr val="000000"/>
                </a:solidFill>
                <a:latin typeface="Times New Roman" pitchFamily="18" charset="0"/>
                <a:ea typeface="新宋体" pitchFamily="49" charset="-122"/>
                <a:cs typeface="Times New Roman" pitchFamily="18" charset="0"/>
              </a:rPr>
              <a:t> c.321C&gt;G</a:t>
            </a:r>
            <a:endParaRPr lang="en-US" altLang="zh-CN" sz="2400" dirty="0">
              <a:latin typeface="Arial" pitchFamily="34" charset="0"/>
              <a:ea typeface="宋体" pitchFamily="2" charset="-122"/>
              <a:cs typeface="宋体" pitchFamily="2" charset="-122"/>
            </a:endParaRPr>
          </a:p>
        </p:txBody>
      </p:sp>
      <p:pic>
        <p:nvPicPr>
          <p:cNvPr id="29699" name="图片 1"/>
          <p:cNvPicPr>
            <a:picLocks noChangeAspect="1" noChangeArrowheads="1"/>
          </p:cNvPicPr>
          <p:nvPr/>
        </p:nvPicPr>
        <p:blipFill>
          <a:blip r:embed="rId4"/>
          <a:srcRect/>
          <a:stretch>
            <a:fillRect/>
          </a:stretch>
        </p:blipFill>
        <p:spPr bwMode="auto">
          <a:xfrm>
            <a:off x="2639616" y="6011660"/>
            <a:ext cx="6665913" cy="811212"/>
          </a:xfrm>
          <a:prstGeom prst="rect">
            <a:avLst/>
          </a:prstGeom>
          <a:noFill/>
          <a:ln w="9525">
            <a:noFill/>
            <a:miter lim="800000"/>
            <a:headEnd/>
            <a:tailEnd/>
          </a:ln>
        </p:spPr>
      </p:pic>
      <p:sp>
        <p:nvSpPr>
          <p:cNvPr id="6" name="Rectangle 2"/>
          <p:cNvSpPr>
            <a:spLocks noChangeArrowheads="1"/>
          </p:cNvSpPr>
          <p:nvPr/>
        </p:nvSpPr>
        <p:spPr bwMode="auto">
          <a:xfrm>
            <a:off x="1782359" y="5511595"/>
            <a:ext cx="5572164"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zh-CN" altLang="en-US" sz="2400">
                <a:solidFill>
                  <a:srgbClr val="000000"/>
                </a:solidFill>
                <a:latin typeface="新宋体" pitchFamily="49" charset="-122"/>
                <a:ea typeface="新宋体" pitchFamily="49" charset="-122"/>
                <a:cs typeface="Times New Roman" pitchFamily="18" charset="0"/>
              </a:rPr>
              <a:t>受检者父亲：</a:t>
            </a:r>
            <a:r>
              <a:rPr lang="en-US" altLang="zh-CN" sz="2400" i="1">
                <a:solidFill>
                  <a:srgbClr val="000000"/>
                </a:solidFill>
                <a:latin typeface="Times New Roman" pitchFamily="18" charset="0"/>
                <a:ea typeface="新宋体" pitchFamily="49" charset="-122"/>
                <a:cs typeface="Times New Roman" pitchFamily="18" charset="0"/>
              </a:rPr>
              <a:t>SERPINC1</a:t>
            </a:r>
            <a:r>
              <a:rPr lang="en-US" altLang="zh-CN" sz="2400">
                <a:solidFill>
                  <a:srgbClr val="000000"/>
                </a:solidFill>
                <a:latin typeface="Times New Roman" pitchFamily="18" charset="0"/>
                <a:ea typeface="新宋体" pitchFamily="49" charset="-122"/>
                <a:cs typeface="Times New Roman" pitchFamily="18" charset="0"/>
              </a:rPr>
              <a:t> c.321C&gt;G</a:t>
            </a:r>
            <a:endParaRPr lang="en-US" altLang="zh-CN" sz="2400">
              <a:latin typeface="Arial" pitchFamily="34" charset="0"/>
              <a:ea typeface="宋体" pitchFamily="2" charset="-122"/>
              <a:cs typeface="宋体" pitchFamily="2" charset="-122"/>
            </a:endParaRPr>
          </a:p>
        </p:txBody>
      </p:sp>
      <p:pic>
        <p:nvPicPr>
          <p:cNvPr id="2" name="图片 1">
            <a:extLst>
              <a:ext uri="{FF2B5EF4-FFF2-40B4-BE49-F238E27FC236}">
                <a16:creationId xmlns:a16="http://schemas.microsoft.com/office/drawing/2014/main" id="{3CE44EF1-DC4F-3E69-29F8-DED25F52B234}"/>
              </a:ext>
            </a:extLst>
          </p:cNvPr>
          <p:cNvPicPr>
            <a:picLocks noChangeAspect="1"/>
          </p:cNvPicPr>
          <p:nvPr>
            <p:custDataLst>
              <p:tags r:id="rId1"/>
            </p:custDataLst>
          </p:nvPr>
        </p:nvPicPr>
        <p:blipFill>
          <a:blip r:embed="rId5"/>
          <a:srcRect l="-1157" t="18291" r="1157" b="12369"/>
          <a:stretch>
            <a:fillRect/>
          </a:stretch>
        </p:blipFill>
        <p:spPr>
          <a:xfrm>
            <a:off x="9260205" y="74295"/>
            <a:ext cx="2931795" cy="4775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969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69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6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847528" y="433575"/>
            <a:ext cx="9616012" cy="5715040"/>
          </a:xfrm>
        </p:spPr>
        <p:txBody>
          <a:bodyPr>
            <a:normAutofit lnSpcReduction="10000"/>
          </a:bodyPr>
          <a:lstStyle/>
          <a:p>
            <a:pPr marL="0" indent="0">
              <a:lnSpc>
                <a:spcPts val="2800"/>
              </a:lnSpc>
              <a:spcBef>
                <a:spcPct val="0"/>
              </a:spcBef>
              <a:buClr>
                <a:srgbClr val="2D2DFF"/>
              </a:buClr>
              <a:buSzPct val="120000"/>
              <a:defRPr/>
            </a:pPr>
            <a:endParaRPr lang="en-US" altLang="zh-CN" sz="2400" dirty="0">
              <a:sym typeface="Symbol" pitchFamily="18" charset="2"/>
            </a:endParaRPr>
          </a:p>
          <a:p>
            <a:pPr marL="0" indent="0">
              <a:lnSpc>
                <a:spcPts val="2800"/>
              </a:lnSpc>
              <a:spcBef>
                <a:spcPct val="0"/>
              </a:spcBef>
              <a:buClr>
                <a:srgbClr val="2D2DFF"/>
              </a:buClr>
              <a:buSzPct val="120000"/>
              <a:buNone/>
              <a:defRPr/>
            </a:pPr>
            <a:r>
              <a:rPr lang="zh-CN" altLang="en-US" sz="2800" b="1" dirty="0">
                <a:solidFill>
                  <a:srgbClr val="0070C0"/>
                </a:solidFill>
              </a:rPr>
              <a:t>                           </a:t>
            </a:r>
            <a:r>
              <a:rPr lang="zh-CN" altLang="en-US" sz="2800" b="1" dirty="0">
                <a:solidFill>
                  <a:srgbClr val="002060"/>
                </a:solidFill>
              </a:rPr>
              <a:t>易栓症常规检测的送检时机</a:t>
            </a:r>
            <a:endParaRPr lang="en-US" altLang="zh-CN" sz="2800" b="1" dirty="0">
              <a:solidFill>
                <a:srgbClr val="002060"/>
              </a:solidFill>
            </a:endParaRPr>
          </a:p>
          <a:p>
            <a:pPr marL="0" indent="0">
              <a:lnSpc>
                <a:spcPts val="2800"/>
              </a:lnSpc>
              <a:spcBef>
                <a:spcPct val="0"/>
              </a:spcBef>
              <a:buClr>
                <a:srgbClr val="2D2DFF"/>
              </a:buClr>
              <a:buSzPct val="120000"/>
              <a:buNone/>
              <a:defRPr/>
            </a:pPr>
            <a:endParaRPr lang="zh-CN" altLang="en-US" sz="2800" b="1" dirty="0">
              <a:solidFill>
                <a:srgbClr val="002060"/>
              </a:solidFill>
            </a:endParaRPr>
          </a:p>
          <a:p>
            <a:pPr latinLnBrk="1"/>
            <a:r>
              <a:rPr lang="en-US" altLang="en-US" sz="2800" b="1" dirty="0">
                <a:solidFill>
                  <a:srgbClr val="002060"/>
                </a:solidFill>
                <a:sym typeface="Symbol" pitchFamily="18" charset="2"/>
              </a:rPr>
              <a:t>VK</a:t>
            </a:r>
            <a:r>
              <a:rPr lang="zh-CN" altLang="en-US" sz="2800" b="1" dirty="0">
                <a:solidFill>
                  <a:srgbClr val="002060"/>
                </a:solidFill>
                <a:sym typeface="Symbol" pitchFamily="18" charset="2"/>
              </a:rPr>
              <a:t>拮抗药停用</a:t>
            </a:r>
            <a:r>
              <a:rPr lang="zh-CN" altLang="en-US" sz="2800" b="1" dirty="0">
                <a:solidFill>
                  <a:srgbClr val="FF0000"/>
                </a:solidFill>
                <a:sym typeface="Symbol" pitchFamily="18" charset="2"/>
              </a:rPr>
              <a:t>两周</a:t>
            </a:r>
            <a:r>
              <a:rPr lang="zh-CN" altLang="en-US" sz="2800" b="1" dirty="0">
                <a:solidFill>
                  <a:srgbClr val="002060"/>
                </a:solidFill>
                <a:sym typeface="Symbol" pitchFamily="18" charset="2"/>
              </a:rPr>
              <a:t>后检测</a:t>
            </a:r>
            <a:r>
              <a:rPr lang="en-US" altLang="zh-CN" sz="2800" b="1" dirty="0">
                <a:solidFill>
                  <a:srgbClr val="002060"/>
                </a:solidFill>
                <a:sym typeface="Symbol" pitchFamily="18" charset="2"/>
              </a:rPr>
              <a:t>PC</a:t>
            </a:r>
            <a:r>
              <a:rPr lang="zh-CN" altLang="en-US" sz="2800" b="1" dirty="0">
                <a:solidFill>
                  <a:srgbClr val="002060"/>
                </a:solidFill>
                <a:sym typeface="Symbol" pitchFamily="18" charset="2"/>
              </a:rPr>
              <a:t>、</a:t>
            </a:r>
            <a:r>
              <a:rPr lang="en-US" altLang="zh-CN" sz="2800" b="1" dirty="0">
                <a:solidFill>
                  <a:srgbClr val="002060"/>
                </a:solidFill>
                <a:sym typeface="Symbol" pitchFamily="18" charset="2"/>
              </a:rPr>
              <a:t>PS</a:t>
            </a:r>
            <a:r>
              <a:rPr lang="zh-CN" altLang="en-US" sz="2800" b="1" dirty="0">
                <a:solidFill>
                  <a:srgbClr val="002060"/>
                </a:solidFill>
                <a:sym typeface="Symbol" pitchFamily="18" charset="2"/>
              </a:rPr>
              <a:t>；孕前或产后</a:t>
            </a:r>
            <a:r>
              <a:rPr lang="en-US" altLang="zh-CN" sz="2800" b="1" dirty="0">
                <a:solidFill>
                  <a:srgbClr val="002060"/>
                </a:solidFill>
                <a:sym typeface="Symbol" pitchFamily="18" charset="2"/>
              </a:rPr>
              <a:t>6</a:t>
            </a:r>
            <a:r>
              <a:rPr lang="zh-CN" altLang="en-US" sz="2800" b="1" dirty="0">
                <a:solidFill>
                  <a:srgbClr val="002060"/>
                </a:solidFill>
                <a:sym typeface="Symbol" pitchFamily="18" charset="2"/>
              </a:rPr>
              <a:t>周检测</a:t>
            </a:r>
            <a:r>
              <a:rPr lang="en-US" altLang="zh-CN" sz="2800" b="1" dirty="0">
                <a:solidFill>
                  <a:srgbClr val="002060"/>
                </a:solidFill>
                <a:sym typeface="Symbol" pitchFamily="18" charset="2"/>
              </a:rPr>
              <a:t>PS</a:t>
            </a:r>
            <a:r>
              <a:rPr lang="zh-CN" altLang="en-US" sz="2800" b="1" dirty="0">
                <a:solidFill>
                  <a:srgbClr val="002060"/>
                </a:solidFill>
                <a:sym typeface="Symbol" pitchFamily="18" charset="2"/>
              </a:rPr>
              <a:t>；</a:t>
            </a:r>
            <a:endParaRPr lang="en-US" altLang="zh-CN" sz="2800" b="1" dirty="0">
              <a:solidFill>
                <a:srgbClr val="002060"/>
              </a:solidFill>
              <a:sym typeface="Symbol" pitchFamily="18" charset="2"/>
            </a:endParaRPr>
          </a:p>
          <a:p>
            <a:pPr latinLnBrk="1">
              <a:buNone/>
            </a:pPr>
            <a:r>
              <a:rPr lang="en-US" altLang="zh-CN" sz="2800" b="1" dirty="0">
                <a:solidFill>
                  <a:srgbClr val="0070C0"/>
                </a:solidFill>
                <a:sym typeface="Symbol" pitchFamily="18" charset="2"/>
              </a:rPr>
              <a:t>          </a:t>
            </a:r>
            <a:r>
              <a:rPr lang="zh-CN" altLang="en-US" sz="2400" i="1" dirty="0">
                <a:sym typeface="Symbol" pitchFamily="18" charset="2"/>
              </a:rPr>
              <a:t>华法林可致</a:t>
            </a:r>
            <a:r>
              <a:rPr lang="en-US" altLang="zh-CN" sz="2400" i="1" dirty="0">
                <a:sym typeface="Symbol" pitchFamily="18" charset="2"/>
              </a:rPr>
              <a:t>PC</a:t>
            </a:r>
            <a:r>
              <a:rPr lang="zh-CN" altLang="en-US" sz="2400" i="1" dirty="0">
                <a:sym typeface="Symbol" pitchFamily="18" charset="2"/>
              </a:rPr>
              <a:t>、</a:t>
            </a:r>
            <a:r>
              <a:rPr lang="en-US" altLang="zh-CN" sz="2400" i="1" dirty="0">
                <a:sym typeface="Symbol" pitchFamily="18" charset="2"/>
              </a:rPr>
              <a:t>PS</a:t>
            </a:r>
            <a:r>
              <a:rPr lang="zh-CN" altLang="en-US" sz="2400" i="1" dirty="0">
                <a:sym typeface="Symbol" pitchFamily="18" charset="2"/>
              </a:rPr>
              <a:t>降低，孕期</a:t>
            </a:r>
            <a:r>
              <a:rPr lang="en-US" altLang="zh-CN" sz="2400" i="1" dirty="0">
                <a:sym typeface="Symbol" pitchFamily="18" charset="2"/>
              </a:rPr>
              <a:t>PS</a:t>
            </a:r>
            <a:r>
              <a:rPr lang="zh-CN" altLang="en-US" sz="2400" i="1" dirty="0">
                <a:sym typeface="Symbol" pitchFamily="18" charset="2"/>
              </a:rPr>
              <a:t>显著减低</a:t>
            </a:r>
            <a:endParaRPr lang="en-US" altLang="zh-CN" sz="2400" i="1" dirty="0">
              <a:sym typeface="Symbol" pitchFamily="18" charset="2"/>
            </a:endParaRPr>
          </a:p>
          <a:p>
            <a:pPr latinLnBrk="1">
              <a:buNone/>
            </a:pPr>
            <a:endParaRPr lang="en-US" altLang="zh-CN" sz="2400" i="1" dirty="0">
              <a:sym typeface="Symbol" pitchFamily="18" charset="2"/>
            </a:endParaRPr>
          </a:p>
          <a:p>
            <a:pPr latinLnBrk="1"/>
            <a:r>
              <a:rPr lang="en-US" altLang="zh-CN" sz="2800" b="1" dirty="0" err="1">
                <a:solidFill>
                  <a:srgbClr val="002060"/>
                </a:solidFill>
                <a:sym typeface="Symbol" pitchFamily="18" charset="2"/>
              </a:rPr>
              <a:t>IIa</a:t>
            </a:r>
            <a:r>
              <a:rPr lang="zh-CN" altLang="en-US" sz="2800" b="1" dirty="0">
                <a:solidFill>
                  <a:srgbClr val="002060"/>
                </a:solidFill>
                <a:sym typeface="Symbol" pitchFamily="18" charset="2"/>
              </a:rPr>
              <a:t>、</a:t>
            </a:r>
            <a:r>
              <a:rPr lang="en-US" altLang="zh-CN" sz="2800" b="1" dirty="0" err="1">
                <a:solidFill>
                  <a:srgbClr val="002060"/>
                </a:solidFill>
                <a:sym typeface="Symbol" pitchFamily="18" charset="2"/>
              </a:rPr>
              <a:t>Xa</a:t>
            </a:r>
            <a:r>
              <a:rPr lang="zh-CN" altLang="en-US" sz="2800" b="1" dirty="0">
                <a:solidFill>
                  <a:srgbClr val="002060"/>
                </a:solidFill>
                <a:sym typeface="Symbol" pitchFamily="18" charset="2"/>
              </a:rPr>
              <a:t>抑制药停用至少</a:t>
            </a:r>
            <a:r>
              <a:rPr lang="en-US" altLang="zh-CN" sz="2800" b="1" dirty="0">
                <a:solidFill>
                  <a:srgbClr val="FF0000"/>
                </a:solidFill>
                <a:sym typeface="Symbol" pitchFamily="18" charset="2"/>
              </a:rPr>
              <a:t>2</a:t>
            </a:r>
            <a:r>
              <a:rPr lang="zh-CN" altLang="en-US" sz="2800" b="1" dirty="0">
                <a:solidFill>
                  <a:srgbClr val="FF0000"/>
                </a:solidFill>
                <a:sym typeface="Symbol" pitchFamily="18" charset="2"/>
              </a:rPr>
              <a:t>天</a:t>
            </a:r>
            <a:r>
              <a:rPr lang="zh-CN" altLang="en-US" sz="2800" b="1" dirty="0">
                <a:solidFill>
                  <a:srgbClr val="002060"/>
                </a:solidFill>
                <a:sym typeface="Symbol" pitchFamily="18" charset="2"/>
              </a:rPr>
              <a:t>后检测</a:t>
            </a:r>
            <a:r>
              <a:rPr lang="en-US" altLang="zh-CN" sz="2800" b="1" dirty="0">
                <a:solidFill>
                  <a:srgbClr val="002060"/>
                </a:solidFill>
                <a:sym typeface="Symbol" pitchFamily="18" charset="2"/>
              </a:rPr>
              <a:t>LA</a:t>
            </a:r>
            <a:r>
              <a:rPr lang="zh-CN" altLang="en-US" sz="2800" b="1" dirty="0">
                <a:solidFill>
                  <a:srgbClr val="002060"/>
                </a:solidFill>
                <a:sym typeface="Symbol" pitchFamily="18" charset="2"/>
              </a:rPr>
              <a:t>、</a:t>
            </a:r>
            <a:r>
              <a:rPr lang="en-US" altLang="zh-CN" sz="2800" b="1" dirty="0">
                <a:solidFill>
                  <a:srgbClr val="002060"/>
                </a:solidFill>
                <a:sym typeface="Symbol" pitchFamily="18" charset="2"/>
              </a:rPr>
              <a:t>AT</a:t>
            </a:r>
            <a:r>
              <a:rPr lang="zh-CN" altLang="en-US" sz="2800" b="1" dirty="0">
                <a:solidFill>
                  <a:srgbClr val="002060"/>
                </a:solidFill>
                <a:sym typeface="Symbol" pitchFamily="18" charset="2"/>
              </a:rPr>
              <a:t>、</a:t>
            </a:r>
            <a:r>
              <a:rPr lang="en-US" altLang="zh-CN" sz="2800" b="1" dirty="0">
                <a:solidFill>
                  <a:srgbClr val="002060"/>
                </a:solidFill>
                <a:sym typeface="Symbol" pitchFamily="18" charset="2"/>
              </a:rPr>
              <a:t>PC</a:t>
            </a:r>
            <a:r>
              <a:rPr lang="zh-CN" altLang="en-US" sz="2800" b="1" dirty="0">
                <a:solidFill>
                  <a:srgbClr val="002060"/>
                </a:solidFill>
                <a:sym typeface="Symbol" pitchFamily="18" charset="2"/>
              </a:rPr>
              <a:t>、</a:t>
            </a:r>
            <a:r>
              <a:rPr lang="en-US" altLang="zh-CN" sz="2800" b="1" dirty="0">
                <a:solidFill>
                  <a:srgbClr val="002060"/>
                </a:solidFill>
                <a:sym typeface="Symbol" pitchFamily="18" charset="2"/>
              </a:rPr>
              <a:t>PS</a:t>
            </a:r>
            <a:r>
              <a:rPr lang="zh-CN" altLang="en-US" sz="2800" b="1" dirty="0">
                <a:solidFill>
                  <a:srgbClr val="002060"/>
                </a:solidFill>
                <a:sym typeface="Symbol" pitchFamily="18" charset="2"/>
              </a:rPr>
              <a:t>；</a:t>
            </a:r>
            <a:endParaRPr lang="en-US" altLang="zh-CN" sz="2800" b="1" dirty="0">
              <a:solidFill>
                <a:srgbClr val="002060"/>
              </a:solidFill>
              <a:sym typeface="Symbol" pitchFamily="18" charset="2"/>
            </a:endParaRPr>
          </a:p>
          <a:p>
            <a:pPr latinLnBrk="1">
              <a:buNone/>
            </a:pPr>
            <a:r>
              <a:rPr lang="zh-CN" altLang="en-US" sz="2400" i="1" dirty="0">
                <a:sym typeface="Symbol" pitchFamily="18" charset="2"/>
              </a:rPr>
              <a:t>              可致</a:t>
            </a:r>
            <a:r>
              <a:rPr lang="en-US" altLang="zh-CN" sz="2400" i="1" dirty="0">
                <a:sym typeface="Symbol" pitchFamily="18" charset="2"/>
              </a:rPr>
              <a:t>LA</a:t>
            </a:r>
            <a:r>
              <a:rPr lang="zh-CN" altLang="en-US" sz="2400" i="1" dirty="0">
                <a:sym typeface="Symbol" pitchFamily="18" charset="2"/>
              </a:rPr>
              <a:t>假阳性，</a:t>
            </a:r>
            <a:r>
              <a:rPr lang="en-US" altLang="zh-CN" sz="2400" i="1" dirty="0">
                <a:sym typeface="Symbol" pitchFamily="18" charset="2"/>
              </a:rPr>
              <a:t>AT</a:t>
            </a:r>
            <a:r>
              <a:rPr lang="zh-CN" altLang="en-US" sz="2400" i="1" dirty="0">
                <a:sym typeface="Symbol" pitchFamily="18" charset="2"/>
              </a:rPr>
              <a:t>、</a:t>
            </a:r>
            <a:r>
              <a:rPr lang="en-US" altLang="zh-CN" sz="2400" i="1" dirty="0">
                <a:sym typeface="Symbol" pitchFamily="18" charset="2"/>
              </a:rPr>
              <a:t>PC</a:t>
            </a:r>
            <a:r>
              <a:rPr lang="zh-CN" altLang="en-US" sz="2400" i="1" dirty="0">
                <a:sym typeface="Symbol" pitchFamily="18" charset="2"/>
              </a:rPr>
              <a:t>、</a:t>
            </a:r>
            <a:r>
              <a:rPr lang="en-US" altLang="zh-CN" sz="2400" i="1" dirty="0">
                <a:sym typeface="Symbol" pitchFamily="18" charset="2"/>
              </a:rPr>
              <a:t>PS</a:t>
            </a:r>
            <a:r>
              <a:rPr lang="zh-CN" altLang="en-US" sz="2400" i="1" dirty="0">
                <a:sym typeface="Symbol" pitchFamily="18" charset="2"/>
              </a:rPr>
              <a:t>活性测定结果偏高</a:t>
            </a:r>
            <a:endParaRPr lang="en-US" altLang="zh-CN" sz="2400" i="1" dirty="0">
              <a:sym typeface="Symbol" pitchFamily="18" charset="2"/>
            </a:endParaRPr>
          </a:p>
          <a:p>
            <a:pPr latinLnBrk="1">
              <a:buNone/>
            </a:pPr>
            <a:endParaRPr lang="en-US" altLang="zh-CN" sz="2800" b="1" dirty="0">
              <a:solidFill>
                <a:srgbClr val="0070C0"/>
              </a:solidFill>
              <a:sym typeface="Symbol" pitchFamily="18" charset="2"/>
            </a:endParaRPr>
          </a:p>
          <a:p>
            <a:pPr latinLnBrk="1"/>
            <a:r>
              <a:rPr lang="zh-CN" altLang="en-US" sz="2800" b="1" dirty="0">
                <a:solidFill>
                  <a:srgbClr val="002060"/>
                </a:solidFill>
                <a:sym typeface="Symbol" pitchFamily="18" charset="2"/>
              </a:rPr>
              <a:t>肝素及低分子肝素停用</a:t>
            </a:r>
            <a:r>
              <a:rPr lang="en-US" altLang="zh-CN" sz="2800" b="1" dirty="0">
                <a:solidFill>
                  <a:srgbClr val="FF0000"/>
                </a:solidFill>
                <a:sym typeface="Symbol" pitchFamily="18" charset="2"/>
              </a:rPr>
              <a:t>24</a:t>
            </a:r>
            <a:r>
              <a:rPr lang="zh-CN" altLang="en-US" sz="2800" b="1" dirty="0">
                <a:solidFill>
                  <a:srgbClr val="FF0000"/>
                </a:solidFill>
                <a:sym typeface="Symbol" pitchFamily="18" charset="2"/>
              </a:rPr>
              <a:t>小时</a:t>
            </a:r>
            <a:r>
              <a:rPr lang="zh-CN" altLang="en-US" sz="2800" b="1" dirty="0">
                <a:solidFill>
                  <a:srgbClr val="002060"/>
                </a:solidFill>
                <a:sym typeface="Symbol" pitchFamily="18" charset="2"/>
              </a:rPr>
              <a:t>以上检测</a:t>
            </a:r>
            <a:r>
              <a:rPr lang="en-US" altLang="zh-CN" sz="2800" b="1" dirty="0">
                <a:solidFill>
                  <a:srgbClr val="002060"/>
                </a:solidFill>
                <a:sym typeface="Symbol" pitchFamily="18" charset="2"/>
              </a:rPr>
              <a:t>LA</a:t>
            </a:r>
            <a:r>
              <a:rPr lang="zh-CN" altLang="en-US" sz="2800" b="1" dirty="0">
                <a:solidFill>
                  <a:srgbClr val="002060"/>
                </a:solidFill>
                <a:sym typeface="Symbol" pitchFamily="18" charset="2"/>
              </a:rPr>
              <a:t>；</a:t>
            </a:r>
          </a:p>
          <a:p>
            <a:pPr>
              <a:buNone/>
            </a:pPr>
            <a:r>
              <a:rPr lang="zh-CN" altLang="en-US" i="1" dirty="0">
                <a:sym typeface="Symbol" pitchFamily="18" charset="2"/>
              </a:rPr>
              <a:t>          </a:t>
            </a:r>
            <a:r>
              <a:rPr lang="zh-CN" altLang="en-US" sz="2400" i="1" dirty="0">
                <a:sym typeface="Symbol" pitchFamily="18" charset="2"/>
              </a:rPr>
              <a:t>可致</a:t>
            </a:r>
            <a:r>
              <a:rPr lang="en-US" altLang="zh-CN" sz="2400" i="1" dirty="0">
                <a:sym typeface="Symbol" pitchFamily="18" charset="2"/>
              </a:rPr>
              <a:t>LA</a:t>
            </a:r>
            <a:r>
              <a:rPr lang="zh-CN" altLang="en-US" sz="2400" i="1" dirty="0">
                <a:sym typeface="Symbol" pitchFamily="18" charset="2"/>
              </a:rPr>
              <a:t>假阳性</a:t>
            </a:r>
            <a:endParaRPr lang="en-US" altLang="zh-CN" sz="2400" i="1" dirty="0">
              <a:sym typeface="Symbol" pitchFamily="18" charset="2"/>
            </a:endParaRPr>
          </a:p>
          <a:p>
            <a:pPr>
              <a:buNone/>
            </a:pPr>
            <a:endParaRPr lang="en-US" altLang="zh-CN" sz="2400" i="1" dirty="0">
              <a:sym typeface="Symbol" pitchFamily="18" charset="2"/>
            </a:endParaRPr>
          </a:p>
          <a:p>
            <a:pPr>
              <a:buClr>
                <a:srgbClr val="0070C0"/>
              </a:buClr>
              <a:buSzPct val="50000"/>
              <a:buFont typeface="Wingdings" pitchFamily="2" charset="2"/>
              <a:buChar char="l"/>
            </a:pPr>
            <a:r>
              <a:rPr lang="zh-CN" altLang="en-US" sz="2400" b="1" dirty="0">
                <a:solidFill>
                  <a:srgbClr val="002060"/>
                </a:solidFill>
              </a:rPr>
              <a:t>排查先天易栓因素，建议非急性期送检</a:t>
            </a:r>
            <a:r>
              <a:rPr lang="en-US" altLang="zh-CN" sz="2400" b="1" dirty="0">
                <a:solidFill>
                  <a:srgbClr val="002060"/>
                </a:solidFill>
              </a:rPr>
              <a:t>AT</a:t>
            </a:r>
            <a:r>
              <a:rPr lang="zh-CN" altLang="en-US" sz="2400" b="1" dirty="0">
                <a:solidFill>
                  <a:srgbClr val="002060"/>
                </a:solidFill>
              </a:rPr>
              <a:t>、</a:t>
            </a:r>
            <a:r>
              <a:rPr lang="en-US" altLang="zh-CN" sz="2400" b="1" dirty="0">
                <a:solidFill>
                  <a:srgbClr val="002060"/>
                </a:solidFill>
              </a:rPr>
              <a:t>PC</a:t>
            </a:r>
            <a:r>
              <a:rPr lang="zh-CN" altLang="en-US" sz="2400" b="1" dirty="0">
                <a:solidFill>
                  <a:srgbClr val="002060"/>
                </a:solidFill>
              </a:rPr>
              <a:t>、</a:t>
            </a:r>
            <a:r>
              <a:rPr lang="en-US" altLang="zh-CN" sz="2400" b="1" dirty="0">
                <a:solidFill>
                  <a:srgbClr val="002060"/>
                </a:solidFill>
              </a:rPr>
              <a:t>PS</a:t>
            </a:r>
            <a:r>
              <a:rPr lang="zh-CN" altLang="en-US" sz="2400" b="1" dirty="0">
                <a:solidFill>
                  <a:srgbClr val="002060"/>
                </a:solidFill>
              </a:rPr>
              <a:t>、</a:t>
            </a:r>
            <a:r>
              <a:rPr lang="en-US" altLang="zh-CN" sz="2400" b="1" dirty="0">
                <a:solidFill>
                  <a:srgbClr val="002060"/>
                </a:solidFill>
              </a:rPr>
              <a:t>FVIII</a:t>
            </a:r>
            <a:r>
              <a:rPr lang="zh-CN" altLang="en-US" sz="2400" b="1" dirty="0">
                <a:solidFill>
                  <a:srgbClr val="002060"/>
                </a:solidFill>
              </a:rPr>
              <a:t>；</a:t>
            </a:r>
          </a:p>
        </p:txBody>
      </p:sp>
      <p:sp>
        <p:nvSpPr>
          <p:cNvPr id="4" name="TextBox 3"/>
          <p:cNvSpPr txBox="1"/>
          <p:nvPr/>
        </p:nvSpPr>
        <p:spPr>
          <a:xfrm>
            <a:off x="7810512" y="6396335"/>
            <a:ext cx="4016530" cy="461665"/>
          </a:xfrm>
          <a:prstGeom prst="rect">
            <a:avLst/>
          </a:prstGeom>
          <a:noFill/>
        </p:spPr>
        <p:txBody>
          <a:bodyPr wrap="square" rtlCol="0">
            <a:spAutoFit/>
          </a:bodyPr>
          <a:lstStyle/>
          <a:p>
            <a:r>
              <a:rPr lang="gsw-FR" sz="2400" i="1" dirty="0">
                <a:solidFill>
                  <a:srgbClr val="002060"/>
                </a:solidFill>
              </a:rPr>
              <a:t>N Engl J Med </a:t>
            </a:r>
            <a:r>
              <a:rPr lang="en-US" altLang="zh-CN" sz="2400" i="1" dirty="0">
                <a:solidFill>
                  <a:srgbClr val="002060"/>
                </a:solidFill>
              </a:rPr>
              <a:t>2017</a:t>
            </a:r>
            <a:endParaRPr lang="zh-CN" altLang="en-US" sz="2400" i="1" dirty="0">
              <a:solidFill>
                <a:srgbClr val="002060"/>
              </a:solidFill>
            </a:endParaRPr>
          </a:p>
        </p:txBody>
      </p:sp>
      <p:sp>
        <p:nvSpPr>
          <p:cNvPr id="6" name="云形 5"/>
          <p:cNvSpPr/>
          <p:nvPr/>
        </p:nvSpPr>
        <p:spPr>
          <a:xfrm>
            <a:off x="2238348" y="214290"/>
            <a:ext cx="1571636" cy="92869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2238348" y="332657"/>
            <a:ext cx="1841428" cy="461665"/>
          </a:xfrm>
          <a:prstGeom prst="rect">
            <a:avLst/>
          </a:prstGeom>
          <a:noFill/>
        </p:spPr>
        <p:txBody>
          <a:bodyPr wrap="square" rtlCol="0">
            <a:spAutoFit/>
          </a:bodyPr>
          <a:lstStyle/>
          <a:p>
            <a:r>
              <a:rPr lang="zh-CN" altLang="en-US" sz="2400" b="1" dirty="0">
                <a:solidFill>
                  <a:srgbClr val="FF0000"/>
                </a:solidFill>
              </a:rPr>
              <a:t>非常关键！</a:t>
            </a:r>
          </a:p>
        </p:txBody>
      </p:sp>
      <p:pic>
        <p:nvPicPr>
          <p:cNvPr id="2" name="图片 1">
            <a:extLst>
              <a:ext uri="{FF2B5EF4-FFF2-40B4-BE49-F238E27FC236}">
                <a16:creationId xmlns:a16="http://schemas.microsoft.com/office/drawing/2014/main" id="{3222D4BF-128A-320E-5C09-BA1FD2170567}"/>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C9F9F83C-2BA2-4F57-BA43-2C7960275002}"/>
              </a:ext>
            </a:extLst>
          </p:cNvPr>
          <p:cNvPicPr>
            <a:picLocks noChangeAspect="1"/>
          </p:cNvPicPr>
          <p:nvPr/>
        </p:nvPicPr>
        <p:blipFill>
          <a:blip r:embed="rId3"/>
          <a:stretch>
            <a:fillRect/>
          </a:stretch>
        </p:blipFill>
        <p:spPr>
          <a:xfrm>
            <a:off x="881026" y="928670"/>
            <a:ext cx="10416480" cy="3641770"/>
          </a:xfrm>
          <a:prstGeom prst="rect">
            <a:avLst/>
          </a:prstGeom>
        </p:spPr>
      </p:pic>
      <p:pic>
        <p:nvPicPr>
          <p:cNvPr id="6" name="图片 5">
            <a:extLst>
              <a:ext uri="{FF2B5EF4-FFF2-40B4-BE49-F238E27FC236}">
                <a16:creationId xmlns:a16="http://schemas.microsoft.com/office/drawing/2014/main" id="{78C43D89-8CA5-4682-9ACC-4A6BBD8AAAF4}"/>
              </a:ext>
            </a:extLst>
          </p:cNvPr>
          <p:cNvPicPr>
            <a:picLocks noChangeAspect="1"/>
          </p:cNvPicPr>
          <p:nvPr/>
        </p:nvPicPr>
        <p:blipFill>
          <a:blip r:embed="rId4"/>
          <a:stretch>
            <a:fillRect/>
          </a:stretch>
        </p:blipFill>
        <p:spPr>
          <a:xfrm>
            <a:off x="861630" y="4599820"/>
            <a:ext cx="10416480" cy="1323110"/>
          </a:xfrm>
          <a:prstGeom prst="rect">
            <a:avLst/>
          </a:prstGeom>
        </p:spPr>
      </p:pic>
      <p:sp>
        <p:nvSpPr>
          <p:cNvPr id="5" name="TextBox 4"/>
          <p:cNvSpPr txBox="1"/>
          <p:nvPr/>
        </p:nvSpPr>
        <p:spPr>
          <a:xfrm>
            <a:off x="219456" y="243840"/>
            <a:ext cx="7181088" cy="523220"/>
          </a:xfrm>
          <a:prstGeom prst="rect">
            <a:avLst/>
          </a:prstGeom>
          <a:noFill/>
        </p:spPr>
        <p:txBody>
          <a:bodyPr wrap="square" rtlCol="0">
            <a:spAutoFit/>
          </a:bodyPr>
          <a:lstStyle/>
          <a:p>
            <a:r>
              <a:rPr lang="zh-CN" altLang="en-US" sz="2800" b="1">
                <a:solidFill>
                  <a:srgbClr val="0070C0"/>
                </a:solidFill>
              </a:rPr>
              <a:t>（诊断性）易栓症报告的精细处理：</a:t>
            </a:r>
          </a:p>
        </p:txBody>
      </p:sp>
      <p:pic>
        <p:nvPicPr>
          <p:cNvPr id="2" name="图片 1">
            <a:extLst>
              <a:ext uri="{FF2B5EF4-FFF2-40B4-BE49-F238E27FC236}">
                <a16:creationId xmlns:a16="http://schemas.microsoft.com/office/drawing/2014/main" id="{E4E306A7-B677-ADA5-A4CA-CEE074D6212B}"/>
              </a:ext>
            </a:extLst>
          </p:cNvPr>
          <p:cNvPicPr>
            <a:picLocks noChangeAspect="1"/>
          </p:cNvPicPr>
          <p:nvPr>
            <p:custDataLst>
              <p:tags r:id="rId1"/>
            </p:custDataLst>
          </p:nvPr>
        </p:nvPicPr>
        <p:blipFill>
          <a:blip r:embed="rId5"/>
          <a:srcRect l="-1157" t="18291" r="1157" b="12369"/>
          <a:stretch>
            <a:fillRect/>
          </a:stretch>
        </p:blipFill>
        <p:spPr>
          <a:xfrm>
            <a:off x="9260205" y="74295"/>
            <a:ext cx="2931795" cy="477520"/>
          </a:xfrm>
          <a:prstGeom prst="rect">
            <a:avLst/>
          </a:prstGeom>
        </p:spPr>
      </p:pic>
    </p:spTree>
    <p:extLst>
      <p:ext uri="{BB962C8B-B14F-4D97-AF65-F5344CB8AC3E}">
        <p14:creationId xmlns:p14="http://schemas.microsoft.com/office/powerpoint/2010/main" val="2277138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B2042635-1BFA-44EE-985D-A62232177B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5216" y="761949"/>
            <a:ext cx="10655808" cy="3310230"/>
          </a:xfrm>
          <a:prstGeom prst="rect">
            <a:avLst/>
          </a:prstGeom>
        </p:spPr>
      </p:pic>
      <p:sp>
        <p:nvSpPr>
          <p:cNvPr id="3" name="TextBox 2"/>
          <p:cNvSpPr txBox="1"/>
          <p:nvPr/>
        </p:nvSpPr>
        <p:spPr>
          <a:xfrm>
            <a:off x="219456" y="243840"/>
            <a:ext cx="7181088" cy="523220"/>
          </a:xfrm>
          <a:prstGeom prst="rect">
            <a:avLst/>
          </a:prstGeom>
          <a:noFill/>
        </p:spPr>
        <p:txBody>
          <a:bodyPr wrap="square" rtlCol="0">
            <a:spAutoFit/>
          </a:bodyPr>
          <a:lstStyle/>
          <a:p>
            <a:r>
              <a:rPr lang="zh-CN" altLang="en-US" sz="2800" b="1">
                <a:solidFill>
                  <a:srgbClr val="0070C0"/>
                </a:solidFill>
              </a:rPr>
              <a:t>（诊断性）易栓症报告的精细处理：</a:t>
            </a:r>
          </a:p>
        </p:txBody>
      </p:sp>
      <p:pic>
        <p:nvPicPr>
          <p:cNvPr id="5" name="Picture 2"/>
          <p:cNvPicPr>
            <a:picLocks noChangeAspect="1" noChangeArrowheads="1"/>
          </p:cNvPicPr>
          <p:nvPr/>
        </p:nvPicPr>
        <p:blipFill>
          <a:blip r:embed="rId4"/>
          <a:srcRect/>
          <a:stretch>
            <a:fillRect/>
          </a:stretch>
        </p:blipFill>
        <p:spPr bwMode="auto">
          <a:xfrm>
            <a:off x="1191483" y="3681984"/>
            <a:ext cx="9244869" cy="2961323"/>
          </a:xfrm>
          <a:prstGeom prst="rect">
            <a:avLst/>
          </a:prstGeom>
          <a:noFill/>
          <a:ln w="9525">
            <a:noFill/>
            <a:miter lim="800000"/>
            <a:headEnd/>
            <a:tailEnd/>
          </a:ln>
          <a:effectLst/>
        </p:spPr>
      </p:pic>
      <p:pic>
        <p:nvPicPr>
          <p:cNvPr id="2" name="图片 1">
            <a:extLst>
              <a:ext uri="{FF2B5EF4-FFF2-40B4-BE49-F238E27FC236}">
                <a16:creationId xmlns:a16="http://schemas.microsoft.com/office/drawing/2014/main" id="{78B6FBBE-45AC-40D3-6907-E7382D182893}"/>
              </a:ext>
            </a:extLst>
          </p:cNvPr>
          <p:cNvPicPr>
            <a:picLocks noChangeAspect="1"/>
          </p:cNvPicPr>
          <p:nvPr>
            <p:custDataLst>
              <p:tags r:id="rId1"/>
            </p:custDataLst>
          </p:nvPr>
        </p:nvPicPr>
        <p:blipFill>
          <a:blip r:embed="rId5"/>
          <a:srcRect l="-1157" t="18291" r="1157" b="12369"/>
          <a:stretch>
            <a:fillRect/>
          </a:stretch>
        </p:blipFill>
        <p:spPr>
          <a:xfrm>
            <a:off x="9260205" y="74295"/>
            <a:ext cx="2931795" cy="477520"/>
          </a:xfrm>
          <a:prstGeom prst="rect">
            <a:avLst/>
          </a:prstGeom>
        </p:spPr>
      </p:pic>
    </p:spTree>
    <p:extLst>
      <p:ext uri="{BB962C8B-B14F-4D97-AF65-F5344CB8AC3E}">
        <p14:creationId xmlns:p14="http://schemas.microsoft.com/office/powerpoint/2010/main" val="969571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F573A56C-7339-49AD-9474-9E16688E33CB}" type="datetime1">
              <a:rPr kumimoji="1" lang="zh-CN" altLang="en-US" smtClean="0"/>
              <a:pPr/>
              <a:t>2025/1/13</a:t>
            </a:fld>
            <a:endParaRPr kumimoji="1" lang="zh-CN" altLang="en-US"/>
          </a:p>
        </p:txBody>
      </p:sp>
      <p:sp>
        <p:nvSpPr>
          <p:cNvPr id="5" name="灯片编号占位符 4"/>
          <p:cNvSpPr>
            <a:spLocks noGrp="1"/>
          </p:cNvSpPr>
          <p:nvPr>
            <p:ph type="sldNum" sz="quarter" idx="12"/>
          </p:nvPr>
        </p:nvSpPr>
        <p:spPr/>
        <p:txBody>
          <a:bodyPr/>
          <a:lstStyle/>
          <a:p>
            <a:fld id="{DA9768CB-0407-1E41-9FAA-DB207884725D}" type="slidenum">
              <a:rPr kumimoji="1" lang="zh-CN" altLang="en-US" smtClean="0"/>
              <a:pPr/>
              <a:t>27</a:t>
            </a:fld>
            <a:endParaRPr kumimoji="1" lang="zh-CN" altLang="en-US"/>
          </a:p>
        </p:txBody>
      </p:sp>
      <p:sp>
        <p:nvSpPr>
          <p:cNvPr id="6" name="矩形 5"/>
          <p:cNvSpPr/>
          <p:nvPr/>
        </p:nvSpPr>
        <p:spPr>
          <a:xfrm>
            <a:off x="838199" y="617517"/>
            <a:ext cx="6061365" cy="523220"/>
          </a:xfrm>
          <a:prstGeom prst="rect">
            <a:avLst/>
          </a:prstGeom>
        </p:spPr>
        <p:txBody>
          <a:bodyPr wrap="square">
            <a:spAutoFit/>
          </a:bodyPr>
          <a:lstStyle/>
          <a:p>
            <a:r>
              <a:rPr lang="en-US" altLang="zh-CN" sz="2800" b="1">
                <a:solidFill>
                  <a:srgbClr val="0070C0"/>
                </a:solidFill>
              </a:rPr>
              <a:t>ECMO</a:t>
            </a:r>
            <a:r>
              <a:rPr lang="zh-CN" altLang="en-US" sz="2800" b="1">
                <a:solidFill>
                  <a:srgbClr val="0070C0"/>
                </a:solidFill>
              </a:rPr>
              <a:t>患者的抗凝监测</a:t>
            </a:r>
            <a:endParaRPr lang="zh-CN" altLang="en-US" sz="2800" b="1"/>
          </a:p>
        </p:txBody>
      </p:sp>
      <p:sp>
        <p:nvSpPr>
          <p:cNvPr id="7" name="TextBox 6"/>
          <p:cNvSpPr txBox="1"/>
          <p:nvPr/>
        </p:nvSpPr>
        <p:spPr>
          <a:xfrm>
            <a:off x="738150" y="1357298"/>
            <a:ext cx="10640290" cy="4893647"/>
          </a:xfrm>
          <a:prstGeom prst="rect">
            <a:avLst/>
          </a:prstGeom>
          <a:noFill/>
        </p:spPr>
        <p:txBody>
          <a:bodyPr wrap="square" rtlCol="0">
            <a:spAutoFit/>
          </a:bodyPr>
          <a:lstStyle/>
          <a:p>
            <a:r>
              <a:rPr lang="zh-CN" altLang="en-US" sz="2400" dirty="0"/>
              <a:t>患者男，</a:t>
            </a:r>
            <a:r>
              <a:rPr lang="en-US" altLang="zh-CN" sz="2400" dirty="0"/>
              <a:t>67</a:t>
            </a:r>
            <a:r>
              <a:rPr lang="zh-CN" altLang="en-US" sz="2400" dirty="0"/>
              <a:t>岁，因心源性猝死导致多器官功能衰竭，</a:t>
            </a:r>
            <a:r>
              <a:rPr lang="en-US" altLang="zh-CN" sz="2400" dirty="0"/>
              <a:t>ECMO</a:t>
            </a:r>
            <a:r>
              <a:rPr lang="zh-CN" altLang="en-US" sz="2400" dirty="0"/>
              <a:t>治疗中。</a:t>
            </a:r>
            <a:endParaRPr lang="en-US" altLang="zh-CN" sz="2400" dirty="0"/>
          </a:p>
          <a:p>
            <a:endParaRPr lang="en-US" altLang="zh-CN" sz="2400" dirty="0"/>
          </a:p>
          <a:p>
            <a:r>
              <a:rPr lang="zh-CN" altLang="en-US" sz="2400" dirty="0"/>
              <a:t>肝肾功不全、血小板减少</a:t>
            </a:r>
            <a:endParaRPr lang="en-US" altLang="zh-CN" sz="2400" dirty="0"/>
          </a:p>
          <a:p>
            <a:endParaRPr lang="en-US" altLang="zh-CN" sz="2400" dirty="0"/>
          </a:p>
          <a:p>
            <a:r>
              <a:rPr lang="zh-CN" altLang="en-US" sz="2400" dirty="0"/>
              <a:t>凝血检查：</a:t>
            </a:r>
            <a:endParaRPr lang="en-US" altLang="zh-CN" sz="2400" dirty="0"/>
          </a:p>
          <a:p>
            <a:r>
              <a:rPr lang="en-US" altLang="zh-CN" sz="2400" dirty="0"/>
              <a:t>PT</a:t>
            </a:r>
            <a:r>
              <a:rPr lang="zh-CN" altLang="en-US" sz="2400" dirty="0"/>
              <a:t>：</a:t>
            </a:r>
            <a:r>
              <a:rPr lang="en-US" altLang="zh-CN" sz="2400" dirty="0"/>
              <a:t>24.3</a:t>
            </a:r>
            <a:r>
              <a:rPr lang="zh-CN" altLang="en-US" sz="2400" dirty="0"/>
              <a:t>秒、</a:t>
            </a:r>
            <a:r>
              <a:rPr lang="en-US" altLang="zh-CN" sz="2400" dirty="0"/>
              <a:t>APTT&gt;180</a:t>
            </a:r>
            <a:r>
              <a:rPr lang="zh-CN" altLang="en-US" sz="2400" dirty="0"/>
              <a:t>秒、</a:t>
            </a:r>
            <a:r>
              <a:rPr lang="en-US" altLang="zh-CN" sz="2400" dirty="0"/>
              <a:t>TT&gt;240</a:t>
            </a:r>
            <a:r>
              <a:rPr lang="zh-CN" altLang="en-US" sz="2400" dirty="0"/>
              <a:t>秒均显著延长；</a:t>
            </a:r>
            <a:endParaRPr lang="en-US" altLang="zh-CN" sz="2400" dirty="0"/>
          </a:p>
          <a:p>
            <a:r>
              <a:rPr lang="en-US" altLang="zh-CN" sz="2400" dirty="0"/>
              <a:t>FIB</a:t>
            </a:r>
            <a:r>
              <a:rPr lang="zh-CN" altLang="en-US" sz="2400" dirty="0"/>
              <a:t>：</a:t>
            </a:r>
            <a:r>
              <a:rPr lang="en-US" altLang="zh-CN" sz="2400" dirty="0"/>
              <a:t>3.02g/L</a:t>
            </a:r>
            <a:r>
              <a:rPr lang="zh-CN" altLang="en-US" sz="2400" dirty="0"/>
              <a:t>；</a:t>
            </a:r>
            <a:r>
              <a:rPr lang="en-US" altLang="zh-CN" sz="2400" dirty="0">
                <a:solidFill>
                  <a:srgbClr val="FF0000"/>
                </a:solidFill>
              </a:rPr>
              <a:t>AT</a:t>
            </a:r>
            <a:r>
              <a:rPr lang="zh-CN" altLang="en-US" sz="2400" dirty="0">
                <a:solidFill>
                  <a:srgbClr val="FF0000"/>
                </a:solidFill>
              </a:rPr>
              <a:t>：</a:t>
            </a:r>
            <a:r>
              <a:rPr lang="en-US" altLang="zh-CN" sz="2400" dirty="0">
                <a:solidFill>
                  <a:srgbClr val="FF0000"/>
                </a:solidFill>
              </a:rPr>
              <a:t>36%</a:t>
            </a:r>
            <a:r>
              <a:rPr lang="zh-CN" altLang="en-US" sz="2400" dirty="0"/>
              <a:t>；</a:t>
            </a:r>
            <a:r>
              <a:rPr lang="en-US" altLang="zh-CN" sz="2400" dirty="0"/>
              <a:t>D-D&gt;21 ug/mL</a:t>
            </a:r>
          </a:p>
          <a:p>
            <a:endParaRPr lang="en-US" altLang="zh-CN" sz="2400" dirty="0"/>
          </a:p>
          <a:p>
            <a:r>
              <a:rPr lang="zh-CN" altLang="en-US" sz="2400" dirty="0"/>
              <a:t>临床考虑肝素过量？给予鱼精蛋白中和肝素</a:t>
            </a:r>
            <a:endParaRPr lang="en-US" altLang="zh-CN" sz="2400" dirty="0"/>
          </a:p>
          <a:p>
            <a:endParaRPr lang="en-US" altLang="zh-CN" sz="2400" dirty="0"/>
          </a:p>
          <a:p>
            <a:r>
              <a:rPr lang="zh-CN" altLang="en-US" sz="2400" dirty="0"/>
              <a:t>出凝血实验室建议送检抗</a:t>
            </a:r>
            <a:r>
              <a:rPr lang="en-US" altLang="zh-CN" sz="2400" dirty="0" err="1"/>
              <a:t>Xa</a:t>
            </a:r>
            <a:r>
              <a:rPr lang="zh-CN" altLang="en-US" sz="2400" dirty="0"/>
              <a:t>活性：</a:t>
            </a:r>
            <a:r>
              <a:rPr lang="en-US" altLang="zh-CN" sz="2400" dirty="0"/>
              <a:t>0.31 IU/mL </a:t>
            </a:r>
            <a:r>
              <a:rPr lang="zh-CN" altLang="en-US" sz="2400" dirty="0"/>
              <a:t>（普通肝素治疗范围</a:t>
            </a:r>
            <a:r>
              <a:rPr lang="en-US" altLang="zh-CN" sz="2400" dirty="0"/>
              <a:t>0.3-0.7</a:t>
            </a:r>
            <a:r>
              <a:rPr lang="zh-CN" altLang="en-US" sz="2400" dirty="0"/>
              <a:t>）</a:t>
            </a:r>
            <a:endParaRPr lang="en-US" altLang="zh-CN" sz="2400" dirty="0"/>
          </a:p>
          <a:p>
            <a:endParaRPr lang="en-US" altLang="zh-CN" sz="2400" dirty="0"/>
          </a:p>
          <a:p>
            <a:r>
              <a:rPr lang="zh-CN" altLang="en-US" sz="2400" dirty="0"/>
              <a:t>提示肝素抗凝活性未超标，不需中和肝素，建议补充凝血因子、</a:t>
            </a:r>
            <a:r>
              <a:rPr lang="zh-CN" altLang="en-US" sz="2400" dirty="0">
                <a:solidFill>
                  <a:srgbClr val="FF0000"/>
                </a:solidFill>
              </a:rPr>
              <a:t>抗凝血酶</a:t>
            </a:r>
            <a:endParaRPr lang="en-US" altLang="zh-CN" sz="2400" dirty="0">
              <a:solidFill>
                <a:srgbClr val="FF0000"/>
              </a:solidFill>
            </a:endParaRPr>
          </a:p>
        </p:txBody>
      </p:sp>
      <p:pic>
        <p:nvPicPr>
          <p:cNvPr id="2" name="图片 1">
            <a:extLst>
              <a:ext uri="{FF2B5EF4-FFF2-40B4-BE49-F238E27FC236}">
                <a16:creationId xmlns:a16="http://schemas.microsoft.com/office/drawing/2014/main" id="{C991489A-DFBD-FAF0-0CAF-58F0191CB30D}"/>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0" end="1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p:cNvSpPr>
            <a:spLocks noGrp="1"/>
          </p:cNvSpPr>
          <p:nvPr>
            <p:ph type="sldNum" sz="quarter" idx="12"/>
          </p:nvPr>
        </p:nvSpPr>
        <p:spPr/>
        <p:txBody>
          <a:bodyPr/>
          <a:lstStyle/>
          <a:p>
            <a:fld id="{DA9768CB-0407-1E41-9FAA-DB207884725D}" type="slidenum">
              <a:rPr kumimoji="1" lang="zh-CN" altLang="en-US" smtClean="0"/>
              <a:pPr/>
              <a:t>28</a:t>
            </a:fld>
            <a:endParaRPr kumimoji="1" lang="zh-CN" altLang="en-US" dirty="0"/>
          </a:p>
        </p:txBody>
      </p:sp>
      <p:pic>
        <p:nvPicPr>
          <p:cNvPr id="1026" name="Picture 2" descr="https://mmbiz.qpic.cn/mmbiz_jpg/VYGjt7CymIpiaqzSOL0I9VnWMmOoRI9MA8c3EMlVUqicXe5CXHs4FgPGGL8K881XicpS1UTVNnJ8mTQXMSosSicnPg/640?wx_fmt=jpeg"/>
          <p:cNvPicPr>
            <a:picLocks noChangeAspect="1" noChangeArrowheads="1"/>
          </p:cNvPicPr>
          <p:nvPr/>
        </p:nvPicPr>
        <p:blipFill>
          <a:blip r:embed="rId2"/>
          <a:srcRect/>
          <a:stretch>
            <a:fillRect/>
          </a:stretch>
        </p:blipFill>
        <p:spPr bwMode="auto">
          <a:xfrm>
            <a:off x="344384" y="2771470"/>
            <a:ext cx="3793177" cy="3482185"/>
          </a:xfrm>
          <a:prstGeom prst="rect">
            <a:avLst/>
          </a:prstGeom>
          <a:noFill/>
        </p:spPr>
      </p:pic>
      <p:pic>
        <p:nvPicPr>
          <p:cNvPr id="1028" name="Picture 4" descr="https://mmbiz.qpic.cn/mmbiz_jpg/VYGjt7CymIpiaqzSOL0I9VnWMmOoRI9MA6RCl0Ksytm7VswBroHib9bM8TRtnt4YnfwyzmObFhl5b8keptd3GNiaw/640?wx_fmt=jpeg"/>
          <p:cNvPicPr>
            <a:picLocks noChangeAspect="1" noChangeArrowheads="1"/>
          </p:cNvPicPr>
          <p:nvPr/>
        </p:nvPicPr>
        <p:blipFill>
          <a:blip r:embed="rId3"/>
          <a:srcRect/>
          <a:stretch>
            <a:fillRect/>
          </a:stretch>
        </p:blipFill>
        <p:spPr bwMode="auto">
          <a:xfrm>
            <a:off x="4488874" y="2771470"/>
            <a:ext cx="3445242" cy="3482185"/>
          </a:xfrm>
          <a:prstGeom prst="rect">
            <a:avLst/>
          </a:prstGeom>
          <a:noFill/>
        </p:spPr>
      </p:pic>
      <p:pic>
        <p:nvPicPr>
          <p:cNvPr id="1030" name="Picture 6" descr="https://mmbiz.qpic.cn/mmbiz_jpg/VYGjt7CymIpiaqzSOL0I9VnWMmOoRI9MAm0LQZSufiaNkI44p0rNCN7DxcP2pfud0IJUtQBHGhIPujzRPficrCSNg/640?wx_fmt=jpeg"/>
          <p:cNvPicPr>
            <a:picLocks noChangeAspect="1" noChangeArrowheads="1"/>
          </p:cNvPicPr>
          <p:nvPr/>
        </p:nvPicPr>
        <p:blipFill>
          <a:blip r:embed="rId4"/>
          <a:srcRect/>
          <a:stretch>
            <a:fillRect/>
          </a:stretch>
        </p:blipFill>
        <p:spPr bwMode="auto">
          <a:xfrm>
            <a:off x="8254749" y="2746244"/>
            <a:ext cx="3277181" cy="3507411"/>
          </a:xfrm>
          <a:prstGeom prst="rect">
            <a:avLst/>
          </a:prstGeom>
          <a:noFill/>
        </p:spPr>
      </p:pic>
      <p:sp>
        <p:nvSpPr>
          <p:cNvPr id="9" name="矩形 8"/>
          <p:cNvSpPr/>
          <p:nvPr/>
        </p:nvSpPr>
        <p:spPr>
          <a:xfrm>
            <a:off x="546265" y="93814"/>
            <a:ext cx="11174681" cy="2677656"/>
          </a:xfrm>
          <a:prstGeom prst="rect">
            <a:avLst/>
          </a:prstGeom>
        </p:spPr>
        <p:txBody>
          <a:bodyPr wrap="square">
            <a:spAutoFit/>
          </a:bodyPr>
          <a:lstStyle/>
          <a:p>
            <a:r>
              <a:rPr lang="zh-CN" altLang="en-US" sz="2400" b="1" dirty="0">
                <a:solidFill>
                  <a:schemeClr val="tx1"/>
                </a:solidFill>
              </a:rPr>
              <a:t>抗凝监测案例：</a:t>
            </a:r>
            <a:endParaRPr lang="en-US" altLang="zh-CN" sz="2400" b="1" dirty="0">
              <a:solidFill>
                <a:schemeClr val="tx1"/>
              </a:solidFill>
            </a:endParaRPr>
          </a:p>
          <a:p>
            <a:pPr>
              <a:buFont typeface="Wingdings" pitchFamily="2" charset="2"/>
              <a:buChar char="Ø"/>
            </a:pPr>
            <a:r>
              <a:rPr lang="zh-CN" altLang="en-US" sz="2400" dirty="0">
                <a:solidFill>
                  <a:schemeClr val="tx1"/>
                </a:solidFill>
              </a:rPr>
              <a:t>患者男，</a:t>
            </a:r>
            <a:r>
              <a:rPr lang="en-US" altLang="zh-CN" sz="2400" dirty="0">
                <a:solidFill>
                  <a:schemeClr val="tx1"/>
                </a:solidFill>
              </a:rPr>
              <a:t>47</a:t>
            </a:r>
            <a:r>
              <a:rPr lang="zh-CN" altLang="en-US" sz="2400" dirty="0">
                <a:solidFill>
                  <a:schemeClr val="tx1"/>
                </a:solidFill>
              </a:rPr>
              <a:t>岁，因肾病透析治疗（肝素抗凝）后出现血小板减少及肢端缺血、感觉减退等症状，肝素注射点皮损。</a:t>
            </a:r>
            <a:r>
              <a:rPr lang="en-US" altLang="zh-CN" sz="2400" dirty="0">
                <a:solidFill>
                  <a:schemeClr val="tx1"/>
                </a:solidFill>
              </a:rPr>
              <a:t>PLT</a:t>
            </a:r>
            <a:r>
              <a:rPr lang="zh-CN" altLang="en-US" sz="2400" dirty="0">
                <a:solidFill>
                  <a:schemeClr val="tx1"/>
                </a:solidFill>
              </a:rPr>
              <a:t>计数最低在</a:t>
            </a:r>
            <a:r>
              <a:rPr lang="en-US" altLang="zh-CN" sz="2400" dirty="0">
                <a:solidFill>
                  <a:schemeClr val="tx1"/>
                </a:solidFill>
              </a:rPr>
              <a:t>30~50×10</a:t>
            </a:r>
            <a:r>
              <a:rPr lang="en-US" altLang="zh-CN" sz="2400" baseline="30000" dirty="0">
                <a:solidFill>
                  <a:schemeClr val="tx1"/>
                </a:solidFill>
              </a:rPr>
              <a:t>9</a:t>
            </a:r>
            <a:r>
              <a:rPr lang="en-US" altLang="zh-CN" sz="2400" dirty="0">
                <a:solidFill>
                  <a:schemeClr val="tx1"/>
                </a:solidFill>
              </a:rPr>
              <a:t>/</a:t>
            </a:r>
            <a:r>
              <a:rPr lang="gsw-FR" sz="2400" dirty="0">
                <a:solidFill>
                  <a:schemeClr val="tx1"/>
                </a:solidFill>
              </a:rPr>
              <a:t>L</a:t>
            </a:r>
            <a:r>
              <a:rPr lang="zh-CN" altLang="en-US" sz="2400" dirty="0">
                <a:solidFill>
                  <a:schemeClr val="tx1"/>
                </a:solidFill>
              </a:rPr>
              <a:t>；</a:t>
            </a:r>
            <a:endParaRPr lang="en-US" altLang="zh-CN" sz="2400" dirty="0">
              <a:solidFill>
                <a:schemeClr val="tx1"/>
              </a:solidFill>
            </a:endParaRPr>
          </a:p>
          <a:p>
            <a:pPr>
              <a:buFont typeface="Wingdings" pitchFamily="2" charset="2"/>
              <a:buChar char="Ø"/>
            </a:pPr>
            <a:endParaRPr lang="en-US" altLang="zh-CN" sz="2400" dirty="0">
              <a:solidFill>
                <a:schemeClr val="tx1"/>
              </a:solidFill>
            </a:endParaRPr>
          </a:p>
          <a:p>
            <a:pPr>
              <a:buFont typeface="Wingdings" pitchFamily="2" charset="2"/>
              <a:buChar char="Ø"/>
            </a:pPr>
            <a:r>
              <a:rPr lang="zh-CN" altLang="en-US" sz="2400" dirty="0">
                <a:solidFill>
                  <a:schemeClr val="tx1"/>
                </a:solidFill>
              </a:rPr>
              <a:t>我们经评估，建议检测肝素</a:t>
            </a:r>
            <a:r>
              <a:rPr lang="en-US" altLang="zh-CN" sz="2400" dirty="0">
                <a:solidFill>
                  <a:schemeClr val="tx1"/>
                </a:solidFill>
              </a:rPr>
              <a:t>-</a:t>
            </a:r>
            <a:r>
              <a:rPr lang="gsw-FR" sz="2400" dirty="0">
                <a:solidFill>
                  <a:schemeClr val="tx1"/>
                </a:solidFill>
              </a:rPr>
              <a:t>PF4</a:t>
            </a:r>
            <a:r>
              <a:rPr lang="zh-CN" altLang="en-US" sz="2400" dirty="0">
                <a:solidFill>
                  <a:schemeClr val="tx1"/>
                </a:solidFill>
              </a:rPr>
              <a:t>抗体，结果</a:t>
            </a:r>
            <a:r>
              <a:rPr lang="zh-CN" altLang="en-US" sz="2400" dirty="0"/>
              <a:t>为</a:t>
            </a:r>
            <a:r>
              <a:rPr lang="en-US" altLang="zh-CN" sz="2400" dirty="0">
                <a:solidFill>
                  <a:schemeClr val="tx1"/>
                </a:solidFill>
              </a:rPr>
              <a:t>24.7 </a:t>
            </a:r>
            <a:r>
              <a:rPr lang="gsw-FR" sz="2400" dirty="0">
                <a:solidFill>
                  <a:schemeClr val="tx1"/>
                </a:solidFill>
              </a:rPr>
              <a:t>U/mL(</a:t>
            </a:r>
            <a:r>
              <a:rPr lang="zh-CN" altLang="en-US" sz="2400" dirty="0">
                <a:solidFill>
                  <a:schemeClr val="tx1"/>
                </a:solidFill>
              </a:rPr>
              <a:t>参考区间</a:t>
            </a:r>
            <a:r>
              <a:rPr lang="en-US" altLang="zh-CN" sz="2400" dirty="0">
                <a:solidFill>
                  <a:schemeClr val="tx1"/>
                </a:solidFill>
              </a:rPr>
              <a:t>&lt;1.0 </a:t>
            </a:r>
            <a:r>
              <a:rPr lang="gsw-FR" sz="2400" dirty="0">
                <a:solidFill>
                  <a:schemeClr val="tx1"/>
                </a:solidFill>
              </a:rPr>
              <a:t>U/mL)</a:t>
            </a:r>
            <a:r>
              <a:rPr lang="zh-CN" altLang="en-US" sz="2400" dirty="0">
                <a:solidFill>
                  <a:schemeClr val="tx1"/>
                </a:solidFill>
              </a:rPr>
              <a:t>；</a:t>
            </a:r>
            <a:endParaRPr lang="en-US" altLang="zh-CN" sz="2400" dirty="0">
              <a:solidFill>
                <a:schemeClr val="tx1"/>
              </a:solidFill>
            </a:endParaRPr>
          </a:p>
          <a:p>
            <a:pPr>
              <a:buFont typeface="Wingdings" pitchFamily="2" charset="2"/>
              <a:buChar char="Ø"/>
            </a:pPr>
            <a:endParaRPr lang="gsw-FR" sz="2400" dirty="0">
              <a:solidFill>
                <a:schemeClr val="tx1"/>
              </a:solidFill>
            </a:endParaRPr>
          </a:p>
          <a:p>
            <a:pPr>
              <a:buFont typeface="Wingdings" pitchFamily="2" charset="2"/>
              <a:buChar char="Ø"/>
            </a:pPr>
            <a:r>
              <a:rPr lang="zh-CN" altLang="en-US" sz="2400" dirty="0">
                <a:solidFill>
                  <a:schemeClr val="tx1"/>
                </a:solidFill>
              </a:rPr>
              <a:t>考虑诊断</a:t>
            </a:r>
            <a:r>
              <a:rPr lang="zh-CN" altLang="en-US" sz="2400" dirty="0">
                <a:solidFill>
                  <a:srgbClr val="FF0000"/>
                </a:solidFill>
              </a:rPr>
              <a:t>肝素诱导血小板减少症</a:t>
            </a:r>
            <a:r>
              <a:rPr lang="en-US" altLang="zh-CN" sz="2400" dirty="0">
                <a:solidFill>
                  <a:srgbClr val="FF0000"/>
                </a:solidFill>
              </a:rPr>
              <a:t>(HIT)</a:t>
            </a:r>
            <a:r>
              <a:rPr lang="zh-CN" altLang="en-US" sz="2400" dirty="0">
                <a:solidFill>
                  <a:schemeClr val="tx1"/>
                </a:solidFill>
              </a:rPr>
              <a:t>，停用肝素后血小板计数回升，症状缓解。</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C081CCD-EAA7-7C9F-4A17-502526145091}"/>
              </a:ext>
            </a:extLst>
          </p:cNvPr>
          <p:cNvSpPr>
            <a:spLocks noGrp="1"/>
          </p:cNvSpPr>
          <p:nvPr>
            <p:ph type="title"/>
          </p:nvPr>
        </p:nvSpPr>
        <p:spPr>
          <a:xfrm>
            <a:off x="594360" y="365125"/>
            <a:ext cx="10878312" cy="1325563"/>
          </a:xfrm>
        </p:spPr>
        <p:txBody>
          <a:bodyPr/>
          <a:lstStyle/>
          <a:p>
            <a:r>
              <a:rPr lang="zh-CN" altLang="en-US" sz="3200" b="1" dirty="0">
                <a:solidFill>
                  <a:schemeClr val="accent5"/>
                </a:solidFill>
              </a:rPr>
              <a:t>其他临床科室</a:t>
            </a:r>
            <a:r>
              <a:rPr lang="zh-CN" altLang="en-US" sz="2400" b="1" dirty="0">
                <a:solidFill>
                  <a:schemeClr val="accent5"/>
                </a:solidFill>
              </a:rPr>
              <a:t>（除儿童</a:t>
            </a:r>
            <a:r>
              <a:rPr lang="en-US" altLang="zh-CN" sz="2400" b="1" dirty="0">
                <a:solidFill>
                  <a:schemeClr val="accent5"/>
                </a:solidFill>
              </a:rPr>
              <a:t>\</a:t>
            </a:r>
            <a:r>
              <a:rPr lang="zh-CN" altLang="en-US" sz="2400" b="1" dirty="0">
                <a:solidFill>
                  <a:schemeClr val="accent5"/>
                </a:solidFill>
              </a:rPr>
              <a:t>成人血液科、血管外科）</a:t>
            </a:r>
            <a:r>
              <a:rPr lang="zh-CN" altLang="en-US" sz="3200" b="1" dirty="0">
                <a:solidFill>
                  <a:schemeClr val="accent5"/>
                </a:solidFill>
              </a:rPr>
              <a:t>的常见出凝血咨询</a:t>
            </a:r>
          </a:p>
        </p:txBody>
      </p:sp>
      <p:graphicFrame>
        <p:nvGraphicFramePr>
          <p:cNvPr id="4" name="表格 3">
            <a:extLst>
              <a:ext uri="{FF2B5EF4-FFF2-40B4-BE49-F238E27FC236}">
                <a16:creationId xmlns:a16="http://schemas.microsoft.com/office/drawing/2014/main" id="{52665717-7EBB-1B2A-883A-90948DFF7CB2}"/>
              </a:ext>
            </a:extLst>
          </p:cNvPr>
          <p:cNvGraphicFramePr>
            <a:graphicFrameLocks noGrp="1"/>
          </p:cNvGraphicFramePr>
          <p:nvPr>
            <p:extLst>
              <p:ext uri="{D42A27DB-BD31-4B8C-83A1-F6EECF244321}">
                <p14:modId xmlns:p14="http://schemas.microsoft.com/office/powerpoint/2010/main" val="1611398289"/>
              </p:ext>
            </p:extLst>
          </p:nvPr>
        </p:nvGraphicFramePr>
        <p:xfrm>
          <a:off x="838200" y="1690688"/>
          <a:ext cx="10634472" cy="4114800"/>
        </p:xfrm>
        <a:graphic>
          <a:graphicData uri="http://schemas.openxmlformats.org/drawingml/2006/table">
            <a:tbl>
              <a:tblPr firstRow="1" bandRow="1">
                <a:tableStyleId>{5C22544A-7EE6-4342-B048-85BDC9FD1C3A}</a:tableStyleId>
              </a:tblPr>
              <a:tblGrid>
                <a:gridCol w="2990088">
                  <a:extLst>
                    <a:ext uri="{9D8B030D-6E8A-4147-A177-3AD203B41FA5}">
                      <a16:colId xmlns:a16="http://schemas.microsoft.com/office/drawing/2014/main" val="2878739040"/>
                    </a:ext>
                  </a:extLst>
                </a:gridCol>
                <a:gridCol w="7644384">
                  <a:extLst>
                    <a:ext uri="{9D8B030D-6E8A-4147-A177-3AD203B41FA5}">
                      <a16:colId xmlns:a16="http://schemas.microsoft.com/office/drawing/2014/main" val="2803993122"/>
                    </a:ext>
                  </a:extLst>
                </a:gridCol>
              </a:tblGrid>
              <a:tr h="370840">
                <a:tc>
                  <a:txBody>
                    <a:bodyPr/>
                    <a:lstStyle/>
                    <a:p>
                      <a:r>
                        <a:rPr lang="zh-CN" altLang="en-US" sz="2400" dirty="0"/>
                        <a:t>科室</a:t>
                      </a:r>
                    </a:p>
                  </a:txBody>
                  <a:tcPr/>
                </a:tc>
                <a:tc>
                  <a:txBody>
                    <a:bodyPr/>
                    <a:lstStyle/>
                    <a:p>
                      <a:r>
                        <a:rPr lang="zh-CN" altLang="en-US" sz="2400" dirty="0"/>
                        <a:t>常见咨询内容</a:t>
                      </a:r>
                    </a:p>
                  </a:txBody>
                  <a:tcPr/>
                </a:tc>
                <a:extLst>
                  <a:ext uri="{0D108BD9-81ED-4DB2-BD59-A6C34878D82A}">
                    <a16:rowId xmlns:a16="http://schemas.microsoft.com/office/drawing/2014/main" val="4109431151"/>
                  </a:ext>
                </a:extLst>
              </a:tr>
              <a:tr h="370840">
                <a:tc>
                  <a:txBody>
                    <a:bodyPr/>
                    <a:lstStyle/>
                    <a:p>
                      <a:r>
                        <a:rPr lang="zh-CN" altLang="en-US" sz="2400" dirty="0"/>
                        <a:t>心血管、神经内外科</a:t>
                      </a:r>
                    </a:p>
                  </a:txBody>
                  <a:tcPr/>
                </a:tc>
                <a:tc>
                  <a:txBody>
                    <a:bodyPr/>
                    <a:lstStyle/>
                    <a:p>
                      <a:r>
                        <a:rPr lang="zh-CN" altLang="en-US" sz="2400" dirty="0"/>
                        <a:t>抗凝、抗血小板治疗监测；</a:t>
                      </a:r>
                      <a:r>
                        <a:rPr lang="en-US" altLang="zh-CN" sz="2400" dirty="0"/>
                        <a:t>HIT</a:t>
                      </a:r>
                      <a:r>
                        <a:rPr lang="zh-CN" altLang="en-US" sz="2400" dirty="0"/>
                        <a:t>；易栓症</a:t>
                      </a:r>
                      <a:r>
                        <a:rPr lang="en-US" altLang="zh-CN" sz="2400" dirty="0"/>
                        <a:t>…</a:t>
                      </a:r>
                      <a:endParaRPr lang="zh-CN" altLang="en-US" sz="2400" dirty="0"/>
                    </a:p>
                  </a:txBody>
                  <a:tcPr/>
                </a:tc>
                <a:extLst>
                  <a:ext uri="{0D108BD9-81ED-4DB2-BD59-A6C34878D82A}">
                    <a16:rowId xmlns:a16="http://schemas.microsoft.com/office/drawing/2014/main" val="3733925640"/>
                  </a:ext>
                </a:extLst>
              </a:tr>
              <a:tr h="370840">
                <a:tc>
                  <a:txBody>
                    <a:bodyPr/>
                    <a:lstStyle/>
                    <a:p>
                      <a:r>
                        <a:rPr lang="zh-CN" altLang="en-US" sz="2400" dirty="0"/>
                        <a:t>风湿免疫科</a:t>
                      </a:r>
                    </a:p>
                  </a:txBody>
                  <a:tcPr/>
                </a:tc>
                <a:tc>
                  <a:txBody>
                    <a:bodyPr/>
                    <a:lstStyle/>
                    <a:p>
                      <a:r>
                        <a:rPr lang="zh-CN" altLang="en-US" sz="2400" dirty="0"/>
                        <a:t>自身免疫病相关出血和血栓问题；不良妊娠；</a:t>
                      </a:r>
                    </a:p>
                  </a:txBody>
                  <a:tcPr/>
                </a:tc>
                <a:extLst>
                  <a:ext uri="{0D108BD9-81ED-4DB2-BD59-A6C34878D82A}">
                    <a16:rowId xmlns:a16="http://schemas.microsoft.com/office/drawing/2014/main" val="2716617992"/>
                  </a:ext>
                </a:extLst>
              </a:tr>
              <a:tr h="370840">
                <a:tc>
                  <a:txBody>
                    <a:bodyPr/>
                    <a:lstStyle/>
                    <a:p>
                      <a:r>
                        <a:rPr lang="zh-CN" altLang="en-US" sz="2400" dirty="0"/>
                        <a:t>妇产科</a:t>
                      </a:r>
                    </a:p>
                  </a:txBody>
                  <a:tcPr/>
                </a:tc>
                <a:tc>
                  <a:txBody>
                    <a:bodyPr/>
                    <a:lstStyle/>
                    <a:p>
                      <a:r>
                        <a:rPr lang="zh-CN" altLang="en-US" sz="2400" dirty="0"/>
                        <a:t>不孕不育、不良妊娠相关凝血问题；妊娠期及产后</a:t>
                      </a:r>
                      <a:r>
                        <a:rPr lang="en-US" altLang="zh-CN" sz="2400" dirty="0"/>
                        <a:t>TMA</a:t>
                      </a:r>
                      <a:r>
                        <a:rPr lang="zh-CN" altLang="en-US" sz="2400" dirty="0"/>
                        <a:t>；</a:t>
                      </a:r>
                    </a:p>
                  </a:txBody>
                  <a:tcPr/>
                </a:tc>
                <a:extLst>
                  <a:ext uri="{0D108BD9-81ED-4DB2-BD59-A6C34878D82A}">
                    <a16:rowId xmlns:a16="http://schemas.microsoft.com/office/drawing/2014/main" val="3159314121"/>
                  </a:ext>
                </a:extLst>
              </a:tr>
              <a:tr h="370840">
                <a:tc>
                  <a:txBody>
                    <a:bodyPr/>
                    <a:lstStyle/>
                    <a:p>
                      <a:r>
                        <a:rPr lang="zh-CN" altLang="en-US" sz="2400" dirty="0"/>
                        <a:t>感染科</a:t>
                      </a:r>
                    </a:p>
                  </a:txBody>
                  <a:tcPr/>
                </a:tc>
                <a:tc>
                  <a:txBody>
                    <a:bodyPr/>
                    <a:lstStyle/>
                    <a:p>
                      <a:r>
                        <a:rPr lang="zh-CN" altLang="en-US" sz="2400" dirty="0"/>
                        <a:t>感染、肝病相关凝血异常；</a:t>
                      </a:r>
                    </a:p>
                  </a:txBody>
                  <a:tcPr/>
                </a:tc>
                <a:extLst>
                  <a:ext uri="{0D108BD9-81ED-4DB2-BD59-A6C34878D82A}">
                    <a16:rowId xmlns:a16="http://schemas.microsoft.com/office/drawing/2014/main" val="3873710781"/>
                  </a:ext>
                </a:extLst>
              </a:tr>
              <a:tr h="370840">
                <a:tc>
                  <a:txBody>
                    <a:bodyPr/>
                    <a:lstStyle/>
                    <a:p>
                      <a:r>
                        <a:rPr lang="zh-CN" altLang="en-US" sz="2400" dirty="0"/>
                        <a:t>儿童、成人肾内科</a:t>
                      </a:r>
                    </a:p>
                  </a:txBody>
                  <a:tcPr/>
                </a:tc>
                <a:tc>
                  <a:txBody>
                    <a:bodyPr/>
                    <a:lstStyle/>
                    <a:p>
                      <a:r>
                        <a:rPr lang="en-US" altLang="zh-CN" sz="2400" dirty="0" err="1"/>
                        <a:t>aHUS</a:t>
                      </a:r>
                      <a:r>
                        <a:rPr lang="zh-CN" altLang="en-US" sz="2400" dirty="0"/>
                        <a:t>及其他</a:t>
                      </a:r>
                      <a:r>
                        <a:rPr lang="en-US" altLang="zh-CN" sz="2400" dirty="0"/>
                        <a:t>TMA</a:t>
                      </a:r>
                      <a:r>
                        <a:rPr lang="zh-CN" altLang="en-US" sz="2400" dirty="0"/>
                        <a:t>；</a:t>
                      </a:r>
                    </a:p>
                  </a:txBody>
                  <a:tcPr/>
                </a:tc>
                <a:extLst>
                  <a:ext uri="{0D108BD9-81ED-4DB2-BD59-A6C34878D82A}">
                    <a16:rowId xmlns:a16="http://schemas.microsoft.com/office/drawing/2014/main" val="3745673933"/>
                  </a:ext>
                </a:extLst>
              </a:tr>
              <a:tr h="370840">
                <a:tc>
                  <a:txBody>
                    <a:bodyPr/>
                    <a:lstStyle/>
                    <a:p>
                      <a:r>
                        <a:rPr lang="zh-CN" altLang="en-US" sz="2400" dirty="0"/>
                        <a:t>儿童、成人</a:t>
                      </a:r>
                      <a:r>
                        <a:rPr lang="en-US" altLang="zh-CN" sz="2400" dirty="0"/>
                        <a:t>ICU</a:t>
                      </a:r>
                      <a:endParaRPr lang="zh-CN" altLang="en-US" sz="2400" dirty="0"/>
                    </a:p>
                  </a:txBody>
                  <a:tcPr/>
                </a:tc>
                <a:tc>
                  <a:txBody>
                    <a:bodyPr/>
                    <a:lstStyle/>
                    <a:p>
                      <a:r>
                        <a:rPr lang="zh-CN" altLang="en-US" sz="2400" dirty="0"/>
                        <a:t>各类重症相关凝血异常；</a:t>
                      </a:r>
                    </a:p>
                  </a:txBody>
                  <a:tcPr/>
                </a:tc>
                <a:extLst>
                  <a:ext uri="{0D108BD9-81ED-4DB2-BD59-A6C34878D82A}">
                    <a16:rowId xmlns:a16="http://schemas.microsoft.com/office/drawing/2014/main" val="205795069"/>
                  </a:ext>
                </a:extLst>
              </a:tr>
              <a:tr h="370840">
                <a:tc>
                  <a:txBody>
                    <a:bodyPr/>
                    <a:lstStyle/>
                    <a:p>
                      <a:r>
                        <a:rPr lang="zh-CN" altLang="en-US" sz="2400" dirty="0"/>
                        <a:t>耳鼻喉、口腔科</a:t>
                      </a:r>
                    </a:p>
                  </a:txBody>
                  <a:tcPr/>
                </a:tc>
                <a:tc>
                  <a:txBody>
                    <a:bodyPr/>
                    <a:lstStyle/>
                    <a:p>
                      <a:r>
                        <a:rPr lang="zh-CN" altLang="en-US" sz="2400" dirty="0"/>
                        <a:t>获得性低纤；血友病鉴别</a:t>
                      </a:r>
                      <a:r>
                        <a:rPr lang="en-US" altLang="zh-CN" sz="2400" dirty="0"/>
                        <a:t>…</a:t>
                      </a:r>
                      <a:endParaRPr lang="zh-CN" altLang="en-US" sz="2400" dirty="0"/>
                    </a:p>
                  </a:txBody>
                  <a:tcPr/>
                </a:tc>
                <a:extLst>
                  <a:ext uri="{0D108BD9-81ED-4DB2-BD59-A6C34878D82A}">
                    <a16:rowId xmlns:a16="http://schemas.microsoft.com/office/drawing/2014/main" val="2207749514"/>
                  </a:ext>
                </a:extLst>
              </a:tr>
              <a:tr h="370840">
                <a:tc>
                  <a:txBody>
                    <a:bodyPr/>
                    <a:lstStyle/>
                    <a:p>
                      <a:r>
                        <a:rPr lang="zh-CN" altLang="en-US" sz="2400" dirty="0"/>
                        <a:t>骨科</a:t>
                      </a:r>
                    </a:p>
                  </a:txBody>
                  <a:tcPr/>
                </a:tc>
                <a:tc>
                  <a:txBody>
                    <a:bodyPr/>
                    <a:lstStyle/>
                    <a:p>
                      <a:r>
                        <a:rPr lang="zh-CN" altLang="en-US" sz="2400" dirty="0"/>
                        <a:t>血友病性关节炎、易栓症、抗凝监测</a:t>
                      </a:r>
                      <a:r>
                        <a:rPr lang="en-US" altLang="zh-CN" sz="2400" dirty="0"/>
                        <a:t>…</a:t>
                      </a:r>
                      <a:endParaRPr lang="zh-CN" altLang="en-US" sz="2400" dirty="0"/>
                    </a:p>
                  </a:txBody>
                  <a:tcPr/>
                </a:tc>
                <a:extLst>
                  <a:ext uri="{0D108BD9-81ED-4DB2-BD59-A6C34878D82A}">
                    <a16:rowId xmlns:a16="http://schemas.microsoft.com/office/drawing/2014/main" val="2971663808"/>
                  </a:ext>
                </a:extLst>
              </a:tr>
            </a:tbl>
          </a:graphicData>
        </a:graphic>
      </p:graphicFrame>
      <p:pic>
        <p:nvPicPr>
          <p:cNvPr id="5" name="图片 4">
            <a:extLst>
              <a:ext uri="{FF2B5EF4-FFF2-40B4-BE49-F238E27FC236}">
                <a16:creationId xmlns:a16="http://schemas.microsoft.com/office/drawing/2014/main" id="{A98DB86A-741E-D0FF-6F55-2E0B4430A274}"/>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extLst>
      <p:ext uri="{BB962C8B-B14F-4D97-AF65-F5344CB8AC3E}">
        <p14:creationId xmlns:p14="http://schemas.microsoft.com/office/powerpoint/2010/main" val="2249901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文本框 3"/>
          <p:cNvSpPr txBox="1">
            <a:spLocks noChangeArrowheads="1"/>
          </p:cNvSpPr>
          <p:nvPr/>
        </p:nvSpPr>
        <p:spPr bwMode="auto">
          <a:xfrm>
            <a:off x="1378536" y="425032"/>
            <a:ext cx="9678486" cy="2739211"/>
          </a:xfrm>
          <a:prstGeom prst="rect">
            <a:avLst/>
          </a:prstGeom>
          <a:noFill/>
          <a:ln w="9525">
            <a:noFill/>
            <a:miter lim="800000"/>
            <a:headEnd/>
            <a:tailEnd/>
          </a:ln>
        </p:spPr>
        <p:txBody>
          <a:bodyPr wrap="square">
            <a:spAutoFit/>
          </a:bodyPr>
          <a:lstStyle/>
          <a:p>
            <a:r>
              <a:rPr lang="zh-CN" altLang="en-US" sz="2800" b="1" dirty="0">
                <a:solidFill>
                  <a:srgbClr val="0000CC"/>
                </a:solidFill>
                <a:latin typeface="Calibri" pitchFamily="34" charset="0"/>
              </a:rPr>
              <a:t>                          四</a:t>
            </a:r>
            <a:r>
              <a:rPr lang="en-US" altLang="zh-CN" sz="3200" b="1" dirty="0">
                <a:solidFill>
                  <a:srgbClr val="0000CC"/>
                </a:solidFill>
                <a:latin typeface="Calibri" pitchFamily="34" charset="0"/>
              </a:rPr>
              <a:t>.</a:t>
            </a:r>
            <a:r>
              <a:rPr lang="zh-CN" altLang="en-US" sz="3200" b="1" dirty="0">
                <a:solidFill>
                  <a:srgbClr val="0000CC"/>
                </a:solidFill>
                <a:latin typeface="Calibri" pitchFamily="34" charset="0"/>
              </a:rPr>
              <a:t>血小板病检验团队</a:t>
            </a:r>
            <a:endParaRPr lang="en-US" altLang="zh-CN" sz="3200" b="1" dirty="0">
              <a:solidFill>
                <a:srgbClr val="0000CC"/>
              </a:solidFill>
              <a:latin typeface="Calibri" pitchFamily="34" charset="0"/>
            </a:endParaRPr>
          </a:p>
          <a:p>
            <a:r>
              <a:rPr lang="zh-CN" altLang="en-US" sz="2800" b="1" dirty="0">
                <a:latin typeface="Calibri" pitchFamily="34" charset="0"/>
              </a:rPr>
              <a:t>               （成立于</a:t>
            </a:r>
            <a:r>
              <a:rPr lang="en-US" altLang="zh-CN" sz="2800" b="1" dirty="0">
                <a:latin typeface="Calibri" pitchFamily="34" charset="0"/>
              </a:rPr>
              <a:t>2016</a:t>
            </a:r>
            <a:r>
              <a:rPr lang="zh-CN" altLang="en-US" sz="2800" b="1" dirty="0">
                <a:latin typeface="Calibri" pitchFamily="34" charset="0"/>
              </a:rPr>
              <a:t>年初，已运行超过</a:t>
            </a:r>
            <a:r>
              <a:rPr lang="en-US" altLang="zh-CN" sz="2800" b="1" dirty="0">
                <a:latin typeface="Calibri" pitchFamily="34" charset="0"/>
              </a:rPr>
              <a:t>7</a:t>
            </a:r>
            <a:r>
              <a:rPr lang="zh-CN" altLang="en-US" sz="2800" b="1" dirty="0">
                <a:latin typeface="Calibri" pitchFamily="34" charset="0"/>
              </a:rPr>
              <a:t>年）</a:t>
            </a:r>
            <a:endParaRPr lang="en-US" altLang="zh-CN" sz="2800" b="1" dirty="0">
              <a:latin typeface="Calibri" pitchFamily="34" charset="0"/>
            </a:endParaRPr>
          </a:p>
          <a:p>
            <a:endParaRPr lang="en-US" altLang="zh-CN" sz="2800" dirty="0">
              <a:latin typeface="Calibri" pitchFamily="34" charset="0"/>
            </a:endParaRPr>
          </a:p>
          <a:p>
            <a:r>
              <a:rPr lang="zh-CN" altLang="en-US" sz="2800" b="1" dirty="0">
                <a:latin typeface="Calibri" pitchFamily="34" charset="0"/>
              </a:rPr>
              <a:t>初衷：建立以“疾病”为导向的检验工作模式</a:t>
            </a:r>
            <a:endParaRPr lang="en-US" altLang="zh-CN" sz="2800" b="1" dirty="0">
              <a:latin typeface="Calibri" pitchFamily="34" charset="0"/>
            </a:endParaRPr>
          </a:p>
          <a:p>
            <a:r>
              <a:rPr lang="zh-CN" altLang="en-US" sz="2800" dirty="0">
                <a:latin typeface="Calibri" pitchFamily="34" charset="0"/>
              </a:rPr>
              <a:t>         不局限于专业分组的限制，共同学习、交流、改进某一疾病相关实验室诊断，进而完善检验方法、提供临床咨询。</a:t>
            </a:r>
            <a:endParaRPr lang="en-US" altLang="zh-CN" sz="2800" dirty="0">
              <a:latin typeface="Calibri" pitchFamily="34" charset="0"/>
            </a:endParaRPr>
          </a:p>
        </p:txBody>
      </p:sp>
      <p:pic>
        <p:nvPicPr>
          <p:cNvPr id="4" name="图片 3" descr="1.jpg"/>
          <p:cNvPicPr>
            <a:picLocks noChangeAspect="1"/>
          </p:cNvPicPr>
          <p:nvPr/>
        </p:nvPicPr>
        <p:blipFill>
          <a:blip r:embed="rId3"/>
          <a:stretch>
            <a:fillRect/>
          </a:stretch>
        </p:blipFill>
        <p:spPr>
          <a:xfrm>
            <a:off x="3635541" y="3946358"/>
            <a:ext cx="4923631" cy="2767263"/>
          </a:xfrm>
          <a:prstGeom prst="rect">
            <a:avLst/>
          </a:prstGeom>
        </p:spPr>
      </p:pic>
      <p:sp>
        <p:nvSpPr>
          <p:cNvPr id="5" name="矩形 4"/>
          <p:cNvSpPr/>
          <p:nvPr/>
        </p:nvSpPr>
        <p:spPr>
          <a:xfrm>
            <a:off x="1438913" y="3400745"/>
            <a:ext cx="3597460" cy="523220"/>
          </a:xfrm>
          <a:prstGeom prst="rect">
            <a:avLst/>
          </a:prstGeom>
        </p:spPr>
        <p:txBody>
          <a:bodyPr wrap="none">
            <a:spAutoFit/>
          </a:bodyPr>
          <a:lstStyle/>
          <a:p>
            <a:r>
              <a:rPr lang="zh-CN" altLang="en-US" sz="2800" b="1">
                <a:latin typeface="Calibri" pitchFamily="34" charset="0"/>
              </a:rPr>
              <a:t>为什么选择血小板病</a:t>
            </a:r>
            <a:r>
              <a:rPr lang="en-US" altLang="zh-CN" sz="2800">
                <a:latin typeface="Calibri" pitchFamily="34" charset="0"/>
              </a:rPr>
              <a:t>?</a:t>
            </a:r>
          </a:p>
        </p:txBody>
      </p:sp>
      <p:pic>
        <p:nvPicPr>
          <p:cNvPr id="2" name="图片 1">
            <a:extLst>
              <a:ext uri="{FF2B5EF4-FFF2-40B4-BE49-F238E27FC236}">
                <a16:creationId xmlns:a16="http://schemas.microsoft.com/office/drawing/2014/main" id="{F1508214-4514-2DD2-9818-FA498638DCC9}"/>
              </a:ext>
            </a:extLst>
          </p:cNvPr>
          <p:cNvPicPr>
            <a:picLocks noChangeAspect="1"/>
          </p:cNvPicPr>
          <p:nvPr>
            <p:custDataLst>
              <p:tags r:id="rId1"/>
            </p:custDataLst>
          </p:nvPr>
        </p:nvPicPr>
        <p:blipFill>
          <a:blip r:embed="rId4"/>
          <a:srcRect l="-1157" t="18291" r="1157" b="12369"/>
          <a:stretch>
            <a:fillRect/>
          </a:stretch>
        </p:blipFill>
        <p:spPr>
          <a:xfrm>
            <a:off x="9260205" y="74295"/>
            <a:ext cx="2931795" cy="4775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
          <p:cNvSpPr txBox="1">
            <a:spLocks noChangeArrowheads="1"/>
          </p:cNvSpPr>
          <p:nvPr/>
        </p:nvSpPr>
        <p:spPr bwMode="auto">
          <a:xfrm>
            <a:off x="418182" y="1069559"/>
            <a:ext cx="11120101" cy="4832092"/>
          </a:xfrm>
          <a:prstGeom prst="rect">
            <a:avLst/>
          </a:prstGeom>
          <a:noFill/>
          <a:ln w="9525">
            <a:noFill/>
            <a:miter lim="800000"/>
            <a:headEnd/>
            <a:tailEnd/>
          </a:ln>
        </p:spPr>
        <p:txBody>
          <a:bodyPr wrap="square">
            <a:spAutoFit/>
          </a:bodyPr>
          <a:lstStyle/>
          <a:p>
            <a:r>
              <a:rPr lang="zh-CN" altLang="en-US" sz="2800" b="1">
                <a:latin typeface="Calibri" pitchFamily="34" charset="0"/>
              </a:rPr>
              <a:t>为什么选择血小板数量、功能异常疾病</a:t>
            </a:r>
            <a:r>
              <a:rPr lang="zh-CN" altLang="en-US" sz="2800">
                <a:latin typeface="Calibri" pitchFamily="34" charset="0"/>
              </a:rPr>
              <a:t>：</a:t>
            </a:r>
            <a:endParaRPr lang="en-US" altLang="zh-CN" sz="2800">
              <a:latin typeface="Calibri" pitchFamily="34" charset="0"/>
            </a:endParaRPr>
          </a:p>
          <a:p>
            <a:endParaRPr lang="en-US" altLang="zh-CN" sz="2800">
              <a:latin typeface="Calibri" pitchFamily="34" charset="0"/>
            </a:endParaRPr>
          </a:p>
          <a:p>
            <a:pPr>
              <a:buFont typeface="Arial" pitchFamily="34" charset="0"/>
              <a:buChar char="•"/>
            </a:pPr>
            <a:r>
              <a:rPr lang="zh-CN" altLang="en-US" sz="2800">
                <a:latin typeface="Calibri" pitchFamily="34" charset="0"/>
              </a:rPr>
              <a:t> </a:t>
            </a:r>
            <a:r>
              <a:rPr lang="zh-CN" altLang="en-US" sz="2800" b="1">
                <a:latin typeface="Calibri" pitchFamily="34" charset="0"/>
              </a:rPr>
              <a:t>病因复杂</a:t>
            </a:r>
            <a:r>
              <a:rPr lang="zh-CN" altLang="en-US" sz="2800">
                <a:latin typeface="Calibri" pitchFamily="34" charset="0"/>
              </a:rPr>
              <a:t>：免疫性、遗传性、药物性、感染性、造血异常、继发消耗、假性</a:t>
            </a:r>
            <a:r>
              <a:rPr lang="en-US" altLang="zh-CN" sz="2800">
                <a:latin typeface="Calibri" pitchFamily="34" charset="0"/>
              </a:rPr>
              <a:t>……</a:t>
            </a:r>
          </a:p>
          <a:p>
            <a:pPr>
              <a:buFont typeface="Arial" pitchFamily="34" charset="0"/>
              <a:buChar char="•"/>
            </a:pPr>
            <a:endParaRPr lang="en-US" altLang="zh-CN" sz="2800">
              <a:latin typeface="Calibri" pitchFamily="34" charset="0"/>
            </a:endParaRPr>
          </a:p>
          <a:p>
            <a:pPr>
              <a:buFont typeface="Arial" pitchFamily="34" charset="0"/>
              <a:buChar char="•"/>
            </a:pPr>
            <a:r>
              <a:rPr lang="zh-CN" altLang="en-US" sz="2800" b="1">
                <a:latin typeface="Calibri" pitchFamily="34" charset="0"/>
              </a:rPr>
              <a:t>实验诊断涉及几乎所有检验专业</a:t>
            </a:r>
            <a:r>
              <a:rPr lang="zh-CN" altLang="en-US" sz="2800">
                <a:latin typeface="Calibri" pitchFamily="34" charset="0"/>
              </a:rPr>
              <a:t>：血小板的计数与形态学、功能、免疫学、基因、输血检验，以及与原发疾病相关的其他检验（凝血、生化、微生物</a:t>
            </a:r>
            <a:r>
              <a:rPr lang="en-US" altLang="zh-CN" sz="2800">
                <a:latin typeface="Calibri" pitchFamily="34" charset="0"/>
              </a:rPr>
              <a:t>…</a:t>
            </a:r>
            <a:r>
              <a:rPr lang="zh-CN" altLang="en-US" sz="2800">
                <a:latin typeface="Calibri" pitchFamily="34" charset="0"/>
              </a:rPr>
              <a:t>）。</a:t>
            </a:r>
            <a:endParaRPr lang="en-US" altLang="zh-CN" sz="2800">
              <a:latin typeface="Calibri" pitchFamily="34" charset="0"/>
            </a:endParaRPr>
          </a:p>
          <a:p>
            <a:pPr>
              <a:buFont typeface="Arial" pitchFamily="34" charset="0"/>
              <a:buChar char="•"/>
            </a:pPr>
            <a:endParaRPr lang="en-US" altLang="zh-CN" sz="2800">
              <a:latin typeface="Calibri" pitchFamily="34" charset="0"/>
            </a:endParaRPr>
          </a:p>
          <a:p>
            <a:pPr>
              <a:buFont typeface="Arial" pitchFamily="34" charset="0"/>
              <a:buChar char="•"/>
            </a:pPr>
            <a:r>
              <a:rPr lang="zh-CN" altLang="en-US" sz="2800" b="1">
                <a:latin typeface="Calibri" pitchFamily="34" charset="0"/>
              </a:rPr>
              <a:t>患者涉及几乎所有临床科室：</a:t>
            </a:r>
            <a:r>
              <a:rPr lang="zh-CN" altLang="en-US" sz="2800">
                <a:latin typeface="Calibri" pitchFamily="34" charset="0"/>
              </a:rPr>
              <a:t>临床表现各异、各科室的临床医生对于相关诊疗并非都熟悉</a:t>
            </a:r>
            <a:r>
              <a:rPr lang="zh-CN" altLang="en-US" sz="2400">
                <a:latin typeface="Calibri" pitchFamily="34" charset="0"/>
              </a:rPr>
              <a:t>。</a:t>
            </a:r>
          </a:p>
        </p:txBody>
      </p:sp>
      <p:pic>
        <p:nvPicPr>
          <p:cNvPr id="3" name="图片 2">
            <a:extLst>
              <a:ext uri="{FF2B5EF4-FFF2-40B4-BE49-F238E27FC236}">
                <a16:creationId xmlns:a16="http://schemas.microsoft.com/office/drawing/2014/main" id="{233A428A-1370-91AA-C195-B80753DE9F89}"/>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文本框 3"/>
          <p:cNvSpPr txBox="1">
            <a:spLocks noChangeArrowheads="1"/>
          </p:cNvSpPr>
          <p:nvPr/>
        </p:nvSpPr>
        <p:spPr bwMode="auto">
          <a:xfrm>
            <a:off x="725297" y="1700022"/>
            <a:ext cx="11082338" cy="4154984"/>
          </a:xfrm>
          <a:prstGeom prst="rect">
            <a:avLst/>
          </a:prstGeom>
          <a:noFill/>
          <a:ln w="9525">
            <a:noFill/>
            <a:miter lim="800000"/>
            <a:headEnd/>
            <a:tailEnd/>
          </a:ln>
        </p:spPr>
        <p:txBody>
          <a:bodyPr>
            <a:spAutoFit/>
          </a:bodyPr>
          <a:lstStyle/>
          <a:p>
            <a:pPr>
              <a:buFont typeface="Arial" pitchFamily="34" charset="0"/>
              <a:buChar char="•"/>
            </a:pPr>
            <a:r>
              <a:rPr lang="zh-CN" altLang="en-US" sz="2400" b="1" dirty="0">
                <a:latin typeface="Calibri" pitchFamily="34" charset="0"/>
              </a:rPr>
              <a:t>共同学习</a:t>
            </a:r>
            <a:r>
              <a:rPr lang="zh-CN" altLang="en-US" sz="2400" dirty="0">
                <a:latin typeface="Calibri" pitchFamily="34" charset="0"/>
              </a:rPr>
              <a:t>：</a:t>
            </a:r>
            <a:endParaRPr lang="en-US" altLang="zh-CN" sz="2400" dirty="0">
              <a:latin typeface="Calibri" pitchFamily="34" charset="0"/>
            </a:endParaRPr>
          </a:p>
          <a:p>
            <a:r>
              <a:rPr lang="en-US" altLang="zh-CN" sz="2400" dirty="0">
                <a:latin typeface="Calibri" pitchFamily="34" charset="0"/>
              </a:rPr>
              <a:t>    </a:t>
            </a:r>
            <a:r>
              <a:rPr lang="zh-CN" altLang="en-US" sz="2400" dirty="0">
                <a:latin typeface="Calibri" pitchFamily="34" charset="0"/>
              </a:rPr>
              <a:t>血小板相关疾病基础理论、临床与实验室诊断、检验方法学的学习、培训。</a:t>
            </a:r>
            <a:endParaRPr lang="en-US" altLang="zh-CN" sz="2400" dirty="0">
              <a:latin typeface="Calibri" pitchFamily="34" charset="0"/>
            </a:endParaRPr>
          </a:p>
          <a:p>
            <a:r>
              <a:rPr lang="en-US" altLang="zh-CN" sz="2400" dirty="0">
                <a:latin typeface="Calibri" pitchFamily="34" charset="0"/>
              </a:rPr>
              <a:t>    </a:t>
            </a:r>
          </a:p>
          <a:p>
            <a:pPr>
              <a:buFont typeface="Arial" pitchFamily="34" charset="0"/>
              <a:buChar char="•"/>
            </a:pPr>
            <a:r>
              <a:rPr lang="zh-CN" altLang="en-US" sz="2400" b="1" dirty="0">
                <a:latin typeface="Calibri" pitchFamily="34" charset="0"/>
              </a:rPr>
              <a:t>改进工作</a:t>
            </a:r>
            <a:r>
              <a:rPr lang="zh-CN" altLang="en-US" sz="2400" dirty="0">
                <a:latin typeface="Calibri" pitchFamily="34" charset="0"/>
              </a:rPr>
              <a:t>：</a:t>
            </a:r>
            <a:endParaRPr lang="en-US" altLang="zh-CN" sz="2400" dirty="0">
              <a:latin typeface="Calibri" pitchFamily="34" charset="0"/>
            </a:endParaRPr>
          </a:p>
          <a:p>
            <a:r>
              <a:rPr lang="en-US" altLang="zh-CN" sz="2400" dirty="0">
                <a:latin typeface="Calibri" pitchFamily="34" charset="0"/>
              </a:rPr>
              <a:t>   </a:t>
            </a:r>
            <a:r>
              <a:rPr lang="zh-CN" altLang="en-US" sz="2400" dirty="0">
                <a:latin typeface="Calibri" pitchFamily="34" charset="0"/>
              </a:rPr>
              <a:t>改进血小板相关检验的流程、建立检验新方法。</a:t>
            </a:r>
            <a:endParaRPr lang="en-US" altLang="zh-CN" sz="2400" dirty="0">
              <a:latin typeface="Calibri" pitchFamily="34" charset="0"/>
            </a:endParaRPr>
          </a:p>
          <a:p>
            <a:endParaRPr lang="en-US" altLang="zh-CN" sz="2400" dirty="0">
              <a:latin typeface="Calibri" pitchFamily="34" charset="0"/>
            </a:endParaRPr>
          </a:p>
          <a:p>
            <a:pPr>
              <a:buFont typeface="Arial" pitchFamily="34" charset="0"/>
              <a:buChar char="•"/>
            </a:pPr>
            <a:r>
              <a:rPr lang="zh-CN" altLang="en-US" sz="2400" b="1" dirty="0">
                <a:latin typeface="Calibri" pitchFamily="34" charset="0"/>
              </a:rPr>
              <a:t>临床咨询</a:t>
            </a:r>
            <a:r>
              <a:rPr lang="zh-CN" altLang="en-US" sz="2400" dirty="0">
                <a:latin typeface="Calibri" pitchFamily="34" charset="0"/>
              </a:rPr>
              <a:t>：</a:t>
            </a:r>
            <a:endParaRPr lang="en-US" altLang="zh-CN" sz="2400" dirty="0">
              <a:latin typeface="Calibri" pitchFamily="34" charset="0"/>
            </a:endParaRPr>
          </a:p>
          <a:p>
            <a:r>
              <a:rPr lang="zh-CN" altLang="en-US" sz="2400" dirty="0">
                <a:latin typeface="Calibri" pitchFamily="34" charset="0"/>
              </a:rPr>
              <a:t>  对疑难血小板疾病主动发现诊断信息、提供检验建议。</a:t>
            </a:r>
            <a:endParaRPr lang="en-US" altLang="zh-CN" sz="2400" dirty="0">
              <a:latin typeface="Calibri" pitchFamily="34" charset="0"/>
            </a:endParaRPr>
          </a:p>
          <a:p>
            <a:endParaRPr lang="en-US" altLang="zh-CN" sz="2400" dirty="0">
              <a:latin typeface="Calibri" pitchFamily="34" charset="0"/>
            </a:endParaRPr>
          </a:p>
          <a:p>
            <a:pPr>
              <a:buFont typeface="Arial" pitchFamily="34" charset="0"/>
              <a:buChar char="•"/>
            </a:pPr>
            <a:r>
              <a:rPr lang="zh-CN" altLang="en-US" sz="2400" b="1" dirty="0">
                <a:latin typeface="Calibri" pitchFamily="34" charset="0"/>
              </a:rPr>
              <a:t>科研合作</a:t>
            </a:r>
            <a:r>
              <a:rPr lang="zh-CN" altLang="en-US" sz="2400" dirty="0">
                <a:latin typeface="Calibri" pitchFamily="34" charset="0"/>
              </a:rPr>
              <a:t>：</a:t>
            </a:r>
            <a:endParaRPr lang="en-US" altLang="zh-CN" sz="2400" dirty="0">
              <a:latin typeface="Calibri" pitchFamily="34" charset="0"/>
            </a:endParaRPr>
          </a:p>
          <a:p>
            <a:r>
              <a:rPr lang="en-US" altLang="zh-CN" sz="2400" dirty="0">
                <a:latin typeface="Calibri" pitchFamily="34" charset="0"/>
              </a:rPr>
              <a:t>    </a:t>
            </a:r>
            <a:r>
              <a:rPr lang="zh-CN" altLang="en-US" sz="2400" dirty="0">
                <a:latin typeface="Calibri" pitchFamily="34" charset="0"/>
              </a:rPr>
              <a:t>促进血小板相关疾病的临床研究合作</a:t>
            </a:r>
          </a:p>
        </p:txBody>
      </p:sp>
      <p:sp>
        <p:nvSpPr>
          <p:cNvPr id="15362" name="文本框 4"/>
          <p:cNvSpPr txBox="1">
            <a:spLocks noChangeArrowheads="1"/>
          </p:cNvSpPr>
          <p:nvPr/>
        </p:nvSpPr>
        <p:spPr bwMode="auto">
          <a:xfrm>
            <a:off x="846773" y="585153"/>
            <a:ext cx="6322123" cy="523220"/>
          </a:xfrm>
          <a:prstGeom prst="rect">
            <a:avLst/>
          </a:prstGeom>
          <a:noFill/>
          <a:ln w="9525">
            <a:noFill/>
            <a:miter lim="800000"/>
            <a:headEnd/>
            <a:tailEnd/>
          </a:ln>
        </p:spPr>
        <p:txBody>
          <a:bodyPr wrap="square">
            <a:spAutoFit/>
          </a:bodyPr>
          <a:lstStyle/>
          <a:p>
            <a:r>
              <a:rPr lang="zh-CN" altLang="en-US" sz="2800" b="1" dirty="0">
                <a:solidFill>
                  <a:srgbClr val="0000CC"/>
                </a:solidFill>
                <a:latin typeface="Calibri" pitchFamily="34" charset="0"/>
              </a:rPr>
              <a:t>检验科内多专业团队可以做些什么</a:t>
            </a:r>
          </a:p>
        </p:txBody>
      </p:sp>
      <p:pic>
        <p:nvPicPr>
          <p:cNvPr id="2" name="图片 1">
            <a:extLst>
              <a:ext uri="{FF2B5EF4-FFF2-40B4-BE49-F238E27FC236}">
                <a16:creationId xmlns:a16="http://schemas.microsoft.com/office/drawing/2014/main" id="{D75A0770-72A3-B533-A56F-802EB92CCC6E}"/>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5"/>
          <p:cNvPicPr>
            <a:picLocks noChangeAspect="1" noChangeArrowheads="1"/>
          </p:cNvPicPr>
          <p:nvPr/>
        </p:nvPicPr>
        <p:blipFill>
          <a:blip r:embed="rId3"/>
          <a:srcRect/>
          <a:stretch>
            <a:fillRect/>
          </a:stretch>
        </p:blipFill>
        <p:spPr bwMode="auto">
          <a:xfrm>
            <a:off x="4869429" y="1094873"/>
            <a:ext cx="6701859" cy="5334501"/>
          </a:xfrm>
          <a:prstGeom prst="rect">
            <a:avLst/>
          </a:prstGeom>
          <a:noFill/>
          <a:ln w="9525">
            <a:noFill/>
            <a:miter lim="800000"/>
            <a:headEnd/>
            <a:tailEnd/>
          </a:ln>
        </p:spPr>
      </p:pic>
      <p:sp>
        <p:nvSpPr>
          <p:cNvPr id="22530" name="Text Box 6"/>
          <p:cNvSpPr txBox="1">
            <a:spLocks noChangeArrowheads="1"/>
          </p:cNvSpPr>
          <p:nvPr/>
        </p:nvSpPr>
        <p:spPr bwMode="auto">
          <a:xfrm>
            <a:off x="304800" y="1173163"/>
            <a:ext cx="3413125" cy="1200329"/>
          </a:xfrm>
          <a:prstGeom prst="rect">
            <a:avLst/>
          </a:prstGeom>
          <a:noFill/>
          <a:ln w="9525">
            <a:noFill/>
            <a:miter lim="800000"/>
            <a:headEnd/>
            <a:tailEnd/>
          </a:ln>
        </p:spPr>
        <p:txBody>
          <a:bodyPr>
            <a:spAutoFit/>
          </a:bodyPr>
          <a:lstStyle/>
          <a:p>
            <a:pPr>
              <a:spcBef>
                <a:spcPct val="50000"/>
              </a:spcBef>
            </a:pPr>
            <a:r>
              <a:rPr lang="zh-CN" altLang="en-US" sz="2400" dirty="0"/>
              <a:t>男，</a:t>
            </a:r>
            <a:r>
              <a:rPr lang="en-US" altLang="zh-CN" sz="2400" dirty="0"/>
              <a:t>64</a:t>
            </a:r>
            <a:r>
              <a:rPr lang="zh-CN" altLang="en-US" sz="2400" dirty="0"/>
              <a:t>岁，因发热、血小板减少、乏力，</a:t>
            </a:r>
            <a:r>
              <a:rPr lang="en-US" altLang="zh-CN" sz="2400" dirty="0"/>
              <a:t>2016</a:t>
            </a:r>
            <a:r>
              <a:rPr lang="zh-CN" altLang="en-US" sz="2400" dirty="0"/>
              <a:t>年</a:t>
            </a:r>
            <a:r>
              <a:rPr lang="en-US" altLang="zh-CN" sz="2400" dirty="0"/>
              <a:t>1</a:t>
            </a:r>
            <a:r>
              <a:rPr lang="zh-CN" altLang="en-US" sz="2400" dirty="0"/>
              <a:t>月</a:t>
            </a:r>
            <a:r>
              <a:rPr lang="en-US" altLang="zh-CN" sz="2400" dirty="0"/>
              <a:t>10</a:t>
            </a:r>
            <a:r>
              <a:rPr lang="zh-CN" altLang="en-US" sz="2400" dirty="0"/>
              <a:t>日急诊入院</a:t>
            </a:r>
          </a:p>
        </p:txBody>
      </p:sp>
      <p:sp>
        <p:nvSpPr>
          <p:cNvPr id="22531" name="Text Box 7"/>
          <p:cNvSpPr txBox="1">
            <a:spLocks noChangeArrowheads="1"/>
          </p:cNvSpPr>
          <p:nvPr/>
        </p:nvSpPr>
        <p:spPr bwMode="auto">
          <a:xfrm>
            <a:off x="286670" y="397042"/>
            <a:ext cx="9434846" cy="523220"/>
          </a:xfrm>
          <a:prstGeom prst="rect">
            <a:avLst/>
          </a:prstGeom>
          <a:noFill/>
          <a:ln w="9525">
            <a:noFill/>
            <a:miter lim="800000"/>
            <a:headEnd/>
            <a:tailEnd/>
          </a:ln>
        </p:spPr>
        <p:txBody>
          <a:bodyPr wrap="square">
            <a:spAutoFit/>
          </a:bodyPr>
          <a:lstStyle/>
          <a:p>
            <a:pPr>
              <a:spcBef>
                <a:spcPct val="50000"/>
              </a:spcBef>
            </a:pPr>
            <a:r>
              <a:rPr lang="zh-CN" altLang="en-US" sz="2800" b="1">
                <a:solidFill>
                  <a:srgbClr val="0000CC"/>
                </a:solidFill>
              </a:rPr>
              <a:t>触动我们组建血小板病多专业团队的病例（</a:t>
            </a:r>
            <a:r>
              <a:rPr lang="en-US" altLang="zh-CN" sz="2800" b="1">
                <a:solidFill>
                  <a:srgbClr val="0000CC"/>
                </a:solidFill>
              </a:rPr>
              <a:t>2015</a:t>
            </a:r>
            <a:r>
              <a:rPr lang="zh-CN" altLang="en-US" sz="2800" b="1">
                <a:solidFill>
                  <a:srgbClr val="0000CC"/>
                </a:solidFill>
              </a:rPr>
              <a:t>年）：</a:t>
            </a:r>
            <a:endParaRPr lang="zh-CN" altLang="en-US" sz="2800" b="1" dirty="0">
              <a:solidFill>
                <a:srgbClr val="0000CC"/>
              </a:solidFill>
            </a:endParaRPr>
          </a:p>
        </p:txBody>
      </p:sp>
      <p:sp>
        <p:nvSpPr>
          <p:cNvPr id="22532" name="Text Box 8"/>
          <p:cNvSpPr txBox="1">
            <a:spLocks noChangeArrowheads="1"/>
          </p:cNvSpPr>
          <p:nvPr/>
        </p:nvSpPr>
        <p:spPr bwMode="auto">
          <a:xfrm>
            <a:off x="320675" y="3994485"/>
            <a:ext cx="3200400" cy="822325"/>
          </a:xfrm>
          <a:prstGeom prst="rect">
            <a:avLst/>
          </a:prstGeom>
          <a:noFill/>
          <a:ln w="9525">
            <a:noFill/>
            <a:miter lim="800000"/>
            <a:headEnd/>
            <a:tailEnd/>
          </a:ln>
        </p:spPr>
        <p:txBody>
          <a:bodyPr>
            <a:spAutoFit/>
          </a:bodyPr>
          <a:lstStyle/>
          <a:p>
            <a:pPr>
              <a:spcBef>
                <a:spcPct val="50000"/>
              </a:spcBef>
            </a:pPr>
            <a:r>
              <a:rPr lang="zh-CN" altLang="en-US" sz="2400"/>
              <a:t>血涂片可见异形及碎片红细胞占比约</a:t>
            </a:r>
            <a:r>
              <a:rPr lang="en-US" altLang="zh-CN" sz="2400"/>
              <a:t>10%</a:t>
            </a:r>
          </a:p>
        </p:txBody>
      </p:sp>
      <p:pic>
        <p:nvPicPr>
          <p:cNvPr id="2" name="图片 1">
            <a:extLst>
              <a:ext uri="{FF2B5EF4-FFF2-40B4-BE49-F238E27FC236}">
                <a16:creationId xmlns:a16="http://schemas.microsoft.com/office/drawing/2014/main" id="{7DA7747F-CA15-8AC2-B577-D6794ABED91C}"/>
              </a:ext>
            </a:extLst>
          </p:cNvPr>
          <p:cNvPicPr>
            <a:picLocks noChangeAspect="1"/>
          </p:cNvPicPr>
          <p:nvPr>
            <p:custDataLst>
              <p:tags r:id="rId1"/>
            </p:custDataLst>
          </p:nvPr>
        </p:nvPicPr>
        <p:blipFill>
          <a:blip r:embed="rId4"/>
          <a:srcRect l="-1157" t="18291" r="1157" b="12369"/>
          <a:stretch>
            <a:fillRect/>
          </a:stretch>
        </p:blipFill>
        <p:spPr>
          <a:xfrm>
            <a:off x="9260205" y="74295"/>
            <a:ext cx="2931795" cy="47752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p:cNvSpPr>
          <p:nvPr>
            <p:ph type="title"/>
          </p:nvPr>
        </p:nvSpPr>
        <p:spPr>
          <a:xfrm>
            <a:off x="468313" y="192088"/>
            <a:ext cx="10515600" cy="776287"/>
          </a:xfrm>
        </p:spPr>
        <p:txBody>
          <a:bodyPr/>
          <a:lstStyle/>
          <a:p>
            <a:r>
              <a:rPr lang="zh-CN" altLang="en-US" sz="3200" dirty="0"/>
              <a:t>实验室检查</a:t>
            </a:r>
          </a:p>
        </p:txBody>
      </p:sp>
      <p:sp>
        <p:nvSpPr>
          <p:cNvPr id="23554" name="Rectangle 3"/>
          <p:cNvSpPr>
            <a:spLocks noGrp="1"/>
          </p:cNvSpPr>
          <p:nvPr>
            <p:ph type="body" idx="1"/>
          </p:nvPr>
        </p:nvSpPr>
        <p:spPr>
          <a:xfrm>
            <a:off x="414338" y="1146175"/>
            <a:ext cx="10926762" cy="4268788"/>
          </a:xfrm>
        </p:spPr>
        <p:txBody>
          <a:bodyPr/>
          <a:lstStyle/>
          <a:p>
            <a:pPr>
              <a:lnSpc>
                <a:spcPct val="70000"/>
              </a:lnSpc>
            </a:pPr>
            <a:r>
              <a:rPr lang="zh-CN" altLang="en-US" sz="2400" dirty="0"/>
              <a:t>血常规：血小板计数：</a:t>
            </a:r>
            <a:r>
              <a:rPr lang="en-US" altLang="zh-CN" sz="2400" b="1" dirty="0">
                <a:solidFill>
                  <a:srgbClr val="FF0000"/>
                </a:solidFill>
              </a:rPr>
              <a:t>15</a:t>
            </a:r>
            <a:r>
              <a:rPr lang="en-US" altLang="zh-CN" sz="2400" b="1" dirty="0">
                <a:solidFill>
                  <a:srgbClr val="FF0000"/>
                </a:solidFill>
                <a:latin typeface="宋体" charset="-122"/>
              </a:rPr>
              <a:t>×10</a:t>
            </a:r>
            <a:r>
              <a:rPr lang="en-US" altLang="zh-CN" sz="2400" b="1" baseline="30000" dirty="0">
                <a:solidFill>
                  <a:srgbClr val="FF0000"/>
                </a:solidFill>
                <a:latin typeface="宋体" charset="-122"/>
              </a:rPr>
              <a:t>9</a:t>
            </a:r>
            <a:r>
              <a:rPr lang="en-US" altLang="zh-CN" sz="2400" b="1" dirty="0">
                <a:solidFill>
                  <a:srgbClr val="FF0000"/>
                </a:solidFill>
                <a:latin typeface="宋体" charset="-122"/>
              </a:rPr>
              <a:t>/L</a:t>
            </a:r>
            <a:r>
              <a:rPr lang="zh-CN" altLang="en-US" sz="2400" dirty="0">
                <a:latin typeface="宋体" charset="-122"/>
              </a:rPr>
              <a:t>，</a:t>
            </a:r>
            <a:r>
              <a:rPr lang="en-US" altLang="zh-CN" sz="2400" dirty="0" err="1">
                <a:latin typeface="宋体" charset="-122"/>
              </a:rPr>
              <a:t>Hb</a:t>
            </a:r>
            <a:r>
              <a:rPr lang="en-US" altLang="zh-CN" sz="2400" dirty="0">
                <a:latin typeface="宋体" charset="-122"/>
              </a:rPr>
              <a:t> 92g/L,WBC 6.03×10</a:t>
            </a:r>
            <a:r>
              <a:rPr lang="en-US" altLang="zh-CN" sz="2400" baseline="30000" dirty="0">
                <a:latin typeface="宋体" charset="-122"/>
              </a:rPr>
              <a:t>9</a:t>
            </a:r>
            <a:r>
              <a:rPr lang="en-US" altLang="zh-CN" sz="2400" dirty="0">
                <a:latin typeface="宋体" charset="-122"/>
              </a:rPr>
              <a:t>/L</a:t>
            </a:r>
            <a:r>
              <a:rPr lang="zh-CN" altLang="en-US" sz="2400" dirty="0">
                <a:latin typeface="宋体" charset="-122"/>
              </a:rPr>
              <a:t>。</a:t>
            </a:r>
          </a:p>
          <a:p>
            <a:pPr>
              <a:lnSpc>
                <a:spcPct val="70000"/>
              </a:lnSpc>
            </a:pPr>
            <a:endParaRPr lang="zh-CN" altLang="en-US" sz="2400" dirty="0">
              <a:latin typeface="宋体" charset="-122"/>
            </a:endParaRPr>
          </a:p>
          <a:p>
            <a:pPr>
              <a:lnSpc>
                <a:spcPct val="70000"/>
              </a:lnSpc>
            </a:pPr>
            <a:r>
              <a:rPr lang="zh-CN" altLang="en-US" sz="2400" dirty="0"/>
              <a:t>尿常规：隐血</a:t>
            </a:r>
            <a:r>
              <a:rPr lang="en-US" altLang="zh-CN" sz="2400" dirty="0"/>
              <a:t>3+</a:t>
            </a:r>
            <a:r>
              <a:rPr lang="zh-CN" altLang="en-US" sz="2400" dirty="0"/>
              <a:t>，尿蛋白</a:t>
            </a:r>
            <a:r>
              <a:rPr lang="en-US" altLang="zh-CN" sz="2400" dirty="0"/>
              <a:t>2+</a:t>
            </a:r>
          </a:p>
          <a:p>
            <a:pPr>
              <a:lnSpc>
                <a:spcPct val="70000"/>
              </a:lnSpc>
            </a:pPr>
            <a:endParaRPr lang="en-US" altLang="zh-CN" sz="2400" dirty="0"/>
          </a:p>
          <a:p>
            <a:pPr>
              <a:lnSpc>
                <a:spcPct val="70000"/>
              </a:lnSpc>
            </a:pPr>
            <a:r>
              <a:rPr lang="zh-CN" altLang="en-US" sz="2400" dirty="0"/>
              <a:t>血生化：总胆红素升高（以间胆为主），尿素、肌酐、</a:t>
            </a:r>
            <a:r>
              <a:rPr lang="en-US" altLang="zh-CN" sz="2400" dirty="0"/>
              <a:t>LDH</a:t>
            </a:r>
            <a:r>
              <a:rPr lang="zh-CN" altLang="en-US" sz="2400" dirty="0"/>
              <a:t>均升高</a:t>
            </a:r>
          </a:p>
          <a:p>
            <a:pPr>
              <a:lnSpc>
                <a:spcPct val="70000"/>
              </a:lnSpc>
            </a:pPr>
            <a:endParaRPr lang="en-US" altLang="zh-CN" sz="2400" dirty="0"/>
          </a:p>
          <a:p>
            <a:pPr>
              <a:lnSpc>
                <a:spcPct val="70000"/>
              </a:lnSpc>
            </a:pPr>
            <a:r>
              <a:rPr lang="zh-CN" altLang="en-US" sz="2400" dirty="0"/>
              <a:t>游离血红蛋白：</a:t>
            </a:r>
            <a:r>
              <a:rPr lang="en-US" altLang="zh-CN" sz="2400" dirty="0"/>
              <a:t>&gt;400mg/L</a:t>
            </a:r>
          </a:p>
          <a:p>
            <a:pPr>
              <a:lnSpc>
                <a:spcPct val="70000"/>
              </a:lnSpc>
            </a:pPr>
            <a:endParaRPr lang="en-US" altLang="zh-CN" sz="2400" dirty="0"/>
          </a:p>
          <a:p>
            <a:pPr>
              <a:lnSpc>
                <a:spcPct val="70000"/>
              </a:lnSpc>
            </a:pPr>
            <a:r>
              <a:rPr lang="zh-CN" altLang="en-US" sz="2400" dirty="0"/>
              <a:t>直抗：阴性</a:t>
            </a:r>
          </a:p>
          <a:p>
            <a:pPr>
              <a:lnSpc>
                <a:spcPct val="70000"/>
              </a:lnSpc>
            </a:pPr>
            <a:endParaRPr lang="zh-CN" altLang="en-US" sz="2400" dirty="0"/>
          </a:p>
          <a:p>
            <a:pPr>
              <a:lnSpc>
                <a:spcPct val="70000"/>
              </a:lnSpc>
            </a:pPr>
            <a:r>
              <a:rPr lang="zh-CN" altLang="en-US" sz="2400" dirty="0"/>
              <a:t>凝血常规：</a:t>
            </a:r>
            <a:r>
              <a:rPr lang="en-US" altLang="zh-CN" sz="2400" dirty="0"/>
              <a:t>PT</a:t>
            </a:r>
            <a:r>
              <a:rPr lang="zh-CN" altLang="en-US" sz="2400" dirty="0"/>
              <a:t>、</a:t>
            </a:r>
            <a:r>
              <a:rPr lang="en-US" altLang="zh-CN" sz="2400" dirty="0"/>
              <a:t>APTT</a:t>
            </a:r>
            <a:r>
              <a:rPr lang="zh-CN" altLang="en-US" sz="2400" dirty="0"/>
              <a:t>、</a:t>
            </a:r>
            <a:r>
              <a:rPr lang="en-US" altLang="zh-CN" sz="2400" dirty="0"/>
              <a:t>FIB</a:t>
            </a:r>
            <a:r>
              <a:rPr lang="zh-CN" altLang="en-US" sz="2400" dirty="0"/>
              <a:t>均正常</a:t>
            </a:r>
            <a:r>
              <a:rPr lang="zh-CN" altLang="en-US" sz="2400"/>
              <a:t>，</a:t>
            </a:r>
            <a:r>
              <a:rPr lang="en-US" altLang="zh-CN" sz="2400"/>
              <a:t>D-D</a:t>
            </a:r>
            <a:r>
              <a:rPr lang="zh-CN" altLang="en-US" sz="2400"/>
              <a:t>轻度升</a:t>
            </a:r>
            <a:r>
              <a:rPr lang="zh-CN" altLang="en-US" sz="2400" dirty="0"/>
              <a:t>高。</a:t>
            </a:r>
          </a:p>
        </p:txBody>
      </p:sp>
      <p:sp>
        <p:nvSpPr>
          <p:cNvPr id="23555" name="Text Box 4"/>
          <p:cNvSpPr txBox="1">
            <a:spLocks noChangeArrowheads="1"/>
          </p:cNvSpPr>
          <p:nvPr/>
        </p:nvSpPr>
        <p:spPr bwMode="auto">
          <a:xfrm>
            <a:off x="338138" y="6032500"/>
            <a:ext cx="11603037" cy="457200"/>
          </a:xfrm>
          <a:prstGeom prst="rect">
            <a:avLst/>
          </a:prstGeom>
          <a:noFill/>
          <a:ln w="9525">
            <a:noFill/>
            <a:miter lim="800000"/>
            <a:headEnd/>
            <a:tailEnd/>
          </a:ln>
        </p:spPr>
        <p:txBody>
          <a:bodyPr>
            <a:spAutoFit/>
          </a:bodyPr>
          <a:lstStyle/>
          <a:p>
            <a:pPr>
              <a:spcBef>
                <a:spcPct val="50000"/>
              </a:spcBef>
            </a:pPr>
            <a:r>
              <a:rPr lang="zh-CN" altLang="en-US" sz="2400"/>
              <a:t>临床诊断免疫性血小板减少症（</a:t>
            </a:r>
            <a:r>
              <a:rPr lang="en-US" altLang="zh-CN" sz="2400"/>
              <a:t>ITP</a:t>
            </a:r>
            <a:r>
              <a:rPr lang="zh-CN" altLang="en-US" sz="2400"/>
              <a:t>），疑给予了血小板输注，患者入院第二天死亡</a:t>
            </a:r>
            <a:r>
              <a:rPr lang="zh-CN" altLang="en-US"/>
              <a:t> </a:t>
            </a:r>
            <a:r>
              <a:rPr lang="zh-CN" altLang="en-US" sz="2400"/>
              <a:t>。</a:t>
            </a:r>
          </a:p>
        </p:txBody>
      </p:sp>
      <p:sp>
        <p:nvSpPr>
          <p:cNvPr id="23561" name="Oval 9"/>
          <p:cNvSpPr>
            <a:spLocks noChangeArrowheads="1"/>
          </p:cNvSpPr>
          <p:nvPr/>
        </p:nvSpPr>
        <p:spPr bwMode="auto">
          <a:xfrm>
            <a:off x="5348288" y="981075"/>
            <a:ext cx="1344612" cy="533400"/>
          </a:xfrm>
          <a:prstGeom prst="ellipse">
            <a:avLst/>
          </a:prstGeom>
          <a:noFill/>
          <a:ln w="12700">
            <a:solidFill>
              <a:srgbClr val="FF0000"/>
            </a:solidFill>
            <a:round/>
            <a:headEnd/>
            <a:tailEnd/>
          </a:ln>
        </p:spPr>
        <p:txBody>
          <a:bodyPr wrap="none" anchor="ctr"/>
          <a:lstStyle/>
          <a:p>
            <a:endParaRPr lang="zh-CN" altLang="en-US"/>
          </a:p>
        </p:txBody>
      </p:sp>
      <p:sp>
        <p:nvSpPr>
          <p:cNvPr id="23562" name="Oval 10"/>
          <p:cNvSpPr>
            <a:spLocks noChangeArrowheads="1"/>
          </p:cNvSpPr>
          <p:nvPr/>
        </p:nvSpPr>
        <p:spPr bwMode="auto">
          <a:xfrm>
            <a:off x="1857375" y="1682750"/>
            <a:ext cx="2963863" cy="693738"/>
          </a:xfrm>
          <a:prstGeom prst="ellipse">
            <a:avLst/>
          </a:prstGeom>
          <a:noFill/>
          <a:ln w="12700">
            <a:solidFill>
              <a:srgbClr val="FF0000"/>
            </a:solidFill>
            <a:round/>
            <a:headEnd/>
            <a:tailEnd/>
          </a:ln>
        </p:spPr>
        <p:txBody>
          <a:bodyPr wrap="none" anchor="ctr"/>
          <a:lstStyle/>
          <a:p>
            <a:endParaRPr lang="zh-CN" altLang="en-US"/>
          </a:p>
        </p:txBody>
      </p:sp>
      <p:sp>
        <p:nvSpPr>
          <p:cNvPr id="23563" name="Line 11"/>
          <p:cNvSpPr>
            <a:spLocks noChangeShapeType="1"/>
          </p:cNvSpPr>
          <p:nvPr/>
        </p:nvSpPr>
        <p:spPr bwMode="auto">
          <a:xfrm flipV="1">
            <a:off x="6594475" y="735013"/>
            <a:ext cx="593725" cy="415925"/>
          </a:xfrm>
          <a:prstGeom prst="line">
            <a:avLst/>
          </a:prstGeom>
          <a:noFill/>
          <a:ln w="9525">
            <a:solidFill>
              <a:srgbClr val="FF0000"/>
            </a:solidFill>
            <a:round/>
            <a:headEnd/>
            <a:tailEnd type="triangle" w="med" len="med"/>
          </a:ln>
        </p:spPr>
        <p:txBody>
          <a:bodyPr/>
          <a:lstStyle/>
          <a:p>
            <a:endParaRPr lang="zh-CN" altLang="en-US"/>
          </a:p>
        </p:txBody>
      </p:sp>
      <p:sp>
        <p:nvSpPr>
          <p:cNvPr id="23564" name="Line 12"/>
          <p:cNvSpPr>
            <a:spLocks noChangeShapeType="1"/>
          </p:cNvSpPr>
          <p:nvPr/>
        </p:nvSpPr>
        <p:spPr bwMode="auto">
          <a:xfrm flipV="1">
            <a:off x="4832350" y="1916113"/>
            <a:ext cx="371475" cy="119062"/>
          </a:xfrm>
          <a:prstGeom prst="line">
            <a:avLst/>
          </a:prstGeom>
          <a:noFill/>
          <a:ln w="9525">
            <a:solidFill>
              <a:srgbClr val="FF0000"/>
            </a:solidFill>
            <a:round/>
            <a:headEnd/>
            <a:tailEnd type="triangle" w="med" len="med"/>
          </a:ln>
        </p:spPr>
        <p:txBody>
          <a:bodyPr/>
          <a:lstStyle/>
          <a:p>
            <a:endParaRPr lang="zh-CN" altLang="en-US"/>
          </a:p>
        </p:txBody>
      </p:sp>
      <p:sp>
        <p:nvSpPr>
          <p:cNvPr id="23565" name="Text Box 13"/>
          <p:cNvSpPr txBox="1">
            <a:spLocks noChangeArrowheads="1"/>
          </p:cNvSpPr>
          <p:nvPr/>
        </p:nvSpPr>
        <p:spPr bwMode="auto">
          <a:xfrm>
            <a:off x="7178675" y="469900"/>
            <a:ext cx="231140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spcBef>
                <a:spcPct val="50000"/>
              </a:spcBef>
              <a:defRPr/>
            </a:pPr>
            <a:r>
              <a:rPr lang="zh-CN" altLang="en-US" sz="2400">
                <a:solidFill>
                  <a:srgbClr val="FF0000"/>
                </a:solidFill>
              </a:rPr>
              <a:t>贫血</a:t>
            </a:r>
          </a:p>
        </p:txBody>
      </p:sp>
      <p:sp>
        <p:nvSpPr>
          <p:cNvPr id="23566" name="Oval 14"/>
          <p:cNvSpPr>
            <a:spLocks noChangeArrowheads="1"/>
          </p:cNvSpPr>
          <p:nvPr/>
        </p:nvSpPr>
        <p:spPr bwMode="auto">
          <a:xfrm>
            <a:off x="6089650" y="2454275"/>
            <a:ext cx="1901825" cy="693738"/>
          </a:xfrm>
          <a:prstGeom prst="ellipse">
            <a:avLst/>
          </a:prstGeom>
          <a:noFill/>
          <a:ln w="12700">
            <a:solidFill>
              <a:srgbClr val="FF0000"/>
            </a:solidFill>
            <a:round/>
            <a:headEnd/>
            <a:tailEnd/>
          </a:ln>
        </p:spPr>
        <p:txBody>
          <a:bodyPr wrap="none" anchor="ctr"/>
          <a:lstStyle/>
          <a:p>
            <a:endParaRPr lang="zh-CN" altLang="en-US"/>
          </a:p>
        </p:txBody>
      </p:sp>
      <p:sp>
        <p:nvSpPr>
          <p:cNvPr id="23567" name="Line 15"/>
          <p:cNvSpPr>
            <a:spLocks noChangeShapeType="1"/>
          </p:cNvSpPr>
          <p:nvPr/>
        </p:nvSpPr>
        <p:spPr bwMode="auto">
          <a:xfrm flipH="1" flipV="1">
            <a:off x="6421438" y="2070100"/>
            <a:ext cx="703262" cy="415925"/>
          </a:xfrm>
          <a:prstGeom prst="line">
            <a:avLst/>
          </a:prstGeom>
          <a:noFill/>
          <a:ln w="9525">
            <a:solidFill>
              <a:srgbClr val="FF0000"/>
            </a:solidFill>
            <a:round/>
            <a:headEnd/>
            <a:tailEnd type="triangle" w="med" len="med"/>
          </a:ln>
        </p:spPr>
        <p:txBody>
          <a:bodyPr/>
          <a:lstStyle/>
          <a:p>
            <a:endParaRPr lang="zh-CN" altLang="en-US"/>
          </a:p>
        </p:txBody>
      </p:sp>
      <p:sp>
        <p:nvSpPr>
          <p:cNvPr id="23568" name="Text Box 16"/>
          <p:cNvSpPr txBox="1">
            <a:spLocks noChangeArrowheads="1"/>
          </p:cNvSpPr>
          <p:nvPr/>
        </p:nvSpPr>
        <p:spPr bwMode="auto">
          <a:xfrm>
            <a:off x="5232400" y="1735138"/>
            <a:ext cx="1273175" cy="457200"/>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spcBef>
                <a:spcPct val="50000"/>
              </a:spcBef>
              <a:defRPr/>
            </a:pPr>
            <a:r>
              <a:rPr lang="zh-CN" altLang="en-US" sz="2400">
                <a:solidFill>
                  <a:srgbClr val="FF0000"/>
                </a:solidFill>
              </a:rPr>
              <a:t>肾损害</a:t>
            </a:r>
          </a:p>
        </p:txBody>
      </p:sp>
      <p:sp>
        <p:nvSpPr>
          <p:cNvPr id="23569" name="Oval 17"/>
          <p:cNvSpPr>
            <a:spLocks noChangeArrowheads="1"/>
          </p:cNvSpPr>
          <p:nvPr/>
        </p:nvSpPr>
        <p:spPr bwMode="auto">
          <a:xfrm>
            <a:off x="2673350" y="3201988"/>
            <a:ext cx="1901825" cy="693737"/>
          </a:xfrm>
          <a:prstGeom prst="ellipse">
            <a:avLst/>
          </a:prstGeom>
          <a:noFill/>
          <a:ln w="12700">
            <a:solidFill>
              <a:srgbClr val="FF0000"/>
            </a:solidFill>
            <a:round/>
            <a:headEnd/>
            <a:tailEnd/>
          </a:ln>
        </p:spPr>
        <p:txBody>
          <a:bodyPr wrap="none" anchor="ctr"/>
          <a:lstStyle/>
          <a:p>
            <a:endParaRPr lang="zh-CN" altLang="en-US"/>
          </a:p>
        </p:txBody>
      </p:sp>
      <p:sp>
        <p:nvSpPr>
          <p:cNvPr id="23570" name="Oval 18"/>
          <p:cNvSpPr>
            <a:spLocks noChangeArrowheads="1"/>
          </p:cNvSpPr>
          <p:nvPr/>
        </p:nvSpPr>
        <p:spPr bwMode="auto">
          <a:xfrm>
            <a:off x="7999413" y="2422525"/>
            <a:ext cx="1901825" cy="693738"/>
          </a:xfrm>
          <a:prstGeom prst="ellipse">
            <a:avLst/>
          </a:prstGeom>
          <a:noFill/>
          <a:ln w="12700">
            <a:solidFill>
              <a:srgbClr val="FF0000"/>
            </a:solidFill>
            <a:round/>
            <a:headEnd/>
            <a:tailEnd/>
          </a:ln>
        </p:spPr>
        <p:txBody>
          <a:bodyPr wrap="none" anchor="ctr"/>
          <a:lstStyle/>
          <a:p>
            <a:endParaRPr lang="zh-CN" altLang="en-US"/>
          </a:p>
        </p:txBody>
      </p:sp>
      <p:sp>
        <p:nvSpPr>
          <p:cNvPr id="23571" name="Line 19"/>
          <p:cNvSpPr>
            <a:spLocks noChangeShapeType="1"/>
          </p:cNvSpPr>
          <p:nvPr/>
        </p:nvSpPr>
        <p:spPr bwMode="auto">
          <a:xfrm flipH="1">
            <a:off x="6946900" y="3022600"/>
            <a:ext cx="1382713" cy="561975"/>
          </a:xfrm>
          <a:prstGeom prst="line">
            <a:avLst/>
          </a:prstGeom>
          <a:noFill/>
          <a:ln w="9525">
            <a:solidFill>
              <a:srgbClr val="FF0000"/>
            </a:solidFill>
            <a:round/>
            <a:headEnd/>
            <a:tailEnd type="triangle" w="med" len="med"/>
          </a:ln>
        </p:spPr>
        <p:txBody>
          <a:bodyPr/>
          <a:lstStyle/>
          <a:p>
            <a:endParaRPr lang="zh-CN" altLang="en-US"/>
          </a:p>
        </p:txBody>
      </p:sp>
      <p:sp>
        <p:nvSpPr>
          <p:cNvPr id="23572" name="Oval 20"/>
          <p:cNvSpPr>
            <a:spLocks noChangeArrowheads="1"/>
          </p:cNvSpPr>
          <p:nvPr/>
        </p:nvSpPr>
        <p:spPr bwMode="auto">
          <a:xfrm>
            <a:off x="1912938" y="2430463"/>
            <a:ext cx="3952875" cy="693737"/>
          </a:xfrm>
          <a:prstGeom prst="ellipse">
            <a:avLst/>
          </a:prstGeom>
          <a:noFill/>
          <a:ln w="12700">
            <a:solidFill>
              <a:srgbClr val="FF0000"/>
            </a:solidFill>
            <a:round/>
            <a:headEnd/>
            <a:tailEnd/>
          </a:ln>
        </p:spPr>
        <p:txBody>
          <a:bodyPr wrap="none" anchor="ctr"/>
          <a:lstStyle/>
          <a:p>
            <a:endParaRPr lang="zh-CN" altLang="en-US"/>
          </a:p>
        </p:txBody>
      </p:sp>
      <p:sp>
        <p:nvSpPr>
          <p:cNvPr id="23573" name="Line 21"/>
          <p:cNvSpPr>
            <a:spLocks noChangeShapeType="1"/>
          </p:cNvSpPr>
          <p:nvPr/>
        </p:nvSpPr>
        <p:spPr bwMode="auto">
          <a:xfrm>
            <a:off x="5233988" y="2990850"/>
            <a:ext cx="668337" cy="436563"/>
          </a:xfrm>
          <a:prstGeom prst="line">
            <a:avLst/>
          </a:prstGeom>
          <a:noFill/>
          <a:ln w="9525">
            <a:solidFill>
              <a:srgbClr val="FF0000"/>
            </a:solidFill>
            <a:round/>
            <a:headEnd/>
            <a:tailEnd type="triangle" w="med" len="med"/>
          </a:ln>
        </p:spPr>
        <p:txBody>
          <a:bodyPr/>
          <a:lstStyle/>
          <a:p>
            <a:endParaRPr lang="zh-CN" altLang="en-US"/>
          </a:p>
        </p:txBody>
      </p:sp>
      <p:sp>
        <p:nvSpPr>
          <p:cNvPr id="23574" name="Line 22"/>
          <p:cNvSpPr>
            <a:spLocks noChangeShapeType="1"/>
          </p:cNvSpPr>
          <p:nvPr/>
        </p:nvSpPr>
        <p:spPr bwMode="auto">
          <a:xfrm>
            <a:off x="4567238" y="3621088"/>
            <a:ext cx="1347787" cy="15875"/>
          </a:xfrm>
          <a:prstGeom prst="line">
            <a:avLst/>
          </a:prstGeom>
          <a:noFill/>
          <a:ln w="9525">
            <a:solidFill>
              <a:srgbClr val="FF0000"/>
            </a:solidFill>
            <a:round/>
            <a:headEnd/>
            <a:tailEnd type="triangle" w="med" len="med"/>
          </a:ln>
        </p:spPr>
        <p:txBody>
          <a:bodyPr/>
          <a:lstStyle/>
          <a:p>
            <a:endParaRPr lang="zh-CN" altLang="en-US"/>
          </a:p>
        </p:txBody>
      </p:sp>
      <p:sp>
        <p:nvSpPr>
          <p:cNvPr id="23575" name="Text Box 23"/>
          <p:cNvSpPr txBox="1">
            <a:spLocks noChangeArrowheads="1"/>
          </p:cNvSpPr>
          <p:nvPr/>
        </p:nvSpPr>
        <p:spPr bwMode="auto">
          <a:xfrm>
            <a:off x="6040438" y="3406775"/>
            <a:ext cx="117475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spcBef>
                <a:spcPct val="50000"/>
              </a:spcBef>
              <a:defRPr/>
            </a:pPr>
            <a:r>
              <a:rPr lang="zh-CN" altLang="en-US" sz="2400">
                <a:solidFill>
                  <a:srgbClr val="FF0000"/>
                </a:solidFill>
              </a:rPr>
              <a:t>溶血</a:t>
            </a:r>
          </a:p>
        </p:txBody>
      </p:sp>
      <p:sp>
        <p:nvSpPr>
          <p:cNvPr id="23576" name="Oval 24"/>
          <p:cNvSpPr>
            <a:spLocks noChangeArrowheads="1"/>
          </p:cNvSpPr>
          <p:nvPr/>
        </p:nvSpPr>
        <p:spPr bwMode="auto">
          <a:xfrm>
            <a:off x="1468438" y="4011613"/>
            <a:ext cx="1246187" cy="693737"/>
          </a:xfrm>
          <a:prstGeom prst="ellipse">
            <a:avLst/>
          </a:prstGeom>
          <a:noFill/>
          <a:ln w="12700">
            <a:solidFill>
              <a:srgbClr val="FF0000"/>
            </a:solidFill>
            <a:round/>
            <a:headEnd/>
            <a:tailEnd/>
          </a:ln>
        </p:spPr>
        <p:txBody>
          <a:bodyPr wrap="none" anchor="ctr"/>
          <a:lstStyle/>
          <a:p>
            <a:endParaRPr lang="zh-CN" altLang="en-US"/>
          </a:p>
        </p:txBody>
      </p:sp>
      <p:sp>
        <p:nvSpPr>
          <p:cNvPr id="23577" name="Line 25"/>
          <p:cNvSpPr>
            <a:spLocks noChangeShapeType="1"/>
          </p:cNvSpPr>
          <p:nvPr/>
        </p:nvSpPr>
        <p:spPr bwMode="auto">
          <a:xfrm>
            <a:off x="2732088" y="4368800"/>
            <a:ext cx="1347787" cy="15875"/>
          </a:xfrm>
          <a:prstGeom prst="line">
            <a:avLst/>
          </a:prstGeom>
          <a:noFill/>
          <a:ln w="9525">
            <a:solidFill>
              <a:srgbClr val="FF0000"/>
            </a:solidFill>
            <a:round/>
            <a:headEnd/>
            <a:tailEnd type="triangle" w="med" len="med"/>
          </a:ln>
        </p:spPr>
        <p:txBody>
          <a:bodyPr/>
          <a:lstStyle/>
          <a:p>
            <a:endParaRPr lang="zh-CN" altLang="en-US"/>
          </a:p>
        </p:txBody>
      </p:sp>
      <p:sp>
        <p:nvSpPr>
          <p:cNvPr id="23578" name="Text Box 26"/>
          <p:cNvSpPr txBox="1">
            <a:spLocks noChangeArrowheads="1"/>
          </p:cNvSpPr>
          <p:nvPr/>
        </p:nvSpPr>
        <p:spPr bwMode="auto">
          <a:xfrm>
            <a:off x="4068763" y="4141788"/>
            <a:ext cx="2397125" cy="457200"/>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p>
            <a:pPr>
              <a:spcBef>
                <a:spcPct val="50000"/>
              </a:spcBef>
              <a:defRPr/>
            </a:pPr>
            <a:r>
              <a:rPr lang="zh-CN" altLang="en-US" sz="2400">
                <a:solidFill>
                  <a:srgbClr val="FF0000"/>
                </a:solidFill>
              </a:rPr>
              <a:t>不提示自免溶贫</a:t>
            </a:r>
          </a:p>
        </p:txBody>
      </p:sp>
      <p:sp>
        <p:nvSpPr>
          <p:cNvPr id="23579" name="Oval 27"/>
          <p:cNvSpPr>
            <a:spLocks noChangeArrowheads="1"/>
          </p:cNvSpPr>
          <p:nvPr/>
        </p:nvSpPr>
        <p:spPr bwMode="auto">
          <a:xfrm>
            <a:off x="2128838" y="4733925"/>
            <a:ext cx="3136900" cy="693738"/>
          </a:xfrm>
          <a:prstGeom prst="ellipse">
            <a:avLst/>
          </a:prstGeom>
          <a:noFill/>
          <a:ln w="12700">
            <a:solidFill>
              <a:srgbClr val="FF0000"/>
            </a:solidFill>
            <a:round/>
            <a:headEnd/>
            <a:tailEnd/>
          </a:ln>
        </p:spPr>
        <p:txBody>
          <a:bodyPr wrap="none" anchor="ctr"/>
          <a:lstStyle/>
          <a:p>
            <a:endParaRPr lang="zh-CN" altLang="en-US"/>
          </a:p>
        </p:txBody>
      </p:sp>
      <p:sp>
        <p:nvSpPr>
          <p:cNvPr id="23580" name="Line 28"/>
          <p:cNvSpPr>
            <a:spLocks noChangeShapeType="1"/>
          </p:cNvSpPr>
          <p:nvPr/>
        </p:nvSpPr>
        <p:spPr bwMode="auto">
          <a:xfrm flipV="1">
            <a:off x="5222875" y="4884820"/>
            <a:ext cx="732757" cy="107867"/>
          </a:xfrm>
          <a:prstGeom prst="line">
            <a:avLst/>
          </a:prstGeom>
          <a:noFill/>
          <a:ln w="9525">
            <a:solidFill>
              <a:srgbClr val="FF0000"/>
            </a:solidFill>
            <a:round/>
            <a:headEnd/>
            <a:tailEnd type="triangle" w="med" len="med"/>
          </a:ln>
        </p:spPr>
        <p:txBody>
          <a:bodyPr/>
          <a:lstStyle/>
          <a:p>
            <a:endParaRPr lang="zh-CN" altLang="en-US"/>
          </a:p>
        </p:txBody>
      </p:sp>
      <p:sp>
        <p:nvSpPr>
          <p:cNvPr id="23581" name="Text Box 29"/>
          <p:cNvSpPr txBox="1">
            <a:spLocks noChangeArrowheads="1"/>
          </p:cNvSpPr>
          <p:nvPr/>
        </p:nvSpPr>
        <p:spPr bwMode="auto">
          <a:xfrm>
            <a:off x="6036428" y="4593056"/>
            <a:ext cx="1699878" cy="457200"/>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p>
            <a:pPr>
              <a:spcBef>
                <a:spcPct val="50000"/>
              </a:spcBef>
              <a:defRPr/>
            </a:pPr>
            <a:r>
              <a:rPr lang="zh-CN" altLang="en-US" sz="2400">
                <a:solidFill>
                  <a:srgbClr val="FF0000"/>
                </a:solidFill>
              </a:rPr>
              <a:t>不提示</a:t>
            </a:r>
            <a:r>
              <a:rPr lang="en-US" altLang="zh-CN" sz="2400">
                <a:solidFill>
                  <a:srgbClr val="FF0000"/>
                </a:solidFill>
              </a:rPr>
              <a:t>DIC</a:t>
            </a:r>
          </a:p>
        </p:txBody>
      </p:sp>
      <p:sp>
        <p:nvSpPr>
          <p:cNvPr id="26" name="TextBox 25"/>
          <p:cNvSpPr txBox="1"/>
          <p:nvPr/>
        </p:nvSpPr>
        <p:spPr>
          <a:xfrm>
            <a:off x="7976937" y="3513221"/>
            <a:ext cx="3970423" cy="1938992"/>
          </a:xfrm>
          <a:prstGeom prst="rect">
            <a:avLst/>
          </a:prstGeom>
          <a:noFill/>
        </p:spPr>
        <p:txBody>
          <a:bodyPr wrap="square" rtlCol="0">
            <a:spAutoFit/>
          </a:bodyPr>
          <a:lstStyle/>
          <a:p>
            <a:r>
              <a:rPr lang="zh-CN" altLang="en-US" sz="2400" b="1" i="1"/>
              <a:t>多个专业组同事注意到了异常结果，但共同的困惑是：</a:t>
            </a:r>
            <a:endParaRPr lang="en-US" altLang="zh-CN" sz="2400" b="1" i="1"/>
          </a:p>
          <a:p>
            <a:r>
              <a:rPr lang="zh-CN" altLang="en-US" sz="2400" b="1" i="1"/>
              <a:t>   是什么？</a:t>
            </a:r>
            <a:endParaRPr lang="en-US" altLang="zh-CN" sz="2400" b="1" i="1"/>
          </a:p>
          <a:p>
            <a:r>
              <a:rPr lang="zh-CN" altLang="en-US" sz="2400" b="1" i="1"/>
              <a:t>   为什么？</a:t>
            </a:r>
            <a:endParaRPr lang="en-US" altLang="zh-CN" sz="2400" b="1" i="1"/>
          </a:p>
          <a:p>
            <a:r>
              <a:rPr lang="zh-CN" altLang="en-US" sz="2400" b="1" i="1"/>
              <a:t>   怎么办？</a:t>
            </a:r>
          </a:p>
        </p:txBody>
      </p:sp>
      <p:pic>
        <p:nvPicPr>
          <p:cNvPr id="2" name="图片 1">
            <a:extLst>
              <a:ext uri="{FF2B5EF4-FFF2-40B4-BE49-F238E27FC236}">
                <a16:creationId xmlns:a16="http://schemas.microsoft.com/office/drawing/2014/main" id="{C9700BF6-75B0-C87D-04CC-8F4A1516E203}"/>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65"/>
                                        </p:tgtEl>
                                        <p:attrNameLst>
                                          <p:attrName>style.visibility</p:attrName>
                                        </p:attrNameLst>
                                      </p:cBhvr>
                                      <p:to>
                                        <p:strVal val="visible"/>
                                      </p:to>
                                    </p:set>
                                    <p:animEffect transition="in" filter="blinds(horizontal)">
                                      <p:cBhvr>
                                        <p:cTn id="7" dur="500"/>
                                        <p:tgtEl>
                                          <p:spTgt spid="2356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3563"/>
                                        </p:tgtEl>
                                        <p:attrNameLst>
                                          <p:attrName>style.visibility</p:attrName>
                                        </p:attrNameLst>
                                      </p:cBhvr>
                                      <p:to>
                                        <p:strVal val="visible"/>
                                      </p:to>
                                    </p:set>
                                    <p:animEffect transition="in" filter="blinds(horizontal)">
                                      <p:cBhvr>
                                        <p:cTn id="10" dur="500"/>
                                        <p:tgtEl>
                                          <p:spTgt spid="23563"/>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3561"/>
                                        </p:tgtEl>
                                        <p:attrNameLst>
                                          <p:attrName>style.visibility</p:attrName>
                                        </p:attrNameLst>
                                      </p:cBhvr>
                                      <p:to>
                                        <p:strVal val="visible"/>
                                      </p:to>
                                    </p:set>
                                    <p:animEffect transition="in" filter="blinds(horizontal)">
                                      <p:cBhvr>
                                        <p:cTn id="13" dur="500"/>
                                        <p:tgtEl>
                                          <p:spTgt spid="23561"/>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3568"/>
                                        </p:tgtEl>
                                        <p:attrNameLst>
                                          <p:attrName>style.visibility</p:attrName>
                                        </p:attrNameLst>
                                      </p:cBhvr>
                                      <p:to>
                                        <p:strVal val="visible"/>
                                      </p:to>
                                    </p:set>
                                    <p:animEffect transition="in" filter="blinds(horizontal)">
                                      <p:cBhvr>
                                        <p:cTn id="18" dur="500"/>
                                        <p:tgtEl>
                                          <p:spTgt spid="23568"/>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3564"/>
                                        </p:tgtEl>
                                        <p:attrNameLst>
                                          <p:attrName>style.visibility</p:attrName>
                                        </p:attrNameLst>
                                      </p:cBhvr>
                                      <p:to>
                                        <p:strVal val="visible"/>
                                      </p:to>
                                    </p:set>
                                    <p:animEffect transition="in" filter="blinds(horizontal)">
                                      <p:cBhvr>
                                        <p:cTn id="21" dur="500"/>
                                        <p:tgtEl>
                                          <p:spTgt spid="23564"/>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23567"/>
                                        </p:tgtEl>
                                        <p:attrNameLst>
                                          <p:attrName>style.visibility</p:attrName>
                                        </p:attrNameLst>
                                      </p:cBhvr>
                                      <p:to>
                                        <p:strVal val="visible"/>
                                      </p:to>
                                    </p:set>
                                    <p:animEffect transition="in" filter="blinds(horizontal)">
                                      <p:cBhvr>
                                        <p:cTn id="24" dur="500"/>
                                        <p:tgtEl>
                                          <p:spTgt spid="23567"/>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23566"/>
                                        </p:tgtEl>
                                        <p:attrNameLst>
                                          <p:attrName>style.visibility</p:attrName>
                                        </p:attrNameLst>
                                      </p:cBhvr>
                                      <p:to>
                                        <p:strVal val="visible"/>
                                      </p:to>
                                    </p:set>
                                    <p:animEffect transition="in" filter="blinds(horizontal)">
                                      <p:cBhvr>
                                        <p:cTn id="27" dur="500"/>
                                        <p:tgtEl>
                                          <p:spTgt spid="23566"/>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23562"/>
                                        </p:tgtEl>
                                        <p:attrNameLst>
                                          <p:attrName>style.visibility</p:attrName>
                                        </p:attrNameLst>
                                      </p:cBhvr>
                                      <p:to>
                                        <p:strVal val="visible"/>
                                      </p:to>
                                    </p:set>
                                    <p:animEffect transition="in" filter="blinds(horizontal)">
                                      <p:cBhvr>
                                        <p:cTn id="30" dur="500"/>
                                        <p:tgtEl>
                                          <p:spTgt spid="23562"/>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23570"/>
                                        </p:tgtEl>
                                        <p:attrNameLst>
                                          <p:attrName>style.visibility</p:attrName>
                                        </p:attrNameLst>
                                      </p:cBhvr>
                                      <p:to>
                                        <p:strVal val="visible"/>
                                      </p:to>
                                    </p:set>
                                    <p:animEffect transition="in" filter="blinds(horizontal)">
                                      <p:cBhvr>
                                        <p:cTn id="35" dur="500"/>
                                        <p:tgtEl>
                                          <p:spTgt spid="23570"/>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23571"/>
                                        </p:tgtEl>
                                        <p:attrNameLst>
                                          <p:attrName>style.visibility</p:attrName>
                                        </p:attrNameLst>
                                      </p:cBhvr>
                                      <p:to>
                                        <p:strVal val="visible"/>
                                      </p:to>
                                    </p:set>
                                    <p:animEffect transition="in" filter="blinds(horizontal)">
                                      <p:cBhvr>
                                        <p:cTn id="38" dur="500"/>
                                        <p:tgtEl>
                                          <p:spTgt spid="23571"/>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23575"/>
                                        </p:tgtEl>
                                        <p:attrNameLst>
                                          <p:attrName>style.visibility</p:attrName>
                                        </p:attrNameLst>
                                      </p:cBhvr>
                                      <p:to>
                                        <p:strVal val="visible"/>
                                      </p:to>
                                    </p:set>
                                    <p:animEffect transition="in" filter="blinds(horizontal)">
                                      <p:cBhvr>
                                        <p:cTn id="41" dur="500"/>
                                        <p:tgtEl>
                                          <p:spTgt spid="23575"/>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23573"/>
                                        </p:tgtEl>
                                        <p:attrNameLst>
                                          <p:attrName>style.visibility</p:attrName>
                                        </p:attrNameLst>
                                      </p:cBhvr>
                                      <p:to>
                                        <p:strVal val="visible"/>
                                      </p:to>
                                    </p:set>
                                    <p:animEffect transition="in" filter="blinds(horizontal)">
                                      <p:cBhvr>
                                        <p:cTn id="44" dur="500"/>
                                        <p:tgtEl>
                                          <p:spTgt spid="23573"/>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23572"/>
                                        </p:tgtEl>
                                        <p:attrNameLst>
                                          <p:attrName>style.visibility</p:attrName>
                                        </p:attrNameLst>
                                      </p:cBhvr>
                                      <p:to>
                                        <p:strVal val="visible"/>
                                      </p:to>
                                    </p:set>
                                    <p:animEffect transition="in" filter="blinds(horizontal)">
                                      <p:cBhvr>
                                        <p:cTn id="47" dur="500"/>
                                        <p:tgtEl>
                                          <p:spTgt spid="23572"/>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23574"/>
                                        </p:tgtEl>
                                        <p:attrNameLst>
                                          <p:attrName>style.visibility</p:attrName>
                                        </p:attrNameLst>
                                      </p:cBhvr>
                                      <p:to>
                                        <p:strVal val="visible"/>
                                      </p:to>
                                    </p:set>
                                    <p:animEffect transition="in" filter="blinds(horizontal)">
                                      <p:cBhvr>
                                        <p:cTn id="50" dur="500"/>
                                        <p:tgtEl>
                                          <p:spTgt spid="23574"/>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23569"/>
                                        </p:tgtEl>
                                        <p:attrNameLst>
                                          <p:attrName>style.visibility</p:attrName>
                                        </p:attrNameLst>
                                      </p:cBhvr>
                                      <p:to>
                                        <p:strVal val="visible"/>
                                      </p:to>
                                    </p:set>
                                    <p:animEffect transition="in" filter="blinds(horizontal)">
                                      <p:cBhvr>
                                        <p:cTn id="53" dur="500"/>
                                        <p:tgtEl>
                                          <p:spTgt spid="23569"/>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23578"/>
                                        </p:tgtEl>
                                        <p:attrNameLst>
                                          <p:attrName>style.visibility</p:attrName>
                                        </p:attrNameLst>
                                      </p:cBhvr>
                                      <p:to>
                                        <p:strVal val="visible"/>
                                      </p:to>
                                    </p:set>
                                    <p:animEffect transition="in" filter="blinds(horizontal)">
                                      <p:cBhvr>
                                        <p:cTn id="58" dur="500"/>
                                        <p:tgtEl>
                                          <p:spTgt spid="23578"/>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23577"/>
                                        </p:tgtEl>
                                        <p:attrNameLst>
                                          <p:attrName>style.visibility</p:attrName>
                                        </p:attrNameLst>
                                      </p:cBhvr>
                                      <p:to>
                                        <p:strVal val="visible"/>
                                      </p:to>
                                    </p:set>
                                    <p:animEffect transition="in" filter="blinds(horizontal)">
                                      <p:cBhvr>
                                        <p:cTn id="61" dur="500"/>
                                        <p:tgtEl>
                                          <p:spTgt spid="23577"/>
                                        </p:tgtEl>
                                      </p:cBhvr>
                                    </p:animEffect>
                                  </p:childTnLst>
                                </p:cTn>
                              </p:par>
                              <p:par>
                                <p:cTn id="62" presetID="3" presetClass="entr" presetSubtype="10" fill="hold" grpId="0" nodeType="withEffect">
                                  <p:stCondLst>
                                    <p:cond delay="0"/>
                                  </p:stCondLst>
                                  <p:childTnLst>
                                    <p:set>
                                      <p:cBhvr>
                                        <p:cTn id="63" dur="1" fill="hold">
                                          <p:stCondLst>
                                            <p:cond delay="0"/>
                                          </p:stCondLst>
                                        </p:cTn>
                                        <p:tgtEl>
                                          <p:spTgt spid="23576"/>
                                        </p:tgtEl>
                                        <p:attrNameLst>
                                          <p:attrName>style.visibility</p:attrName>
                                        </p:attrNameLst>
                                      </p:cBhvr>
                                      <p:to>
                                        <p:strVal val="visible"/>
                                      </p:to>
                                    </p:set>
                                    <p:animEffect transition="in" filter="blinds(horizontal)">
                                      <p:cBhvr>
                                        <p:cTn id="64" dur="500"/>
                                        <p:tgtEl>
                                          <p:spTgt spid="23576"/>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23581"/>
                                        </p:tgtEl>
                                        <p:attrNameLst>
                                          <p:attrName>style.visibility</p:attrName>
                                        </p:attrNameLst>
                                      </p:cBhvr>
                                      <p:to>
                                        <p:strVal val="visible"/>
                                      </p:to>
                                    </p:set>
                                    <p:animEffect transition="in" filter="blinds(horizontal)">
                                      <p:cBhvr>
                                        <p:cTn id="69" dur="500"/>
                                        <p:tgtEl>
                                          <p:spTgt spid="23581"/>
                                        </p:tgtEl>
                                      </p:cBhvr>
                                    </p:animEffect>
                                  </p:childTnLst>
                                </p:cTn>
                              </p:par>
                              <p:par>
                                <p:cTn id="70" presetID="3" presetClass="entr" presetSubtype="10" fill="hold" grpId="0" nodeType="withEffect">
                                  <p:stCondLst>
                                    <p:cond delay="0"/>
                                  </p:stCondLst>
                                  <p:childTnLst>
                                    <p:set>
                                      <p:cBhvr>
                                        <p:cTn id="71" dur="1" fill="hold">
                                          <p:stCondLst>
                                            <p:cond delay="0"/>
                                          </p:stCondLst>
                                        </p:cTn>
                                        <p:tgtEl>
                                          <p:spTgt spid="23580"/>
                                        </p:tgtEl>
                                        <p:attrNameLst>
                                          <p:attrName>style.visibility</p:attrName>
                                        </p:attrNameLst>
                                      </p:cBhvr>
                                      <p:to>
                                        <p:strVal val="visible"/>
                                      </p:to>
                                    </p:set>
                                    <p:animEffect transition="in" filter="blinds(horizontal)">
                                      <p:cBhvr>
                                        <p:cTn id="72" dur="500"/>
                                        <p:tgtEl>
                                          <p:spTgt spid="23580"/>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23579"/>
                                        </p:tgtEl>
                                        <p:attrNameLst>
                                          <p:attrName>style.visibility</p:attrName>
                                        </p:attrNameLst>
                                      </p:cBhvr>
                                      <p:to>
                                        <p:strVal val="visible"/>
                                      </p:to>
                                    </p:set>
                                    <p:animEffect transition="in" filter="blinds(horizontal)">
                                      <p:cBhvr>
                                        <p:cTn id="75" dur="500"/>
                                        <p:tgtEl>
                                          <p:spTgt spid="23579"/>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23555"/>
                                        </p:tgtEl>
                                        <p:attrNameLst>
                                          <p:attrName>style.visibility</p:attrName>
                                        </p:attrNameLst>
                                      </p:cBhvr>
                                      <p:to>
                                        <p:strVal val="visible"/>
                                      </p:to>
                                    </p:set>
                                    <p:animEffect transition="in" filter="blinds(horizontal)">
                                      <p:cBhvr>
                                        <p:cTn id="80" dur="500"/>
                                        <p:tgtEl>
                                          <p:spTgt spid="23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p:bldP spid="23561" grpId="0" animBg="1"/>
      <p:bldP spid="23562" grpId="0" animBg="1"/>
      <p:bldP spid="23563" grpId="0" animBg="1"/>
      <p:bldP spid="23564" grpId="0" animBg="1"/>
      <p:bldP spid="23565" grpId="0"/>
      <p:bldP spid="23566" grpId="0" animBg="1"/>
      <p:bldP spid="23567" grpId="0" animBg="1"/>
      <p:bldP spid="23568" grpId="0"/>
      <p:bldP spid="23569" grpId="0" animBg="1"/>
      <p:bldP spid="23570" grpId="0" animBg="1"/>
      <p:bldP spid="23571" grpId="0" animBg="1"/>
      <p:bldP spid="23572" grpId="0" animBg="1"/>
      <p:bldP spid="23573" grpId="0" animBg="1"/>
      <p:bldP spid="23574" grpId="0" animBg="1"/>
      <p:bldP spid="23575" grpId="0"/>
      <p:bldP spid="23576" grpId="0" animBg="1"/>
      <p:bldP spid="23577" grpId="0" animBg="1"/>
      <p:bldP spid="23578" grpId="0"/>
      <p:bldP spid="23579" grpId="0" animBg="1"/>
      <p:bldP spid="23580" grpId="0" animBg="1"/>
      <p:bldP spid="2358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768584" cy="1259138"/>
          </a:xfrm>
        </p:spPr>
        <p:txBody>
          <a:bodyPr/>
          <a:lstStyle/>
          <a:p>
            <a:r>
              <a:rPr lang="zh-CN" altLang="en-US" sz="3200" b="1" dirty="0">
                <a:solidFill>
                  <a:srgbClr val="0000CC"/>
                </a:solidFill>
              </a:rPr>
              <a:t>凝血实验室参与</a:t>
            </a:r>
            <a:r>
              <a:rPr lang="en-US" altLang="zh-CN" sz="3200" b="1" dirty="0">
                <a:solidFill>
                  <a:srgbClr val="0000CC"/>
                </a:solidFill>
              </a:rPr>
              <a:t>MDT</a:t>
            </a:r>
            <a:r>
              <a:rPr lang="zh-CN" altLang="en-US" sz="3200" b="1" dirty="0">
                <a:solidFill>
                  <a:srgbClr val="0000CC"/>
                </a:solidFill>
              </a:rPr>
              <a:t>：应特别关注血液病领域三大急危重症</a:t>
            </a:r>
          </a:p>
        </p:txBody>
      </p:sp>
      <p:sp>
        <p:nvSpPr>
          <p:cNvPr id="3" name="内容占位符 2"/>
          <p:cNvSpPr>
            <a:spLocks noGrp="1"/>
          </p:cNvSpPr>
          <p:nvPr>
            <p:ph idx="1"/>
          </p:nvPr>
        </p:nvSpPr>
        <p:spPr>
          <a:xfrm>
            <a:off x="850232" y="1645151"/>
            <a:ext cx="10915048" cy="4351338"/>
          </a:xfrm>
        </p:spPr>
        <p:txBody>
          <a:bodyPr/>
          <a:lstStyle/>
          <a:p>
            <a:r>
              <a:rPr lang="zh-CN" altLang="en-US" b="1" dirty="0">
                <a:solidFill>
                  <a:srgbClr val="FF0000"/>
                </a:solidFill>
              </a:rPr>
              <a:t>血栓性血小板减少性紫癜（</a:t>
            </a:r>
            <a:r>
              <a:rPr lang="gsw-FR" b="1" dirty="0">
                <a:solidFill>
                  <a:srgbClr val="FF0000"/>
                </a:solidFill>
              </a:rPr>
              <a:t>TTP）</a:t>
            </a:r>
            <a:r>
              <a:rPr lang="gsw-FR" b="1" dirty="0"/>
              <a:t>；</a:t>
            </a:r>
            <a:r>
              <a:rPr lang="zh-CN" altLang="en-US" sz="2400" b="1" dirty="0"/>
              <a:t>（溶贫</a:t>
            </a:r>
            <a:r>
              <a:rPr lang="en-US" altLang="zh-CN" sz="2400" b="1" dirty="0"/>
              <a:t>+PLT&lt;30*10^9/L</a:t>
            </a:r>
            <a:r>
              <a:rPr lang="zh-CN" altLang="en-US" sz="2400" b="1" dirty="0"/>
              <a:t>）</a:t>
            </a:r>
            <a:endParaRPr lang="gsw-FR" sz="2400" dirty="0"/>
          </a:p>
          <a:p>
            <a:r>
              <a:rPr lang="zh-CN" altLang="en-US" b="1" dirty="0"/>
              <a:t>获得性血友病</a:t>
            </a:r>
            <a:r>
              <a:rPr lang="en-US" altLang="zh-CN" b="1" dirty="0"/>
              <a:t>(</a:t>
            </a:r>
            <a:r>
              <a:rPr lang="gsw-FR" b="1" dirty="0"/>
              <a:t>AHA)</a:t>
            </a:r>
            <a:r>
              <a:rPr lang="gsw-FR" sz="2400" b="1" dirty="0"/>
              <a:t>；                (</a:t>
            </a:r>
            <a:r>
              <a:rPr lang="zh-CN" altLang="en-US" sz="2400" b="1" dirty="0"/>
              <a:t>老人、产后不明原因</a:t>
            </a:r>
            <a:r>
              <a:rPr lang="en-US" altLang="zh-CN" sz="2400" b="1" dirty="0"/>
              <a:t>APTT</a:t>
            </a:r>
            <a:r>
              <a:rPr lang="zh-CN" altLang="en-US" sz="2400" b="1" dirty="0"/>
              <a:t>单独延长伴出血</a:t>
            </a:r>
            <a:r>
              <a:rPr lang="gsw-FR" sz="2400" b="1" dirty="0"/>
              <a:t>)</a:t>
            </a:r>
          </a:p>
          <a:p>
            <a:r>
              <a:rPr lang="zh-CN" altLang="en-US" b="1" dirty="0"/>
              <a:t>急性早幼粒细胞白血病</a:t>
            </a:r>
            <a:r>
              <a:rPr lang="en-US" altLang="zh-CN" b="1" dirty="0"/>
              <a:t>(APL)</a:t>
            </a:r>
            <a:r>
              <a:rPr lang="zh-CN" altLang="en-US" sz="2400" b="1" dirty="0"/>
              <a:t>；     </a:t>
            </a:r>
            <a:r>
              <a:rPr lang="en-US" altLang="zh-CN" sz="2400" b="1" dirty="0"/>
              <a:t>(</a:t>
            </a:r>
            <a:r>
              <a:rPr lang="zh-CN" altLang="en-US" sz="2400" b="1" dirty="0"/>
              <a:t>特征性外周血象</a:t>
            </a:r>
            <a:r>
              <a:rPr lang="en-US" altLang="zh-CN" sz="2400" b="1" dirty="0"/>
              <a:t>+</a:t>
            </a:r>
            <a:r>
              <a:rPr lang="zh-CN" altLang="en-US" sz="2400" b="1" dirty="0"/>
              <a:t>凝血符合</a:t>
            </a:r>
            <a:r>
              <a:rPr lang="en-US" altLang="zh-CN" sz="2400" b="1" dirty="0"/>
              <a:t>DIC</a:t>
            </a:r>
            <a:r>
              <a:rPr lang="zh-CN" altLang="en-US" sz="2400" b="1" dirty="0"/>
              <a:t>评分</a:t>
            </a:r>
            <a:r>
              <a:rPr lang="en-US" altLang="zh-CN" sz="2400" b="1" dirty="0"/>
              <a:t>)</a:t>
            </a:r>
            <a:br>
              <a:rPr lang="gsw-FR" sz="2400" b="1" dirty="0"/>
            </a:br>
            <a:endParaRPr lang="gsw-FR" sz="2400" b="1" dirty="0"/>
          </a:p>
          <a:p>
            <a:r>
              <a:rPr lang="zh-CN" altLang="en-US" dirty="0"/>
              <a:t>这三者的共同特点是：</a:t>
            </a:r>
          </a:p>
          <a:p>
            <a:r>
              <a:rPr lang="zh-CN" altLang="en-US" b="1" dirty="0"/>
              <a:t>早期表现可不典型、易误诊</a:t>
            </a:r>
            <a:r>
              <a:rPr lang="zh-CN" altLang="en-US" dirty="0"/>
              <a:t>；</a:t>
            </a:r>
          </a:p>
          <a:p>
            <a:r>
              <a:rPr lang="zh-CN" altLang="en-US" b="1" dirty="0"/>
              <a:t>及时诊治可显著改善预后</a:t>
            </a:r>
            <a:r>
              <a:rPr lang="zh-CN" altLang="en-US" dirty="0"/>
              <a:t>；</a:t>
            </a:r>
          </a:p>
          <a:p>
            <a:r>
              <a:rPr lang="zh-CN" altLang="en-US" b="1" dirty="0"/>
              <a:t>诊断高度依赖实验室检查</a:t>
            </a:r>
            <a:r>
              <a:rPr lang="zh-CN" altLang="en-US" dirty="0"/>
              <a:t>。</a:t>
            </a:r>
            <a:endParaRPr lang="en-US" altLang="zh-CN" dirty="0"/>
          </a:p>
          <a:p>
            <a:endParaRPr lang="zh-CN" altLang="en-US" dirty="0"/>
          </a:p>
          <a:p>
            <a:pPr>
              <a:buNone/>
            </a:pPr>
            <a:r>
              <a:rPr lang="zh-CN" altLang="en-US" dirty="0"/>
              <a:t>因此实验室主动筛查这类疾病、促进及时诊断，效益相当高。</a:t>
            </a:r>
          </a:p>
          <a:p>
            <a:endParaRPr lang="zh-CN" altLang="en-US" dirty="0"/>
          </a:p>
        </p:txBody>
      </p:sp>
      <p:pic>
        <p:nvPicPr>
          <p:cNvPr id="4" name="图片 3">
            <a:extLst>
              <a:ext uri="{FF2B5EF4-FFF2-40B4-BE49-F238E27FC236}">
                <a16:creationId xmlns:a16="http://schemas.microsoft.com/office/drawing/2014/main" id="{889A0B2C-6361-BBA0-B10E-09DE3C461DF5}"/>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Box 1">
            <a:extLst>
              <a:ext uri="{FF2B5EF4-FFF2-40B4-BE49-F238E27FC236}">
                <a16:creationId xmlns:a16="http://schemas.microsoft.com/office/drawing/2014/main" id="{6B792EDB-A793-4517-9508-DF1791FA7061}"/>
              </a:ext>
            </a:extLst>
          </p:cNvPr>
          <p:cNvSpPr txBox="1">
            <a:spLocks noChangeArrowheads="1"/>
          </p:cNvSpPr>
          <p:nvPr/>
        </p:nvSpPr>
        <p:spPr bwMode="auto">
          <a:xfrm>
            <a:off x="1952625" y="714376"/>
            <a:ext cx="7429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b="1">
                <a:solidFill>
                  <a:schemeClr val="bg1"/>
                </a:solidFill>
                <a:latin typeface="Arial" panose="020B0604020202020204" pitchFamily="34" charset="0"/>
                <a:ea typeface="楷体_GB2312" pitchFamily="49" charset="-122"/>
              </a:defRPr>
            </a:lvl1pPr>
            <a:lvl2pPr marL="742950" indent="-285750">
              <a:defRPr sz="3600" b="1">
                <a:solidFill>
                  <a:schemeClr val="bg1"/>
                </a:solidFill>
                <a:latin typeface="Arial" panose="020B0604020202020204" pitchFamily="34" charset="0"/>
                <a:ea typeface="楷体_GB2312" pitchFamily="49" charset="-122"/>
              </a:defRPr>
            </a:lvl2pPr>
            <a:lvl3pPr marL="1143000" indent="-228600">
              <a:defRPr sz="3600" b="1">
                <a:solidFill>
                  <a:schemeClr val="bg1"/>
                </a:solidFill>
                <a:latin typeface="Arial" panose="020B0604020202020204" pitchFamily="34" charset="0"/>
                <a:ea typeface="楷体_GB2312" pitchFamily="49" charset="-122"/>
              </a:defRPr>
            </a:lvl3pPr>
            <a:lvl4pPr marL="1600200" indent="-228600">
              <a:defRPr sz="3600" b="1">
                <a:solidFill>
                  <a:schemeClr val="bg1"/>
                </a:solidFill>
                <a:latin typeface="Arial" panose="020B0604020202020204" pitchFamily="34" charset="0"/>
                <a:ea typeface="楷体_GB2312" pitchFamily="49" charset="-122"/>
              </a:defRPr>
            </a:lvl4pPr>
            <a:lvl5pPr marL="2057400" indent="-228600">
              <a:defRPr sz="3600" b="1">
                <a:solidFill>
                  <a:schemeClr val="bg1"/>
                </a:solidFill>
                <a:latin typeface="Arial" panose="020B0604020202020204" pitchFamily="34" charset="0"/>
                <a:ea typeface="楷体_GB2312" pitchFamily="49" charset="-122"/>
              </a:defRPr>
            </a:lvl5pPr>
            <a:lvl6pPr marL="25146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6pPr>
            <a:lvl7pPr marL="29718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7pPr>
            <a:lvl8pPr marL="34290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8pPr>
            <a:lvl9pPr marL="38862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9pPr>
          </a:lstStyle>
          <a:p>
            <a:pPr eaLnBrk="1" hangingPunct="1">
              <a:spcBef>
                <a:spcPct val="50000"/>
              </a:spcBef>
              <a:buFont typeface="Arial" panose="020B0604020202020204" pitchFamily="34" charset="0"/>
              <a:buNone/>
            </a:pPr>
            <a:r>
              <a:rPr lang="zh-CN" altLang="en-US" sz="2000">
                <a:solidFill>
                  <a:schemeClr val="tx1"/>
                </a:solidFill>
              </a:rPr>
              <a:t>发现血小板减少</a:t>
            </a:r>
            <a:r>
              <a:rPr lang="en-US" altLang="zh-CN" sz="2000">
                <a:solidFill>
                  <a:schemeClr val="tx1"/>
                </a:solidFill>
              </a:rPr>
              <a:t>(</a:t>
            </a:r>
            <a:r>
              <a:rPr lang="zh-CN" altLang="en-US" sz="2000">
                <a:solidFill>
                  <a:schemeClr val="tx1"/>
                </a:solidFill>
              </a:rPr>
              <a:t>一般</a:t>
            </a:r>
            <a:r>
              <a:rPr lang="en-US" altLang="zh-CN" sz="2000">
                <a:solidFill>
                  <a:schemeClr val="tx1"/>
                </a:solidFill>
              </a:rPr>
              <a:t>&lt;30*10</a:t>
            </a:r>
            <a:r>
              <a:rPr lang="en-US" altLang="zh-CN" sz="2000" baseline="30000">
                <a:solidFill>
                  <a:schemeClr val="tx1"/>
                </a:solidFill>
              </a:rPr>
              <a:t>9</a:t>
            </a:r>
            <a:r>
              <a:rPr lang="en-US" altLang="zh-CN" sz="2000">
                <a:solidFill>
                  <a:schemeClr val="tx1"/>
                </a:solidFill>
              </a:rPr>
              <a:t>/L)</a:t>
            </a:r>
            <a:r>
              <a:rPr lang="zh-CN" altLang="en-US" sz="2000">
                <a:solidFill>
                  <a:schemeClr val="tx1"/>
                </a:solidFill>
              </a:rPr>
              <a:t>且红细胞碎片增多</a:t>
            </a:r>
            <a:r>
              <a:rPr lang="en-US" altLang="zh-CN" sz="2000">
                <a:solidFill>
                  <a:schemeClr val="tx1"/>
                </a:solidFill>
              </a:rPr>
              <a:t>(</a:t>
            </a:r>
            <a:r>
              <a:rPr lang="zh-CN" altLang="en-US" sz="2000">
                <a:solidFill>
                  <a:schemeClr val="tx1"/>
                </a:solidFill>
              </a:rPr>
              <a:t>一般</a:t>
            </a:r>
            <a:r>
              <a:rPr lang="en-US" altLang="zh-CN" sz="2000">
                <a:solidFill>
                  <a:schemeClr val="tx1"/>
                </a:solidFill>
              </a:rPr>
              <a:t>&gt;2% )</a:t>
            </a:r>
            <a:r>
              <a:rPr lang="zh-CN" altLang="en-US" sz="2000">
                <a:solidFill>
                  <a:schemeClr val="tx1"/>
                </a:solidFill>
              </a:rPr>
              <a:t>的标本，疑诊</a:t>
            </a:r>
            <a:r>
              <a:rPr lang="en-US" altLang="zh-CN" sz="2000">
                <a:solidFill>
                  <a:schemeClr val="tx1"/>
                </a:solidFill>
              </a:rPr>
              <a:t>TTP</a:t>
            </a:r>
            <a:r>
              <a:rPr lang="zh-CN" altLang="en-US" sz="2000">
                <a:solidFill>
                  <a:schemeClr val="tx1"/>
                </a:solidFill>
              </a:rPr>
              <a:t>时</a:t>
            </a:r>
          </a:p>
        </p:txBody>
      </p:sp>
      <p:cxnSp>
        <p:nvCxnSpPr>
          <p:cNvPr id="3" name="直接箭头连接符 2">
            <a:extLst>
              <a:ext uri="{FF2B5EF4-FFF2-40B4-BE49-F238E27FC236}">
                <a16:creationId xmlns:a16="http://schemas.microsoft.com/office/drawing/2014/main" id="{CBFFC138-A3CB-41C4-AA66-FECCDB48EF63}"/>
              </a:ext>
            </a:extLst>
          </p:cNvPr>
          <p:cNvCxnSpPr/>
          <p:nvPr/>
        </p:nvCxnSpPr>
        <p:spPr>
          <a:xfrm rot="10800000" flipV="1">
            <a:off x="4452938" y="1071563"/>
            <a:ext cx="1357312" cy="857250"/>
          </a:xfrm>
          <a:prstGeom prst="straightConnector1">
            <a:avLst/>
          </a:prstGeom>
          <a:ln>
            <a:solidFill>
              <a:srgbClr val="0033CC"/>
            </a:solidFill>
            <a:tailEnd type="arrow"/>
          </a:ln>
        </p:spPr>
        <p:style>
          <a:lnRef idx="2">
            <a:schemeClr val="accent1"/>
          </a:lnRef>
          <a:fillRef idx="0">
            <a:schemeClr val="accent1"/>
          </a:fillRef>
          <a:effectRef idx="1">
            <a:schemeClr val="accent1"/>
          </a:effectRef>
          <a:fontRef idx="minor">
            <a:schemeClr val="tx1"/>
          </a:fontRef>
        </p:style>
      </p:cxnSp>
      <p:sp>
        <p:nvSpPr>
          <p:cNvPr id="47108" name="TextBox 3">
            <a:extLst>
              <a:ext uri="{FF2B5EF4-FFF2-40B4-BE49-F238E27FC236}">
                <a16:creationId xmlns:a16="http://schemas.microsoft.com/office/drawing/2014/main" id="{D84E24E9-8E1F-4B9D-A52A-95F533A91747}"/>
              </a:ext>
            </a:extLst>
          </p:cNvPr>
          <p:cNvSpPr txBox="1">
            <a:spLocks noChangeArrowheads="1"/>
          </p:cNvSpPr>
          <p:nvPr/>
        </p:nvSpPr>
        <p:spPr bwMode="auto">
          <a:xfrm>
            <a:off x="1952625" y="2000250"/>
            <a:ext cx="4643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b="1">
                <a:solidFill>
                  <a:schemeClr val="bg1"/>
                </a:solidFill>
                <a:latin typeface="Arial" panose="020B0604020202020204" pitchFamily="34" charset="0"/>
                <a:ea typeface="楷体_GB2312" pitchFamily="49" charset="-122"/>
              </a:defRPr>
            </a:lvl1pPr>
            <a:lvl2pPr marL="742950" indent="-285750">
              <a:defRPr sz="3600" b="1">
                <a:solidFill>
                  <a:schemeClr val="bg1"/>
                </a:solidFill>
                <a:latin typeface="Arial" panose="020B0604020202020204" pitchFamily="34" charset="0"/>
                <a:ea typeface="楷体_GB2312" pitchFamily="49" charset="-122"/>
              </a:defRPr>
            </a:lvl2pPr>
            <a:lvl3pPr marL="1143000" indent="-228600">
              <a:defRPr sz="3600" b="1">
                <a:solidFill>
                  <a:schemeClr val="bg1"/>
                </a:solidFill>
                <a:latin typeface="Arial" panose="020B0604020202020204" pitchFamily="34" charset="0"/>
                <a:ea typeface="楷体_GB2312" pitchFamily="49" charset="-122"/>
              </a:defRPr>
            </a:lvl3pPr>
            <a:lvl4pPr marL="1600200" indent="-228600">
              <a:defRPr sz="3600" b="1">
                <a:solidFill>
                  <a:schemeClr val="bg1"/>
                </a:solidFill>
                <a:latin typeface="Arial" panose="020B0604020202020204" pitchFamily="34" charset="0"/>
                <a:ea typeface="楷体_GB2312" pitchFamily="49" charset="-122"/>
              </a:defRPr>
            </a:lvl4pPr>
            <a:lvl5pPr marL="2057400" indent="-228600">
              <a:defRPr sz="3600" b="1">
                <a:solidFill>
                  <a:schemeClr val="bg1"/>
                </a:solidFill>
                <a:latin typeface="Arial" panose="020B0604020202020204" pitchFamily="34" charset="0"/>
                <a:ea typeface="楷体_GB2312" pitchFamily="49" charset="-122"/>
              </a:defRPr>
            </a:lvl5pPr>
            <a:lvl6pPr marL="25146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6pPr>
            <a:lvl7pPr marL="29718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7pPr>
            <a:lvl8pPr marL="34290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8pPr>
            <a:lvl9pPr marL="38862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9pPr>
          </a:lstStyle>
          <a:p>
            <a:pPr eaLnBrk="1" hangingPunct="1">
              <a:spcBef>
                <a:spcPct val="50000"/>
              </a:spcBef>
              <a:buFont typeface="Arial" panose="020B0604020202020204" pitchFamily="34" charset="0"/>
              <a:buNone/>
            </a:pPr>
            <a:r>
              <a:rPr lang="zh-CN" altLang="en-US" sz="2000">
                <a:solidFill>
                  <a:schemeClr val="tx1"/>
                </a:solidFill>
              </a:rPr>
              <a:t>查看其他实验室检查，若不排除</a:t>
            </a:r>
            <a:r>
              <a:rPr lang="en-US" altLang="zh-CN" sz="2000">
                <a:solidFill>
                  <a:schemeClr val="tx1"/>
                </a:solidFill>
              </a:rPr>
              <a:t>TTP</a:t>
            </a:r>
            <a:endParaRPr lang="zh-CN" altLang="en-US" sz="2000">
              <a:solidFill>
                <a:schemeClr val="tx1"/>
              </a:solidFill>
            </a:endParaRPr>
          </a:p>
        </p:txBody>
      </p:sp>
      <p:cxnSp>
        <p:nvCxnSpPr>
          <p:cNvPr id="5" name="直接箭头连接符 4">
            <a:extLst>
              <a:ext uri="{FF2B5EF4-FFF2-40B4-BE49-F238E27FC236}">
                <a16:creationId xmlns:a16="http://schemas.microsoft.com/office/drawing/2014/main" id="{58E2E69E-18EC-4588-8BB8-9CF038A2BB04}"/>
              </a:ext>
            </a:extLst>
          </p:cNvPr>
          <p:cNvCxnSpPr/>
          <p:nvPr/>
        </p:nvCxnSpPr>
        <p:spPr>
          <a:xfrm>
            <a:off x="6453188" y="1071563"/>
            <a:ext cx="1143000" cy="857250"/>
          </a:xfrm>
          <a:prstGeom prst="straightConnector1">
            <a:avLst/>
          </a:prstGeom>
          <a:ln>
            <a:solidFill>
              <a:srgbClr val="0033CC"/>
            </a:solidFill>
            <a:tailEnd type="arrow"/>
          </a:ln>
        </p:spPr>
        <p:style>
          <a:lnRef idx="2">
            <a:schemeClr val="accent1"/>
          </a:lnRef>
          <a:fillRef idx="0">
            <a:schemeClr val="accent1"/>
          </a:fillRef>
          <a:effectRef idx="1">
            <a:schemeClr val="accent1"/>
          </a:effectRef>
          <a:fontRef idx="minor">
            <a:schemeClr val="tx1"/>
          </a:fontRef>
        </p:style>
      </p:cxnSp>
      <p:sp>
        <p:nvSpPr>
          <p:cNvPr id="47110" name="TextBox 5">
            <a:extLst>
              <a:ext uri="{FF2B5EF4-FFF2-40B4-BE49-F238E27FC236}">
                <a16:creationId xmlns:a16="http://schemas.microsoft.com/office/drawing/2014/main" id="{476FE535-C396-4525-9E0B-71DEE9F3C358}"/>
              </a:ext>
            </a:extLst>
          </p:cNvPr>
          <p:cNvSpPr txBox="1">
            <a:spLocks noChangeArrowheads="1"/>
          </p:cNvSpPr>
          <p:nvPr/>
        </p:nvSpPr>
        <p:spPr bwMode="auto">
          <a:xfrm>
            <a:off x="6953251" y="1928814"/>
            <a:ext cx="33575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b="1">
                <a:solidFill>
                  <a:schemeClr val="bg1"/>
                </a:solidFill>
                <a:latin typeface="Arial" panose="020B0604020202020204" pitchFamily="34" charset="0"/>
                <a:ea typeface="楷体_GB2312" pitchFamily="49" charset="-122"/>
              </a:defRPr>
            </a:lvl1pPr>
            <a:lvl2pPr marL="742950" indent="-285750">
              <a:defRPr sz="3600" b="1">
                <a:solidFill>
                  <a:schemeClr val="bg1"/>
                </a:solidFill>
                <a:latin typeface="Arial" panose="020B0604020202020204" pitchFamily="34" charset="0"/>
                <a:ea typeface="楷体_GB2312" pitchFamily="49" charset="-122"/>
              </a:defRPr>
            </a:lvl2pPr>
            <a:lvl3pPr marL="1143000" indent="-228600">
              <a:defRPr sz="3600" b="1">
                <a:solidFill>
                  <a:schemeClr val="bg1"/>
                </a:solidFill>
                <a:latin typeface="Arial" panose="020B0604020202020204" pitchFamily="34" charset="0"/>
                <a:ea typeface="楷体_GB2312" pitchFamily="49" charset="-122"/>
              </a:defRPr>
            </a:lvl3pPr>
            <a:lvl4pPr marL="1600200" indent="-228600">
              <a:defRPr sz="3600" b="1">
                <a:solidFill>
                  <a:schemeClr val="bg1"/>
                </a:solidFill>
                <a:latin typeface="Arial" panose="020B0604020202020204" pitchFamily="34" charset="0"/>
                <a:ea typeface="楷体_GB2312" pitchFamily="49" charset="-122"/>
              </a:defRPr>
            </a:lvl4pPr>
            <a:lvl5pPr marL="2057400" indent="-228600">
              <a:defRPr sz="3600" b="1">
                <a:solidFill>
                  <a:schemeClr val="bg1"/>
                </a:solidFill>
                <a:latin typeface="Arial" panose="020B0604020202020204" pitchFamily="34" charset="0"/>
                <a:ea typeface="楷体_GB2312" pitchFamily="49" charset="-122"/>
              </a:defRPr>
            </a:lvl5pPr>
            <a:lvl6pPr marL="25146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6pPr>
            <a:lvl7pPr marL="29718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7pPr>
            <a:lvl8pPr marL="34290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8pPr>
            <a:lvl9pPr marL="38862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9pPr>
          </a:lstStyle>
          <a:p>
            <a:pPr eaLnBrk="1" hangingPunct="1">
              <a:spcBef>
                <a:spcPct val="50000"/>
              </a:spcBef>
              <a:buFont typeface="Arial" panose="020B0604020202020204" pitchFamily="34" charset="0"/>
              <a:buNone/>
            </a:pPr>
            <a:r>
              <a:rPr lang="zh-CN" altLang="en-US" sz="2000">
                <a:solidFill>
                  <a:schemeClr val="tx1"/>
                </a:solidFill>
              </a:rPr>
              <a:t>了解患者临床状况，若不排除</a:t>
            </a:r>
            <a:r>
              <a:rPr lang="en-US" altLang="zh-CN" sz="2000">
                <a:solidFill>
                  <a:schemeClr val="tx1"/>
                </a:solidFill>
              </a:rPr>
              <a:t>TTP</a:t>
            </a:r>
            <a:endParaRPr lang="zh-CN" altLang="en-US" sz="2000">
              <a:solidFill>
                <a:schemeClr val="tx1"/>
              </a:solidFill>
            </a:endParaRPr>
          </a:p>
        </p:txBody>
      </p:sp>
      <p:cxnSp>
        <p:nvCxnSpPr>
          <p:cNvPr id="7" name="直接箭头连接符 6">
            <a:extLst>
              <a:ext uri="{FF2B5EF4-FFF2-40B4-BE49-F238E27FC236}">
                <a16:creationId xmlns:a16="http://schemas.microsoft.com/office/drawing/2014/main" id="{25947191-78D2-45F2-AF2E-D85FE10A1333}"/>
              </a:ext>
            </a:extLst>
          </p:cNvPr>
          <p:cNvCxnSpPr/>
          <p:nvPr/>
        </p:nvCxnSpPr>
        <p:spPr>
          <a:xfrm rot="16200000" flipH="1">
            <a:off x="4310063" y="2714626"/>
            <a:ext cx="1143000" cy="714375"/>
          </a:xfrm>
          <a:prstGeom prst="straightConnector1">
            <a:avLst/>
          </a:prstGeom>
          <a:ln>
            <a:solidFill>
              <a:srgbClr val="0033CC"/>
            </a:solidFill>
            <a:tailEnd type="arrow"/>
          </a:ln>
        </p:spPr>
        <p:style>
          <a:lnRef idx="2">
            <a:schemeClr val="accent1"/>
          </a:lnRef>
          <a:fillRef idx="0">
            <a:schemeClr val="accent1"/>
          </a:fillRef>
          <a:effectRef idx="1">
            <a:schemeClr val="accent1"/>
          </a:effectRef>
          <a:fontRef idx="minor">
            <a:schemeClr val="tx1"/>
          </a:fontRef>
        </p:style>
      </p:cxnSp>
      <p:cxnSp>
        <p:nvCxnSpPr>
          <p:cNvPr id="8" name="直接箭头连接符 7">
            <a:extLst>
              <a:ext uri="{FF2B5EF4-FFF2-40B4-BE49-F238E27FC236}">
                <a16:creationId xmlns:a16="http://schemas.microsoft.com/office/drawing/2014/main" id="{BD085983-0F50-41D8-8BB7-567B1B21005C}"/>
              </a:ext>
            </a:extLst>
          </p:cNvPr>
          <p:cNvCxnSpPr/>
          <p:nvPr/>
        </p:nvCxnSpPr>
        <p:spPr>
          <a:xfrm rot="5400000">
            <a:off x="6667500" y="2786063"/>
            <a:ext cx="1143000" cy="571500"/>
          </a:xfrm>
          <a:prstGeom prst="straightConnector1">
            <a:avLst/>
          </a:prstGeom>
          <a:ln>
            <a:solidFill>
              <a:srgbClr val="0033CC"/>
            </a:solidFill>
            <a:tailEnd type="arrow"/>
          </a:ln>
        </p:spPr>
        <p:style>
          <a:lnRef idx="2">
            <a:schemeClr val="accent1"/>
          </a:lnRef>
          <a:fillRef idx="0">
            <a:schemeClr val="accent1"/>
          </a:fillRef>
          <a:effectRef idx="1">
            <a:schemeClr val="accent1"/>
          </a:effectRef>
          <a:fontRef idx="minor">
            <a:schemeClr val="tx1"/>
          </a:fontRef>
        </p:style>
      </p:cxnSp>
      <p:sp>
        <p:nvSpPr>
          <p:cNvPr id="47113" name="TextBox 8">
            <a:extLst>
              <a:ext uri="{FF2B5EF4-FFF2-40B4-BE49-F238E27FC236}">
                <a16:creationId xmlns:a16="http://schemas.microsoft.com/office/drawing/2014/main" id="{57B041B8-8F77-4D82-A199-A3EDD9DE2028}"/>
              </a:ext>
            </a:extLst>
          </p:cNvPr>
          <p:cNvSpPr txBox="1">
            <a:spLocks noChangeArrowheads="1"/>
          </p:cNvSpPr>
          <p:nvPr/>
        </p:nvSpPr>
        <p:spPr bwMode="auto">
          <a:xfrm>
            <a:off x="2238376" y="3786188"/>
            <a:ext cx="7858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b="1">
                <a:solidFill>
                  <a:schemeClr val="bg1"/>
                </a:solidFill>
                <a:latin typeface="Arial" panose="020B0604020202020204" pitchFamily="34" charset="0"/>
                <a:ea typeface="楷体_GB2312" pitchFamily="49" charset="-122"/>
              </a:defRPr>
            </a:lvl1pPr>
            <a:lvl2pPr marL="742950" indent="-285750">
              <a:defRPr sz="3600" b="1">
                <a:solidFill>
                  <a:schemeClr val="bg1"/>
                </a:solidFill>
                <a:latin typeface="Arial" panose="020B0604020202020204" pitchFamily="34" charset="0"/>
                <a:ea typeface="楷体_GB2312" pitchFamily="49" charset="-122"/>
              </a:defRPr>
            </a:lvl2pPr>
            <a:lvl3pPr marL="1143000" indent="-228600">
              <a:defRPr sz="3600" b="1">
                <a:solidFill>
                  <a:schemeClr val="bg1"/>
                </a:solidFill>
                <a:latin typeface="Arial" panose="020B0604020202020204" pitchFamily="34" charset="0"/>
                <a:ea typeface="楷体_GB2312" pitchFamily="49" charset="-122"/>
              </a:defRPr>
            </a:lvl3pPr>
            <a:lvl4pPr marL="1600200" indent="-228600">
              <a:defRPr sz="3600" b="1">
                <a:solidFill>
                  <a:schemeClr val="bg1"/>
                </a:solidFill>
                <a:latin typeface="Arial" panose="020B0604020202020204" pitchFamily="34" charset="0"/>
                <a:ea typeface="楷体_GB2312" pitchFamily="49" charset="-122"/>
              </a:defRPr>
            </a:lvl4pPr>
            <a:lvl5pPr marL="2057400" indent="-228600">
              <a:defRPr sz="3600" b="1">
                <a:solidFill>
                  <a:schemeClr val="bg1"/>
                </a:solidFill>
                <a:latin typeface="Arial" panose="020B0604020202020204" pitchFamily="34" charset="0"/>
                <a:ea typeface="楷体_GB2312" pitchFamily="49" charset="-122"/>
              </a:defRPr>
            </a:lvl5pPr>
            <a:lvl6pPr marL="25146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6pPr>
            <a:lvl7pPr marL="29718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7pPr>
            <a:lvl8pPr marL="34290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8pPr>
            <a:lvl9pPr marL="38862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9pPr>
          </a:lstStyle>
          <a:p>
            <a:pPr eaLnBrk="1" hangingPunct="1">
              <a:spcBef>
                <a:spcPct val="50000"/>
              </a:spcBef>
              <a:buFont typeface="Arial" panose="020B0604020202020204" pitchFamily="34" charset="0"/>
              <a:buNone/>
            </a:pPr>
            <a:r>
              <a:rPr lang="zh-CN" altLang="en-US" sz="2000">
                <a:solidFill>
                  <a:schemeClr val="tx1"/>
                </a:solidFill>
              </a:rPr>
              <a:t>        检测</a:t>
            </a:r>
            <a:r>
              <a:rPr lang="en-US" altLang="zh-CN" sz="2000">
                <a:solidFill>
                  <a:schemeClr val="tx1"/>
                </a:solidFill>
              </a:rPr>
              <a:t>ADAMTS13</a:t>
            </a:r>
            <a:r>
              <a:rPr lang="zh-CN" altLang="en-US" sz="2000">
                <a:solidFill>
                  <a:schemeClr val="tx1"/>
                </a:solidFill>
              </a:rPr>
              <a:t>活性，必要时检测</a:t>
            </a:r>
            <a:r>
              <a:rPr lang="en-US" altLang="zh-CN" sz="2000">
                <a:solidFill>
                  <a:schemeClr val="tx1"/>
                </a:solidFill>
              </a:rPr>
              <a:t>ADAMTS13</a:t>
            </a:r>
            <a:r>
              <a:rPr lang="zh-CN" altLang="en-US" sz="2000">
                <a:solidFill>
                  <a:schemeClr val="tx1"/>
                </a:solidFill>
              </a:rPr>
              <a:t>抑制物</a:t>
            </a:r>
          </a:p>
        </p:txBody>
      </p:sp>
      <p:cxnSp>
        <p:nvCxnSpPr>
          <p:cNvPr id="10" name="直接箭头连接符 9">
            <a:extLst>
              <a:ext uri="{FF2B5EF4-FFF2-40B4-BE49-F238E27FC236}">
                <a16:creationId xmlns:a16="http://schemas.microsoft.com/office/drawing/2014/main" id="{843784C1-B5E8-487A-969C-BA8E3CAB5BBA}"/>
              </a:ext>
            </a:extLst>
          </p:cNvPr>
          <p:cNvCxnSpPr/>
          <p:nvPr/>
        </p:nvCxnSpPr>
        <p:spPr>
          <a:xfrm rot="5400000">
            <a:off x="5596732" y="4571207"/>
            <a:ext cx="857250" cy="1587"/>
          </a:xfrm>
          <a:prstGeom prst="straightConnector1">
            <a:avLst/>
          </a:prstGeom>
          <a:ln>
            <a:solidFill>
              <a:srgbClr val="0033CC"/>
            </a:solidFill>
            <a:tailEnd type="arrow"/>
          </a:ln>
        </p:spPr>
        <p:style>
          <a:lnRef idx="2">
            <a:schemeClr val="accent1"/>
          </a:lnRef>
          <a:fillRef idx="0">
            <a:schemeClr val="accent1"/>
          </a:fillRef>
          <a:effectRef idx="1">
            <a:schemeClr val="accent1"/>
          </a:effectRef>
          <a:fontRef idx="minor">
            <a:schemeClr val="tx1"/>
          </a:fontRef>
        </p:style>
      </p:cxnSp>
      <p:sp>
        <p:nvSpPr>
          <p:cNvPr id="47115" name="TextBox 10">
            <a:extLst>
              <a:ext uri="{FF2B5EF4-FFF2-40B4-BE49-F238E27FC236}">
                <a16:creationId xmlns:a16="http://schemas.microsoft.com/office/drawing/2014/main" id="{62FB7915-C7B2-4128-A2BF-76EEA801E078}"/>
              </a:ext>
            </a:extLst>
          </p:cNvPr>
          <p:cNvSpPr txBox="1">
            <a:spLocks noChangeArrowheads="1"/>
          </p:cNvSpPr>
          <p:nvPr/>
        </p:nvSpPr>
        <p:spPr bwMode="auto">
          <a:xfrm>
            <a:off x="4810126" y="5000625"/>
            <a:ext cx="2786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b="1">
                <a:solidFill>
                  <a:schemeClr val="bg1"/>
                </a:solidFill>
                <a:latin typeface="Arial" panose="020B0604020202020204" pitchFamily="34" charset="0"/>
                <a:ea typeface="楷体_GB2312" pitchFamily="49" charset="-122"/>
              </a:defRPr>
            </a:lvl1pPr>
            <a:lvl2pPr marL="742950" indent="-285750">
              <a:defRPr sz="3600" b="1">
                <a:solidFill>
                  <a:schemeClr val="bg1"/>
                </a:solidFill>
                <a:latin typeface="Arial" panose="020B0604020202020204" pitchFamily="34" charset="0"/>
                <a:ea typeface="楷体_GB2312" pitchFamily="49" charset="-122"/>
              </a:defRPr>
            </a:lvl2pPr>
            <a:lvl3pPr marL="1143000" indent="-228600">
              <a:defRPr sz="3600" b="1">
                <a:solidFill>
                  <a:schemeClr val="bg1"/>
                </a:solidFill>
                <a:latin typeface="Arial" panose="020B0604020202020204" pitchFamily="34" charset="0"/>
                <a:ea typeface="楷体_GB2312" pitchFamily="49" charset="-122"/>
              </a:defRPr>
            </a:lvl3pPr>
            <a:lvl4pPr marL="1600200" indent="-228600">
              <a:defRPr sz="3600" b="1">
                <a:solidFill>
                  <a:schemeClr val="bg1"/>
                </a:solidFill>
                <a:latin typeface="Arial" panose="020B0604020202020204" pitchFamily="34" charset="0"/>
                <a:ea typeface="楷体_GB2312" pitchFamily="49" charset="-122"/>
              </a:defRPr>
            </a:lvl4pPr>
            <a:lvl5pPr marL="2057400" indent="-228600">
              <a:defRPr sz="3600" b="1">
                <a:solidFill>
                  <a:schemeClr val="bg1"/>
                </a:solidFill>
                <a:latin typeface="Arial" panose="020B0604020202020204" pitchFamily="34" charset="0"/>
                <a:ea typeface="楷体_GB2312" pitchFamily="49" charset="-122"/>
              </a:defRPr>
            </a:lvl5pPr>
            <a:lvl6pPr marL="25146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6pPr>
            <a:lvl7pPr marL="29718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7pPr>
            <a:lvl8pPr marL="34290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8pPr>
            <a:lvl9pPr marL="38862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9pPr>
          </a:lstStyle>
          <a:p>
            <a:pPr eaLnBrk="1" hangingPunct="1">
              <a:spcBef>
                <a:spcPct val="50000"/>
              </a:spcBef>
              <a:buFont typeface="Arial" panose="020B0604020202020204" pitchFamily="34" charset="0"/>
              <a:buNone/>
            </a:pPr>
            <a:r>
              <a:rPr lang="zh-CN" altLang="en-US" sz="2000">
                <a:solidFill>
                  <a:schemeClr val="tx1"/>
                </a:solidFill>
              </a:rPr>
              <a:t>结果及时报告临床医生</a:t>
            </a:r>
          </a:p>
        </p:txBody>
      </p:sp>
      <p:sp>
        <p:nvSpPr>
          <p:cNvPr id="47116" name="TextBox 11">
            <a:extLst>
              <a:ext uri="{FF2B5EF4-FFF2-40B4-BE49-F238E27FC236}">
                <a16:creationId xmlns:a16="http://schemas.microsoft.com/office/drawing/2014/main" id="{28DC2654-5603-44AC-8E56-6AE7C9473178}"/>
              </a:ext>
            </a:extLst>
          </p:cNvPr>
          <p:cNvSpPr txBox="1">
            <a:spLocks noChangeArrowheads="1"/>
          </p:cNvSpPr>
          <p:nvPr/>
        </p:nvSpPr>
        <p:spPr bwMode="auto">
          <a:xfrm>
            <a:off x="2562726" y="142876"/>
            <a:ext cx="69622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b="1">
                <a:solidFill>
                  <a:schemeClr val="bg1"/>
                </a:solidFill>
                <a:latin typeface="Arial" panose="020B0604020202020204" pitchFamily="34" charset="0"/>
                <a:ea typeface="楷体_GB2312" pitchFamily="49" charset="-122"/>
              </a:defRPr>
            </a:lvl1pPr>
            <a:lvl2pPr marL="742950" indent="-285750">
              <a:defRPr sz="3600" b="1">
                <a:solidFill>
                  <a:schemeClr val="bg1"/>
                </a:solidFill>
                <a:latin typeface="Arial" panose="020B0604020202020204" pitchFamily="34" charset="0"/>
                <a:ea typeface="楷体_GB2312" pitchFamily="49" charset="-122"/>
              </a:defRPr>
            </a:lvl2pPr>
            <a:lvl3pPr marL="1143000" indent="-228600">
              <a:defRPr sz="3600" b="1">
                <a:solidFill>
                  <a:schemeClr val="bg1"/>
                </a:solidFill>
                <a:latin typeface="Arial" panose="020B0604020202020204" pitchFamily="34" charset="0"/>
                <a:ea typeface="楷体_GB2312" pitchFamily="49" charset="-122"/>
              </a:defRPr>
            </a:lvl3pPr>
            <a:lvl4pPr marL="1600200" indent="-228600">
              <a:defRPr sz="3600" b="1">
                <a:solidFill>
                  <a:schemeClr val="bg1"/>
                </a:solidFill>
                <a:latin typeface="Arial" panose="020B0604020202020204" pitchFamily="34" charset="0"/>
                <a:ea typeface="楷体_GB2312" pitchFamily="49" charset="-122"/>
              </a:defRPr>
            </a:lvl4pPr>
            <a:lvl5pPr marL="2057400" indent="-228600">
              <a:defRPr sz="3600" b="1">
                <a:solidFill>
                  <a:schemeClr val="bg1"/>
                </a:solidFill>
                <a:latin typeface="Arial" panose="020B0604020202020204" pitchFamily="34" charset="0"/>
                <a:ea typeface="楷体_GB2312" pitchFamily="49" charset="-122"/>
              </a:defRPr>
            </a:lvl5pPr>
            <a:lvl6pPr marL="25146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6pPr>
            <a:lvl7pPr marL="29718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7pPr>
            <a:lvl8pPr marL="34290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8pPr>
            <a:lvl9pPr marL="38862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9pPr>
          </a:lstStyle>
          <a:p>
            <a:pPr eaLnBrk="1" hangingPunct="1">
              <a:spcBef>
                <a:spcPct val="50000"/>
              </a:spcBef>
              <a:buFont typeface="Arial" panose="020B0604020202020204" pitchFamily="34" charset="0"/>
              <a:buNone/>
            </a:pPr>
            <a:r>
              <a:rPr lang="zh-CN" altLang="en-US" sz="2400">
                <a:solidFill>
                  <a:srgbClr val="0070C0"/>
                </a:solidFill>
              </a:rPr>
              <a:t>       </a:t>
            </a:r>
            <a:r>
              <a:rPr lang="zh-CN" altLang="en-US" sz="2400">
                <a:solidFill>
                  <a:srgbClr val="FF0000"/>
                </a:solidFill>
              </a:rPr>
              <a:t>血小板病</a:t>
            </a:r>
            <a:r>
              <a:rPr lang="en-US" altLang="zh-CN" sz="2400">
                <a:solidFill>
                  <a:srgbClr val="FF0000"/>
                </a:solidFill>
              </a:rPr>
              <a:t>MDT+</a:t>
            </a:r>
            <a:r>
              <a:rPr lang="zh-CN" altLang="en-US" sz="2400">
                <a:solidFill>
                  <a:srgbClr val="FF0000"/>
                </a:solidFill>
              </a:rPr>
              <a:t>出凝血</a:t>
            </a:r>
            <a:r>
              <a:rPr lang="en-US" altLang="zh-CN" sz="2400">
                <a:solidFill>
                  <a:srgbClr val="FF0000"/>
                </a:solidFill>
              </a:rPr>
              <a:t>MDT</a:t>
            </a:r>
            <a:r>
              <a:rPr lang="zh-CN" altLang="en-US" sz="2400">
                <a:solidFill>
                  <a:srgbClr val="0070C0"/>
                </a:solidFill>
              </a:rPr>
              <a:t>主动筛查</a:t>
            </a:r>
            <a:r>
              <a:rPr lang="en-US" altLang="zh-CN" sz="2400">
                <a:solidFill>
                  <a:srgbClr val="0070C0"/>
                </a:solidFill>
              </a:rPr>
              <a:t>TTP</a:t>
            </a:r>
            <a:r>
              <a:rPr lang="zh-CN" altLang="en-US" sz="2400">
                <a:solidFill>
                  <a:srgbClr val="0070C0"/>
                </a:solidFill>
              </a:rPr>
              <a:t>流程</a:t>
            </a:r>
          </a:p>
        </p:txBody>
      </p:sp>
      <p:sp>
        <p:nvSpPr>
          <p:cNvPr id="13" name="TextBox 12">
            <a:extLst>
              <a:ext uri="{FF2B5EF4-FFF2-40B4-BE49-F238E27FC236}">
                <a16:creationId xmlns:a16="http://schemas.microsoft.com/office/drawing/2014/main" id="{E7876101-30FB-455E-AAC0-93ED16387B2C}"/>
              </a:ext>
            </a:extLst>
          </p:cNvPr>
          <p:cNvSpPr txBox="1">
            <a:spLocks noChangeArrowheads="1"/>
          </p:cNvSpPr>
          <p:nvPr/>
        </p:nvSpPr>
        <p:spPr bwMode="auto">
          <a:xfrm>
            <a:off x="1918907" y="5608131"/>
            <a:ext cx="8785225" cy="830263"/>
          </a:xfrm>
          <a:prstGeom prst="rect">
            <a:avLst/>
          </a:prstGeom>
          <a:solidFill>
            <a:srgbClr val="F9CE6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b="1">
                <a:solidFill>
                  <a:schemeClr val="bg1"/>
                </a:solidFill>
                <a:latin typeface="Arial" panose="020B0604020202020204" pitchFamily="34" charset="0"/>
                <a:ea typeface="楷体_GB2312" pitchFamily="49" charset="-122"/>
              </a:defRPr>
            </a:lvl1pPr>
            <a:lvl2pPr marL="742950" indent="-285750">
              <a:defRPr sz="3600" b="1">
                <a:solidFill>
                  <a:schemeClr val="bg1"/>
                </a:solidFill>
                <a:latin typeface="Arial" panose="020B0604020202020204" pitchFamily="34" charset="0"/>
                <a:ea typeface="楷体_GB2312" pitchFamily="49" charset="-122"/>
              </a:defRPr>
            </a:lvl2pPr>
            <a:lvl3pPr marL="1143000" indent="-228600">
              <a:defRPr sz="3600" b="1">
                <a:solidFill>
                  <a:schemeClr val="bg1"/>
                </a:solidFill>
                <a:latin typeface="Arial" panose="020B0604020202020204" pitchFamily="34" charset="0"/>
                <a:ea typeface="楷体_GB2312" pitchFamily="49" charset="-122"/>
              </a:defRPr>
            </a:lvl3pPr>
            <a:lvl4pPr marL="1600200" indent="-228600">
              <a:defRPr sz="3600" b="1">
                <a:solidFill>
                  <a:schemeClr val="bg1"/>
                </a:solidFill>
                <a:latin typeface="Arial" panose="020B0604020202020204" pitchFamily="34" charset="0"/>
                <a:ea typeface="楷体_GB2312" pitchFamily="49" charset="-122"/>
              </a:defRPr>
            </a:lvl4pPr>
            <a:lvl5pPr marL="2057400" indent="-228600">
              <a:defRPr sz="3600" b="1">
                <a:solidFill>
                  <a:schemeClr val="bg1"/>
                </a:solidFill>
                <a:latin typeface="Arial" panose="020B0604020202020204" pitchFamily="34" charset="0"/>
                <a:ea typeface="楷体_GB2312" pitchFamily="49" charset="-122"/>
              </a:defRPr>
            </a:lvl5pPr>
            <a:lvl6pPr marL="25146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6pPr>
            <a:lvl7pPr marL="29718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7pPr>
            <a:lvl8pPr marL="34290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8pPr>
            <a:lvl9pPr marL="38862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9pPr>
          </a:lstStyle>
          <a:p>
            <a:pPr eaLnBrk="1" hangingPunct="1"/>
            <a:r>
              <a:rPr kumimoji="1" lang="en-US" altLang="zh-CN" sz="2400" dirty="0">
                <a:solidFill>
                  <a:srgbClr val="0070C0"/>
                </a:solidFill>
                <a:latin typeface="Times New Roman" panose="02020603050405020304" pitchFamily="18" charset="0"/>
                <a:ea typeface="宋体" panose="02010600030101010101" pitchFamily="2" charset="-122"/>
              </a:rPr>
              <a:t>2016.10</a:t>
            </a:r>
            <a:r>
              <a:rPr kumimoji="1" lang="zh-CN" altLang="en-US" sz="2400" dirty="0">
                <a:solidFill>
                  <a:srgbClr val="0070C0"/>
                </a:solidFill>
                <a:latin typeface="Times New Roman" panose="02020603050405020304" pitchFamily="18" charset="0"/>
                <a:ea typeface="宋体" panose="02010600030101010101" pitchFamily="2" charset="-122"/>
              </a:rPr>
              <a:t>至今确诊＞</a:t>
            </a:r>
            <a:r>
              <a:rPr kumimoji="1" lang="en-US" altLang="zh-CN" sz="2400" dirty="0">
                <a:solidFill>
                  <a:srgbClr val="0070C0"/>
                </a:solidFill>
                <a:latin typeface="Times New Roman" panose="02020603050405020304" pitchFamily="18" charset="0"/>
                <a:ea typeface="宋体" panose="02010600030101010101" pitchFamily="2" charset="-122"/>
              </a:rPr>
              <a:t>140</a:t>
            </a:r>
            <a:r>
              <a:rPr kumimoji="1" lang="zh-CN" altLang="en-US" sz="2400" dirty="0">
                <a:solidFill>
                  <a:srgbClr val="0070C0"/>
                </a:solidFill>
                <a:latin typeface="Times New Roman" panose="02020603050405020304" pitchFamily="18" charset="0"/>
                <a:ea typeface="宋体" panose="02010600030101010101" pitchFamily="2" charset="-122"/>
              </a:rPr>
              <a:t>例</a:t>
            </a:r>
            <a:r>
              <a:rPr kumimoji="1" lang="en-US" altLang="zh-CN" sz="2400" dirty="0">
                <a:solidFill>
                  <a:srgbClr val="0070C0"/>
                </a:solidFill>
                <a:latin typeface="Times New Roman" panose="02020603050405020304" pitchFamily="18" charset="0"/>
                <a:ea typeface="宋体" panose="02010600030101010101" pitchFamily="2" charset="-122"/>
              </a:rPr>
              <a:t>TTP</a:t>
            </a:r>
            <a:r>
              <a:rPr kumimoji="1" lang="zh-CN" altLang="en-US" sz="2400" dirty="0">
                <a:solidFill>
                  <a:srgbClr val="0070C0"/>
                </a:solidFill>
                <a:latin typeface="Times New Roman" panose="02020603050405020304" pitchFamily="18" charset="0"/>
                <a:ea typeface="宋体" panose="02010600030101010101" pitchFamily="2" charset="-122"/>
              </a:rPr>
              <a:t>。通过</a:t>
            </a:r>
            <a:r>
              <a:rPr kumimoji="1" lang="zh-CN" altLang="en-US" sz="2400" dirty="0">
                <a:solidFill>
                  <a:srgbClr val="FF0000"/>
                </a:solidFill>
                <a:latin typeface="Times New Roman" panose="02020603050405020304" pitchFamily="18" charset="0"/>
                <a:ea typeface="宋体" panose="02010600030101010101" pitchFamily="2" charset="-122"/>
              </a:rPr>
              <a:t>缩短确诊时间、避免早期输注血小板、引导临床重视</a:t>
            </a:r>
            <a:r>
              <a:rPr kumimoji="1" lang="zh-CN" altLang="en-US" sz="2400" dirty="0">
                <a:solidFill>
                  <a:schemeClr val="tx1"/>
                </a:solidFill>
                <a:latin typeface="Times New Roman" panose="02020603050405020304" pitchFamily="18" charset="0"/>
                <a:ea typeface="宋体" panose="02010600030101010101" pitchFamily="2" charset="-122"/>
              </a:rPr>
              <a:t>，</a:t>
            </a:r>
            <a:r>
              <a:rPr kumimoji="1" lang="zh-CN" altLang="en-US" sz="2400" dirty="0">
                <a:solidFill>
                  <a:srgbClr val="FF0000"/>
                </a:solidFill>
                <a:latin typeface="Times New Roman" panose="02020603050405020304" pitchFamily="18" charset="0"/>
                <a:ea typeface="宋体" panose="02010600030101010101" pitchFamily="2" charset="-122"/>
              </a:rPr>
              <a:t>显著降低</a:t>
            </a:r>
            <a:r>
              <a:rPr kumimoji="1" lang="en-US" altLang="zh-CN" sz="2400" dirty="0">
                <a:solidFill>
                  <a:srgbClr val="FF0000"/>
                </a:solidFill>
                <a:latin typeface="Times New Roman" panose="02020603050405020304" pitchFamily="18" charset="0"/>
                <a:ea typeface="宋体" panose="02010600030101010101" pitchFamily="2" charset="-122"/>
              </a:rPr>
              <a:t>TTP</a:t>
            </a:r>
            <a:r>
              <a:rPr kumimoji="1" lang="zh-CN" altLang="en-US" sz="2400" dirty="0">
                <a:solidFill>
                  <a:srgbClr val="FF0000"/>
                </a:solidFill>
                <a:latin typeface="Times New Roman" panose="02020603050405020304" pitchFamily="18" charset="0"/>
                <a:ea typeface="宋体" panose="02010600030101010101" pitchFamily="2" charset="-122"/>
              </a:rPr>
              <a:t>院内病死率。</a:t>
            </a:r>
          </a:p>
        </p:txBody>
      </p:sp>
      <p:cxnSp>
        <p:nvCxnSpPr>
          <p:cNvPr id="14" name="直接箭头连接符 13">
            <a:extLst>
              <a:ext uri="{FF2B5EF4-FFF2-40B4-BE49-F238E27FC236}">
                <a16:creationId xmlns:a16="http://schemas.microsoft.com/office/drawing/2014/main" id="{93E9EBA4-632B-46C2-B9AC-E61DB85C9163}"/>
              </a:ext>
            </a:extLst>
          </p:cNvPr>
          <p:cNvCxnSpPr/>
          <p:nvPr/>
        </p:nvCxnSpPr>
        <p:spPr>
          <a:xfrm rot="10800000">
            <a:off x="5238750" y="4572000"/>
            <a:ext cx="787400" cy="1588"/>
          </a:xfrm>
          <a:prstGeom prst="straightConnector1">
            <a:avLst/>
          </a:prstGeom>
          <a:ln>
            <a:solidFill>
              <a:srgbClr val="0033CC"/>
            </a:solidFill>
            <a:tailEnd type="arrow"/>
          </a:ln>
        </p:spPr>
        <p:style>
          <a:lnRef idx="2">
            <a:schemeClr val="accent1"/>
          </a:lnRef>
          <a:fillRef idx="0">
            <a:schemeClr val="accent1"/>
          </a:fillRef>
          <a:effectRef idx="1">
            <a:schemeClr val="accent1"/>
          </a:effectRef>
          <a:fontRef idx="minor">
            <a:schemeClr val="tx1"/>
          </a:fontRef>
        </p:style>
      </p:cxnSp>
      <p:sp>
        <p:nvSpPr>
          <p:cNvPr id="47119" name="TextBox 10">
            <a:extLst>
              <a:ext uri="{FF2B5EF4-FFF2-40B4-BE49-F238E27FC236}">
                <a16:creationId xmlns:a16="http://schemas.microsoft.com/office/drawing/2014/main" id="{A5304729-73CB-497D-A918-B21C11E04544}"/>
              </a:ext>
            </a:extLst>
          </p:cNvPr>
          <p:cNvSpPr txBox="1">
            <a:spLocks noChangeArrowheads="1"/>
          </p:cNvSpPr>
          <p:nvPr/>
        </p:nvSpPr>
        <p:spPr bwMode="auto">
          <a:xfrm>
            <a:off x="2166938" y="4357689"/>
            <a:ext cx="30718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b="1">
                <a:solidFill>
                  <a:schemeClr val="bg1"/>
                </a:solidFill>
                <a:latin typeface="Arial" panose="020B0604020202020204" pitchFamily="34" charset="0"/>
                <a:ea typeface="楷体_GB2312" pitchFamily="49" charset="-122"/>
              </a:defRPr>
            </a:lvl1pPr>
            <a:lvl2pPr marL="742950" indent="-285750">
              <a:defRPr sz="3600" b="1">
                <a:solidFill>
                  <a:schemeClr val="bg1"/>
                </a:solidFill>
                <a:latin typeface="Arial" panose="020B0604020202020204" pitchFamily="34" charset="0"/>
                <a:ea typeface="楷体_GB2312" pitchFamily="49" charset="-122"/>
              </a:defRPr>
            </a:lvl2pPr>
            <a:lvl3pPr marL="1143000" indent="-228600">
              <a:defRPr sz="3600" b="1">
                <a:solidFill>
                  <a:schemeClr val="bg1"/>
                </a:solidFill>
                <a:latin typeface="Arial" panose="020B0604020202020204" pitchFamily="34" charset="0"/>
                <a:ea typeface="楷体_GB2312" pitchFamily="49" charset="-122"/>
              </a:defRPr>
            </a:lvl3pPr>
            <a:lvl4pPr marL="1600200" indent="-228600">
              <a:defRPr sz="3600" b="1">
                <a:solidFill>
                  <a:schemeClr val="bg1"/>
                </a:solidFill>
                <a:latin typeface="Arial" panose="020B0604020202020204" pitchFamily="34" charset="0"/>
                <a:ea typeface="楷体_GB2312" pitchFamily="49" charset="-122"/>
              </a:defRPr>
            </a:lvl4pPr>
            <a:lvl5pPr marL="2057400" indent="-228600">
              <a:defRPr sz="3600" b="1">
                <a:solidFill>
                  <a:schemeClr val="bg1"/>
                </a:solidFill>
                <a:latin typeface="Arial" panose="020B0604020202020204" pitchFamily="34" charset="0"/>
                <a:ea typeface="楷体_GB2312" pitchFamily="49" charset="-122"/>
              </a:defRPr>
            </a:lvl5pPr>
            <a:lvl6pPr marL="25146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6pPr>
            <a:lvl7pPr marL="29718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7pPr>
            <a:lvl8pPr marL="34290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8pPr>
            <a:lvl9pPr marL="3886200" indent="-228600" eaLnBrk="0" fontAlgn="base" hangingPunct="0">
              <a:spcBef>
                <a:spcPct val="0"/>
              </a:spcBef>
              <a:spcAft>
                <a:spcPct val="0"/>
              </a:spcAft>
              <a:defRPr sz="3600" b="1">
                <a:solidFill>
                  <a:schemeClr val="bg1"/>
                </a:solidFill>
                <a:latin typeface="Arial" panose="020B0604020202020204" pitchFamily="34" charset="0"/>
                <a:ea typeface="楷体_GB2312" pitchFamily="49" charset="-122"/>
              </a:defRPr>
            </a:lvl9pPr>
          </a:lstStyle>
          <a:p>
            <a:pPr eaLnBrk="1" hangingPunct="1">
              <a:spcBef>
                <a:spcPct val="50000"/>
              </a:spcBef>
              <a:buFont typeface="Arial" panose="020B0604020202020204" pitchFamily="34" charset="0"/>
              <a:buNone/>
            </a:pPr>
            <a:r>
              <a:rPr lang="zh-CN" altLang="en-US" sz="2000">
                <a:solidFill>
                  <a:schemeClr val="tx1"/>
                </a:solidFill>
              </a:rPr>
              <a:t>阳性结果建议输血科暂不发血小板</a:t>
            </a:r>
          </a:p>
        </p:txBody>
      </p:sp>
      <p:pic>
        <p:nvPicPr>
          <p:cNvPr id="16" name="Picture 4">
            <a:extLst>
              <a:ext uri="{FF2B5EF4-FFF2-40B4-BE49-F238E27FC236}">
                <a16:creationId xmlns:a16="http://schemas.microsoft.com/office/drawing/2014/main" id="{F05DB9BA-2DD6-400D-A77A-ABBF15FD7F80}"/>
              </a:ext>
            </a:extLst>
          </p:cNvPr>
          <p:cNvPicPr>
            <a:picLocks noChangeAspect="1" noChangeArrowheads="1"/>
          </p:cNvPicPr>
          <p:nvPr/>
        </p:nvPicPr>
        <p:blipFill>
          <a:blip r:embed="rId2"/>
          <a:srcRect/>
          <a:stretch>
            <a:fillRect/>
          </a:stretch>
        </p:blipFill>
        <p:spPr bwMode="auto">
          <a:xfrm>
            <a:off x="11049000" y="0"/>
            <a:ext cx="1143000" cy="1138238"/>
          </a:xfrm>
          <a:prstGeom prst="rect">
            <a:avLst/>
          </a:prstGeom>
          <a:noFill/>
          <a:ln w="9525">
            <a:noFill/>
            <a:miter lim="800000"/>
            <a:headEnd/>
            <a:tailEnd/>
          </a:ln>
          <a:effectLst>
            <a:prstShdw prst="shdw17" dist="17961" dir="2700000">
              <a:schemeClr val="accent1">
                <a:gamma/>
                <a:shade val="60000"/>
                <a:invGamma/>
              </a:schemeClr>
            </a:prstShdw>
          </a:effectLst>
        </p:spPr>
      </p:pic>
    </p:spTree>
    <p:extLst>
      <p:ext uri="{BB962C8B-B14F-4D97-AF65-F5344CB8AC3E}">
        <p14:creationId xmlns:p14="http://schemas.microsoft.com/office/powerpoint/2010/main" val="42685981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09600" y="350839"/>
            <a:ext cx="10972800" cy="1017714"/>
          </a:xfrm>
        </p:spPr>
        <p:txBody>
          <a:bodyPr/>
          <a:lstStyle/>
          <a:p>
            <a:r>
              <a:rPr lang="zh-CN" altLang="en-US" sz="3600" b="1" dirty="0"/>
              <a:t>血小板病</a:t>
            </a:r>
            <a:r>
              <a:rPr lang="en-US" altLang="zh-CN" sz="3600" b="1" dirty="0"/>
              <a:t>MDT</a:t>
            </a:r>
            <a:r>
              <a:rPr lang="zh-CN" altLang="en-US" sz="3600" b="1" dirty="0"/>
              <a:t>联合诊断的其他急重症</a:t>
            </a:r>
          </a:p>
        </p:txBody>
      </p:sp>
      <p:sp>
        <p:nvSpPr>
          <p:cNvPr id="3" name="文本占位符 2"/>
          <p:cNvSpPr>
            <a:spLocks noGrp="1"/>
          </p:cNvSpPr>
          <p:nvPr>
            <p:ph type="body" sz="half" idx="1"/>
          </p:nvPr>
        </p:nvSpPr>
        <p:spPr>
          <a:xfrm>
            <a:off x="464499" y="1514857"/>
            <a:ext cx="11263002" cy="4525963"/>
          </a:xfrm>
        </p:spPr>
        <p:txBody>
          <a:bodyPr/>
          <a:lstStyle/>
          <a:p>
            <a:r>
              <a:rPr lang="en-US" altLang="zh-CN" b="1" dirty="0"/>
              <a:t>HUS</a:t>
            </a:r>
            <a:r>
              <a:rPr lang="zh-CN" altLang="en-US" b="1" dirty="0"/>
              <a:t>及其他</a:t>
            </a:r>
            <a:r>
              <a:rPr lang="en-US" altLang="zh-CN" b="1" dirty="0"/>
              <a:t>TMA</a:t>
            </a:r>
            <a:r>
              <a:rPr lang="zh-CN" altLang="en-US" b="1" dirty="0"/>
              <a:t>；</a:t>
            </a:r>
            <a:endParaRPr lang="en-US" altLang="zh-CN" b="1" dirty="0"/>
          </a:p>
          <a:p>
            <a:endParaRPr lang="en-US" altLang="zh-CN" b="1" dirty="0"/>
          </a:p>
          <a:p>
            <a:r>
              <a:rPr lang="zh-CN" altLang="en-US" b="1" dirty="0"/>
              <a:t>肝素诱导血小板减少、疫苗诱导血栓性血小板减少</a:t>
            </a:r>
            <a:r>
              <a:rPr lang="en-US" altLang="zh-CN" b="1" dirty="0"/>
              <a:t> （PF4</a:t>
            </a:r>
            <a:r>
              <a:rPr lang="zh-CN" altLang="en-US" b="1" dirty="0"/>
              <a:t>抗体</a:t>
            </a:r>
            <a:r>
              <a:rPr lang="en-US" altLang="zh-CN" b="1" dirty="0"/>
              <a:t>）</a:t>
            </a:r>
            <a:r>
              <a:rPr lang="zh-CN" altLang="en-US" b="1" dirty="0"/>
              <a:t>；</a:t>
            </a:r>
            <a:endParaRPr lang="en-US" altLang="zh-CN" b="1" dirty="0"/>
          </a:p>
          <a:p>
            <a:endParaRPr lang="en-US" altLang="zh-CN" sz="2000" b="1" dirty="0"/>
          </a:p>
          <a:p>
            <a:r>
              <a:rPr lang="en-US" altLang="zh-CN" b="1" dirty="0"/>
              <a:t>AML-M3（</a:t>
            </a:r>
            <a:r>
              <a:rPr lang="zh-CN" altLang="en-US" b="1" dirty="0"/>
              <a:t>形态学</a:t>
            </a:r>
            <a:r>
              <a:rPr lang="en-US" altLang="zh-CN" b="1" dirty="0"/>
              <a:t>+</a:t>
            </a:r>
            <a:r>
              <a:rPr lang="zh-CN" altLang="en-US" b="1" dirty="0"/>
              <a:t>凝血特征</a:t>
            </a:r>
            <a:r>
              <a:rPr lang="en-US" altLang="zh-CN" b="1" dirty="0"/>
              <a:t>）</a:t>
            </a:r>
            <a:r>
              <a:rPr lang="zh-CN" altLang="en-US" b="1" dirty="0"/>
              <a:t>；</a:t>
            </a:r>
            <a:endParaRPr lang="en-US" altLang="zh-CN" b="1" dirty="0"/>
          </a:p>
          <a:p>
            <a:endParaRPr lang="en-US" altLang="zh-CN" sz="2000" b="1" dirty="0"/>
          </a:p>
          <a:p>
            <a:r>
              <a:rPr lang="zh-CN" altLang="en-US" b="1" dirty="0"/>
              <a:t>灾难性抗磷脂综合征（抗磷脂抗体检测）；</a:t>
            </a:r>
            <a:endParaRPr lang="en-US" altLang="zh-CN" b="1" dirty="0"/>
          </a:p>
          <a:p>
            <a:pPr marL="0" indent="0">
              <a:buNone/>
            </a:pPr>
            <a:endParaRPr lang="en-US" altLang="zh-CN" sz="2000" dirty="0"/>
          </a:p>
          <a:p>
            <a:r>
              <a:rPr lang="zh-CN" altLang="en-US" b="1" dirty="0"/>
              <a:t>蜱虫病（大别班达病毒</a:t>
            </a:r>
            <a:r>
              <a:rPr lang="en-US" altLang="zh-CN" b="1" dirty="0"/>
              <a:t>...</a:t>
            </a:r>
            <a:r>
              <a:rPr lang="zh-CN" altLang="en-US" b="1" dirty="0"/>
              <a:t>）、肾综出血热（汉坦病毒）、重型疟疾；</a:t>
            </a:r>
            <a:endParaRPr lang="en-US" altLang="zh-CN" b="1" dirty="0"/>
          </a:p>
        </p:txBody>
      </p:sp>
      <p:pic>
        <p:nvPicPr>
          <p:cNvPr id="4" name="图片 3">
            <a:extLst>
              <a:ext uri="{FF2B5EF4-FFF2-40B4-BE49-F238E27FC236}">
                <a16:creationId xmlns:a16="http://schemas.microsoft.com/office/drawing/2014/main" id="{12AEF159-66D6-7163-057A-9EA821882564}"/>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srcRect/>
          <a:stretch>
            <a:fillRect/>
          </a:stretch>
        </p:blipFill>
        <p:spPr bwMode="auto">
          <a:xfrm>
            <a:off x="0" y="785795"/>
            <a:ext cx="6953256" cy="1977011"/>
          </a:xfrm>
          <a:prstGeom prst="rect">
            <a:avLst/>
          </a:prstGeom>
          <a:noFill/>
          <a:ln w="9525">
            <a:noFill/>
            <a:miter lim="800000"/>
            <a:headEnd/>
            <a:tailEnd/>
          </a:ln>
          <a:effectLst/>
        </p:spPr>
      </p:pic>
      <p:pic>
        <p:nvPicPr>
          <p:cNvPr id="6" name="Picture 1"/>
          <p:cNvPicPr>
            <a:picLocks noChangeAspect="1" noChangeArrowheads="1"/>
          </p:cNvPicPr>
          <p:nvPr/>
        </p:nvPicPr>
        <p:blipFill>
          <a:blip r:embed="rId4"/>
          <a:srcRect/>
          <a:stretch>
            <a:fillRect/>
          </a:stretch>
        </p:blipFill>
        <p:spPr bwMode="auto">
          <a:xfrm>
            <a:off x="6420007" y="2727315"/>
            <a:ext cx="5285874" cy="1225060"/>
          </a:xfrm>
          <a:prstGeom prst="rect">
            <a:avLst/>
          </a:prstGeom>
          <a:noFill/>
          <a:ln w="9525">
            <a:noFill/>
            <a:miter lim="800000"/>
            <a:headEnd/>
            <a:tailEnd/>
          </a:ln>
          <a:effectLst/>
        </p:spPr>
      </p:pic>
      <p:pic>
        <p:nvPicPr>
          <p:cNvPr id="7" name="Picture 5"/>
          <p:cNvPicPr>
            <a:picLocks noChangeAspect="1" noChangeArrowheads="1"/>
          </p:cNvPicPr>
          <p:nvPr/>
        </p:nvPicPr>
        <p:blipFill>
          <a:blip r:embed="rId5"/>
          <a:srcRect/>
          <a:stretch>
            <a:fillRect/>
          </a:stretch>
        </p:blipFill>
        <p:spPr bwMode="auto">
          <a:xfrm>
            <a:off x="-57591" y="5143488"/>
            <a:ext cx="5654842" cy="1714512"/>
          </a:xfrm>
          <a:prstGeom prst="rect">
            <a:avLst/>
          </a:prstGeom>
          <a:noFill/>
          <a:ln w="9525">
            <a:noFill/>
            <a:miter lim="800000"/>
            <a:headEnd/>
            <a:tailEnd/>
          </a:ln>
          <a:effectLst/>
        </p:spPr>
      </p:pic>
      <p:pic>
        <p:nvPicPr>
          <p:cNvPr id="10" name="Picture 4"/>
          <p:cNvPicPr>
            <a:picLocks noChangeAspect="1" noChangeArrowheads="1"/>
          </p:cNvPicPr>
          <p:nvPr/>
        </p:nvPicPr>
        <p:blipFill>
          <a:blip r:embed="rId6"/>
          <a:srcRect/>
          <a:stretch>
            <a:fillRect/>
          </a:stretch>
        </p:blipFill>
        <p:spPr bwMode="auto">
          <a:xfrm>
            <a:off x="5618746" y="5445093"/>
            <a:ext cx="6573253" cy="1412907"/>
          </a:xfrm>
          <a:prstGeom prst="rect">
            <a:avLst/>
          </a:prstGeom>
          <a:noFill/>
          <a:ln w="9525">
            <a:noFill/>
            <a:miter lim="800000"/>
            <a:headEnd/>
            <a:tailEnd/>
          </a:ln>
          <a:effectLst/>
        </p:spPr>
      </p:pic>
      <p:sp>
        <p:nvSpPr>
          <p:cNvPr id="11" name="TextBox 10"/>
          <p:cNvSpPr txBox="1"/>
          <p:nvPr/>
        </p:nvSpPr>
        <p:spPr>
          <a:xfrm>
            <a:off x="1809720" y="214290"/>
            <a:ext cx="8858312" cy="523220"/>
          </a:xfrm>
          <a:prstGeom prst="rect">
            <a:avLst/>
          </a:prstGeom>
          <a:noFill/>
        </p:spPr>
        <p:txBody>
          <a:bodyPr wrap="square" rtlCol="0">
            <a:spAutoFit/>
          </a:bodyPr>
          <a:lstStyle/>
          <a:p>
            <a:r>
              <a:rPr lang="zh-CN" altLang="en-US" sz="2800" b="1" dirty="0"/>
              <a:t>血小板病</a:t>
            </a:r>
            <a:r>
              <a:rPr lang="en-US" altLang="zh-CN" sz="2800" b="1" dirty="0"/>
              <a:t>MDT</a:t>
            </a:r>
            <a:r>
              <a:rPr lang="zh-CN" altLang="en-US" sz="2800" b="1" dirty="0"/>
              <a:t>发表的部分学术论文</a:t>
            </a:r>
          </a:p>
        </p:txBody>
      </p:sp>
      <p:pic>
        <p:nvPicPr>
          <p:cNvPr id="32770" name="Picture 2"/>
          <p:cNvPicPr>
            <a:picLocks noChangeAspect="1" noChangeArrowheads="1"/>
          </p:cNvPicPr>
          <p:nvPr/>
        </p:nvPicPr>
        <p:blipFill>
          <a:blip r:embed="rId7"/>
          <a:srcRect/>
          <a:stretch>
            <a:fillRect/>
          </a:stretch>
        </p:blipFill>
        <p:spPr bwMode="auto">
          <a:xfrm>
            <a:off x="5917532" y="3952375"/>
            <a:ext cx="6057900" cy="1413710"/>
          </a:xfrm>
          <a:prstGeom prst="rect">
            <a:avLst/>
          </a:prstGeom>
          <a:noFill/>
          <a:ln w="9525">
            <a:noFill/>
            <a:miter lim="800000"/>
            <a:headEnd/>
            <a:tailEnd/>
          </a:ln>
          <a:effectLst/>
        </p:spPr>
      </p:pic>
      <p:sp>
        <p:nvSpPr>
          <p:cNvPr id="12" name="矩形 11"/>
          <p:cNvSpPr/>
          <p:nvPr/>
        </p:nvSpPr>
        <p:spPr>
          <a:xfrm>
            <a:off x="6465491" y="4050450"/>
            <a:ext cx="2044149" cy="369332"/>
          </a:xfrm>
          <a:prstGeom prst="rect">
            <a:avLst/>
          </a:prstGeom>
        </p:spPr>
        <p:txBody>
          <a:bodyPr wrap="none">
            <a:spAutoFit/>
          </a:bodyPr>
          <a:lstStyle/>
          <a:p>
            <a:pPr lvl="0"/>
            <a:r>
              <a:rPr lang="zh-CN" altLang="en-US" b="1" dirty="0">
                <a:latin typeface="Times New Roman" pitchFamily="18" charset="0"/>
                <a:ea typeface="宋体" pitchFamily="2" charset="-122"/>
                <a:cs typeface="Times New Roman" pitchFamily="18" charset="0"/>
              </a:rPr>
              <a:t>中华检验医学杂志</a:t>
            </a:r>
            <a:endParaRPr lang="zh-CN" altLang="en-US" sz="1050" b="1" dirty="0">
              <a:latin typeface="Arial" pitchFamily="34" charset="0"/>
              <a:ea typeface="宋体" pitchFamily="2" charset="-122"/>
              <a:cs typeface="宋体" pitchFamily="2" charset="-122"/>
            </a:endParaRPr>
          </a:p>
        </p:txBody>
      </p:sp>
      <p:pic>
        <p:nvPicPr>
          <p:cNvPr id="32771" name="Picture 3"/>
          <p:cNvPicPr>
            <a:picLocks noChangeAspect="1" noChangeArrowheads="1"/>
          </p:cNvPicPr>
          <p:nvPr/>
        </p:nvPicPr>
        <p:blipFill>
          <a:blip r:embed="rId8"/>
          <a:srcRect/>
          <a:stretch>
            <a:fillRect/>
          </a:stretch>
        </p:blipFill>
        <p:spPr bwMode="auto">
          <a:xfrm>
            <a:off x="23691" y="4138764"/>
            <a:ext cx="4791075" cy="1266825"/>
          </a:xfrm>
          <a:prstGeom prst="rect">
            <a:avLst/>
          </a:prstGeom>
          <a:noFill/>
          <a:ln w="9525">
            <a:noFill/>
            <a:miter lim="800000"/>
            <a:headEnd/>
            <a:tailEnd/>
          </a:ln>
          <a:effectLst/>
        </p:spPr>
      </p:pic>
      <p:sp>
        <p:nvSpPr>
          <p:cNvPr id="13" name="矩形 12"/>
          <p:cNvSpPr/>
          <p:nvPr/>
        </p:nvSpPr>
        <p:spPr>
          <a:xfrm>
            <a:off x="-79086" y="4289898"/>
            <a:ext cx="1811714" cy="369332"/>
          </a:xfrm>
          <a:prstGeom prst="rect">
            <a:avLst/>
          </a:prstGeom>
        </p:spPr>
        <p:txBody>
          <a:bodyPr wrap="none">
            <a:spAutoFit/>
          </a:bodyPr>
          <a:lstStyle/>
          <a:p>
            <a:pPr lvl="0"/>
            <a:r>
              <a:rPr lang="zh-CN" altLang="en-US" b="1" dirty="0">
                <a:latin typeface="Times New Roman" pitchFamily="18" charset="0"/>
                <a:ea typeface="宋体" pitchFamily="2" charset="-122"/>
                <a:cs typeface="Times New Roman" pitchFamily="18" charset="0"/>
              </a:rPr>
              <a:t>中华血液学杂志</a:t>
            </a:r>
            <a:endParaRPr lang="zh-CN" altLang="en-US" sz="1050" b="1" dirty="0">
              <a:latin typeface="Arial" pitchFamily="34" charset="0"/>
              <a:ea typeface="宋体" pitchFamily="2" charset="-122"/>
              <a:cs typeface="宋体" pitchFamily="2" charset="-122"/>
            </a:endParaRPr>
          </a:p>
        </p:txBody>
      </p:sp>
      <p:sp>
        <p:nvSpPr>
          <p:cNvPr id="14" name="矩形 13"/>
          <p:cNvSpPr/>
          <p:nvPr/>
        </p:nvSpPr>
        <p:spPr>
          <a:xfrm>
            <a:off x="10010274" y="2322095"/>
            <a:ext cx="986589" cy="3729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icture 2">
            <a:extLst>
              <a:ext uri="{FF2B5EF4-FFF2-40B4-BE49-F238E27FC236}">
                <a16:creationId xmlns:a16="http://schemas.microsoft.com/office/drawing/2014/main" id="{B9F0B4CE-6611-B790-E60B-797EB6BCC9C0}"/>
              </a:ext>
            </a:extLst>
          </p:cNvPr>
          <p:cNvPicPr>
            <a:picLocks noChangeAspect="1" noChangeArrowheads="1"/>
          </p:cNvPicPr>
          <p:nvPr/>
        </p:nvPicPr>
        <p:blipFill>
          <a:blip r:embed="rId9"/>
          <a:srcRect/>
          <a:stretch>
            <a:fillRect/>
          </a:stretch>
        </p:blipFill>
        <p:spPr bwMode="auto">
          <a:xfrm>
            <a:off x="50297" y="2863151"/>
            <a:ext cx="5266944" cy="1175268"/>
          </a:xfrm>
          <a:prstGeom prst="rect">
            <a:avLst/>
          </a:prstGeom>
          <a:noFill/>
          <a:ln w="9525">
            <a:noFill/>
            <a:miter lim="800000"/>
            <a:headEnd/>
            <a:tailEnd/>
          </a:ln>
          <a:effectLst/>
        </p:spPr>
      </p:pic>
      <p:pic>
        <p:nvPicPr>
          <p:cNvPr id="4" name="图片 3">
            <a:extLst>
              <a:ext uri="{FF2B5EF4-FFF2-40B4-BE49-F238E27FC236}">
                <a16:creationId xmlns:a16="http://schemas.microsoft.com/office/drawing/2014/main" id="{7E5A7C4E-4951-F616-172F-9724532A46B1}"/>
              </a:ext>
            </a:extLst>
          </p:cNvPr>
          <p:cNvPicPr>
            <a:picLocks noChangeAspect="1"/>
          </p:cNvPicPr>
          <p:nvPr/>
        </p:nvPicPr>
        <p:blipFill>
          <a:blip r:embed="rId10"/>
          <a:stretch>
            <a:fillRect/>
          </a:stretch>
        </p:blipFill>
        <p:spPr>
          <a:xfrm>
            <a:off x="6544029" y="838992"/>
            <a:ext cx="5583393" cy="1947361"/>
          </a:xfrm>
          <a:prstGeom prst="rect">
            <a:avLst/>
          </a:prstGeom>
        </p:spPr>
      </p:pic>
      <p:pic>
        <p:nvPicPr>
          <p:cNvPr id="3" name="图片 2">
            <a:extLst>
              <a:ext uri="{FF2B5EF4-FFF2-40B4-BE49-F238E27FC236}">
                <a16:creationId xmlns:a16="http://schemas.microsoft.com/office/drawing/2014/main" id="{EEC14585-739D-7D8B-CA66-B7824D74CDC6}"/>
              </a:ext>
            </a:extLst>
          </p:cNvPr>
          <p:cNvPicPr>
            <a:picLocks noChangeAspect="1"/>
          </p:cNvPicPr>
          <p:nvPr>
            <p:custDataLst>
              <p:tags r:id="rId1"/>
            </p:custDataLst>
          </p:nvPr>
        </p:nvPicPr>
        <p:blipFill>
          <a:blip r:embed="rId11"/>
          <a:srcRect l="-1157" t="18291" r="1157" b="12369"/>
          <a:stretch>
            <a:fillRect/>
          </a:stretch>
        </p:blipFill>
        <p:spPr>
          <a:xfrm>
            <a:off x="9260205" y="74295"/>
            <a:ext cx="2931795" cy="47752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0416" y="1012954"/>
            <a:ext cx="11631168" cy="3108543"/>
          </a:xfrm>
          <a:prstGeom prst="rect">
            <a:avLst/>
          </a:prstGeom>
          <a:noFill/>
        </p:spPr>
        <p:txBody>
          <a:bodyPr wrap="square" rtlCol="0">
            <a:spAutoFit/>
          </a:bodyPr>
          <a:lstStyle/>
          <a:p>
            <a:r>
              <a:rPr lang="zh-CN" altLang="en-US" sz="2800" b="1" dirty="0"/>
              <a:t>在</a:t>
            </a:r>
            <a:r>
              <a:rPr lang="en-US" altLang="zh-CN" sz="2800" b="1" dirty="0"/>
              <a:t>MDT</a:t>
            </a:r>
            <a:r>
              <a:rPr lang="zh-CN" altLang="en-US" sz="2800" b="1" dirty="0"/>
              <a:t>合作过程中，更多的体会：</a:t>
            </a:r>
            <a:endParaRPr lang="en-US" altLang="zh-CN" sz="2800" b="1" dirty="0"/>
          </a:p>
          <a:p>
            <a:endParaRPr lang="en-US" altLang="zh-CN" sz="2800" dirty="0"/>
          </a:p>
          <a:p>
            <a:pPr>
              <a:buFont typeface="Arial" pitchFamily="34" charset="0"/>
              <a:buChar char="•"/>
            </a:pPr>
            <a:r>
              <a:rPr lang="zh-CN" altLang="en-US" sz="2800" b="1" dirty="0"/>
              <a:t>实验室的收获：建立从局部到整体的诊断思维</a:t>
            </a:r>
            <a:endParaRPr lang="en-US" altLang="zh-CN" sz="2800" b="1" dirty="0"/>
          </a:p>
          <a:p>
            <a:r>
              <a:rPr lang="zh-CN" altLang="en-US" sz="2800" dirty="0"/>
              <a:t>如果只关注自己专业领域的检验项目，将失去完整理解一种疾病的能力；</a:t>
            </a:r>
            <a:endParaRPr lang="en-US" altLang="zh-CN" sz="2800" dirty="0"/>
          </a:p>
          <a:p>
            <a:endParaRPr lang="en-US" altLang="zh-CN" sz="2800" b="1" dirty="0"/>
          </a:p>
          <a:p>
            <a:pPr>
              <a:buFont typeface="Arial" pitchFamily="34" charset="0"/>
              <a:buChar char="•"/>
            </a:pPr>
            <a:r>
              <a:rPr lang="zh-CN" altLang="en-US" sz="2800" b="1" dirty="0"/>
              <a:t>患者的获益：对于一些出凝血急重症，更早地诊断关乎生死</a:t>
            </a:r>
            <a:endParaRPr lang="en-US" altLang="zh-CN" sz="2800" b="1" dirty="0"/>
          </a:p>
          <a:p>
            <a:r>
              <a:rPr lang="zh-CN" altLang="en-US" sz="2800" dirty="0"/>
              <a:t>临床表现不典型时，患者在不恰当的临床科室就诊，鉴别诊断费时费力；</a:t>
            </a:r>
            <a:endParaRPr lang="en-US" altLang="zh-CN" sz="2800" dirty="0"/>
          </a:p>
        </p:txBody>
      </p:sp>
      <p:pic>
        <p:nvPicPr>
          <p:cNvPr id="3" name="图片 2">
            <a:extLst>
              <a:ext uri="{FF2B5EF4-FFF2-40B4-BE49-F238E27FC236}">
                <a16:creationId xmlns:a16="http://schemas.microsoft.com/office/drawing/2014/main" id="{646869CC-F52A-4B37-6FE8-9CD598B48181}"/>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20934" y="1947993"/>
            <a:ext cx="6739930" cy="3877985"/>
          </a:xfrm>
          <a:prstGeom prst="rect">
            <a:avLst/>
          </a:prstGeom>
          <a:noFill/>
        </p:spPr>
        <p:txBody>
          <a:bodyPr wrap="square" rtlCol="0">
            <a:spAutoFit/>
          </a:bodyPr>
          <a:lstStyle/>
          <a:p>
            <a:r>
              <a:rPr lang="en-US" altLang="zh-CN" sz="9600" dirty="0">
                <a:solidFill>
                  <a:srgbClr val="0000CC"/>
                </a:solidFill>
              </a:rPr>
              <a:t>THANKS</a:t>
            </a:r>
          </a:p>
          <a:p>
            <a:endParaRPr lang="en-US" altLang="zh-CN" sz="9600" dirty="0">
              <a:solidFill>
                <a:srgbClr val="0000CC"/>
              </a:solidFill>
            </a:endParaRPr>
          </a:p>
          <a:p>
            <a:r>
              <a:rPr lang="en-US" altLang="zh-CN" sz="5400" dirty="0">
                <a:solidFill>
                  <a:srgbClr val="0000CC"/>
                </a:solidFill>
              </a:rPr>
              <a:t>Labs save lives</a:t>
            </a:r>
            <a:endParaRPr lang="zh-CN" altLang="en-US" sz="5400" dirty="0">
              <a:solidFill>
                <a:srgbClr val="0000CC"/>
              </a:solidFill>
            </a:endParaRPr>
          </a:p>
        </p:txBody>
      </p:sp>
      <p:pic>
        <p:nvPicPr>
          <p:cNvPr id="2" name="图片 1">
            <a:extLst>
              <a:ext uri="{FF2B5EF4-FFF2-40B4-BE49-F238E27FC236}">
                <a16:creationId xmlns:a16="http://schemas.microsoft.com/office/drawing/2014/main" id="{0C0F1C2E-B1AF-9A75-483F-DFD8547FCC32}"/>
              </a:ext>
            </a:extLst>
          </p:cNvPr>
          <p:cNvPicPr>
            <a:picLocks noChangeAspect="1"/>
          </p:cNvPicPr>
          <p:nvPr>
            <p:custDataLst>
              <p:tags r:id="rId1"/>
            </p:custDataLst>
          </p:nvPr>
        </p:nvPicPr>
        <p:blipFill>
          <a:blip r:embed="rId3"/>
          <a:srcRect l="-1157" t="18291" r="1157" b="12369"/>
          <a:stretch>
            <a:fillRect/>
          </a:stretch>
        </p:blipFill>
        <p:spPr>
          <a:xfrm>
            <a:off x="9260205" y="74295"/>
            <a:ext cx="2931795" cy="477520"/>
          </a:xfrm>
          <a:prstGeom prst="rect">
            <a:avLst/>
          </a:prstGeom>
        </p:spPr>
      </p:pic>
    </p:spTree>
    <p:extLst>
      <p:ext uri="{BB962C8B-B14F-4D97-AF65-F5344CB8AC3E}">
        <p14:creationId xmlns:p14="http://schemas.microsoft.com/office/powerpoint/2010/main" val="26667501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1669</TotalTime>
  <Words>3110</Words>
  <Application>Microsoft Office PowerPoint</Application>
  <PresentationFormat>宽屏</PresentationFormat>
  <Paragraphs>434</Paragraphs>
  <Slides>40</Slides>
  <Notes>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40</vt:i4>
      </vt:variant>
    </vt:vector>
  </HeadingPairs>
  <TitlesOfParts>
    <vt:vector size="51" baseType="lpstr">
      <vt:lpstr>mp-quote</vt:lpstr>
      <vt:lpstr>宋体</vt:lpstr>
      <vt:lpstr>微软雅黑</vt:lpstr>
      <vt:lpstr>新宋体</vt:lpstr>
      <vt:lpstr>Arial</vt:lpstr>
      <vt:lpstr>Calibri</vt:lpstr>
      <vt:lpstr>Calibri Light</vt:lpstr>
      <vt:lpstr>Symbol</vt:lpstr>
      <vt:lpstr>Times New Roman</vt:lpstr>
      <vt:lpstr>Wingdings</vt:lpstr>
      <vt:lpstr>Office 主题</vt:lpstr>
      <vt:lpstr>出凝血实验室多学科合作经验分享 </vt:lpstr>
      <vt:lpstr>PowerPoint 演示文稿</vt:lpstr>
      <vt:lpstr>目录</vt:lpstr>
      <vt:lpstr>PowerPoint 演示文稿</vt:lpstr>
      <vt:lpstr>PowerPoint 演示文稿</vt:lpstr>
      <vt:lpstr>PowerPoint 演示文稿</vt:lpstr>
      <vt:lpstr>PowerPoint 演示文稿</vt:lpstr>
      <vt:lpstr>PowerPoint 演示文稿</vt:lpstr>
      <vt:lpstr>PowerPoint 演示文稿</vt:lpstr>
      <vt:lpstr>                           每年200条以上临床咨询记录</vt:lpstr>
      <vt:lpstr>目录</vt:lpstr>
      <vt:lpstr>出凝血实验室参与多学科合作重要性举例</vt:lpstr>
      <vt:lpstr>同济医院检验科凝血实验室参与的MDT</vt:lpstr>
      <vt:lpstr>PowerPoint 演示文稿</vt:lpstr>
      <vt:lpstr>PowerPoint 演示文稿</vt:lpstr>
      <vt:lpstr>出凝血诊断团队联合培养的凝血进修模式</vt:lpstr>
      <vt:lpstr>二.出凝血实验室在血友病诊疗团队中的作用</vt:lpstr>
      <vt:lpstr>对疑似血友病患者开放急查凝血因子；</vt:lpstr>
      <vt:lpstr>PowerPoint 演示文稿</vt:lpstr>
      <vt:lpstr>PowerPoint 演示文稿</vt:lpstr>
      <vt:lpstr>三. 出凝血实验室在静脉血栓防治团队中的作用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其他临床科室（除儿童\成人血液科、血管外科）的常见出凝血咨询</vt:lpstr>
      <vt:lpstr>PowerPoint 演示文稿</vt:lpstr>
      <vt:lpstr>PowerPoint 演示文稿</vt:lpstr>
      <vt:lpstr>PowerPoint 演示文稿</vt:lpstr>
      <vt:lpstr>PowerPoint 演示文稿</vt:lpstr>
      <vt:lpstr>实验室检查</vt:lpstr>
      <vt:lpstr>凝血实验室参与MDT：应特别关注血液病领域三大急危重症</vt:lpstr>
      <vt:lpstr>PowerPoint 演示文稿</vt:lpstr>
      <vt:lpstr>血小板病MDT联合诊断的其他急重症</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human</dc:creator>
  <cp:lastModifiedBy>tjh</cp:lastModifiedBy>
  <cp:revision>351</cp:revision>
  <dcterms:created xsi:type="dcterms:W3CDTF">2015-12-26T04:19:16Z</dcterms:created>
  <dcterms:modified xsi:type="dcterms:W3CDTF">2025-01-13T01:51:04Z</dcterms:modified>
</cp:coreProperties>
</file>